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 id="301" r:id="rId145"/>
    <p:sldId id="302" r:id="rId146"/>
    <p:sldId id="303" r:id="rId147"/>
    <p:sldId id="304" r:id="rId148"/>
    <p:sldId id="305" r:id="rId149"/>
    <p:sldId id="306" r:id="rId150"/>
    <p:sldId id="307" r:id="rId151"/>
    <p:sldId id="308" r:id="rId1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 Id="rId145" Type="http://schemas.openxmlformats.org/officeDocument/2006/relationships/slide" Target="slides/slide46.xml"/><Relationship Id="rId146" Type="http://schemas.openxmlformats.org/officeDocument/2006/relationships/slide" Target="slides/slide47.xml"/><Relationship Id="rId147" Type="http://schemas.openxmlformats.org/officeDocument/2006/relationships/slide" Target="slides/slide48.xml"/><Relationship Id="rId148" Type="http://schemas.openxmlformats.org/officeDocument/2006/relationships/slide" Target="slides/slide49.xml"/><Relationship Id="rId149" Type="http://schemas.openxmlformats.org/officeDocument/2006/relationships/slide" Target="slides/slide50.xml"/><Relationship Id="rId150" Type="http://schemas.openxmlformats.org/officeDocument/2006/relationships/slide" Target="slides/slide51.xml"/><Relationship Id="rId151" Type="http://schemas.openxmlformats.org/officeDocument/2006/relationships/slide" Target="slides/slide52.xml"/><Relationship Id="rId152" Type="http://schemas.openxmlformats.org/officeDocument/2006/relationships/slide" Target="slides/slide53.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Buổi 8 (19:30). Trực tuyến, 19:30-22:30, giải lao 15 phút lúc 20:50. Buổi cuối cùng. Hôm nay ta hoàn thành phần viết bản thảo FLUID-ICU (cả lớp làm Q1, rồi mỗi học viên làm câu hỏi của mình), theo một bài báo từ lúc nộp đến khi nhận ý kiến phản biện, cả lớp luyện phản biện, và khoảng năm học viên tình nguyện trình bày đề cương của mình.</a:t>
            </a:r>
          </a:p>
          <a:p>
            <a:r>
              <a:rPr lang="en-US" sz="1400" b="0" dirty="0"/>
              <a:t/>
            </a:r>
          </a:p>
          <a:p>
            <a:r>
              <a:rPr lang="en-US" sz="1400" b="0" dirty="0"/>
              <a:t>Trước buổi học: gửi các tệp PDF (phiếu bài tập Buổi 8, Bài 1 và Bài 2 bản gốc, bản nháp Q1 của lớp từ Buổi 7). Nhận slide của người trình bày và mở sẵn trên máy của bạn. Cài sẵn các câu bình chọn.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Ôn tập (19:30-19:35). Câu 1 là câu hỏi cuối buổi tuần trước: đọc hai ba câu trả lời đã nhận và sửa những chỗ hiểu sai. Câu 2 và 3 là bình chọn nhanh. Mở đáp án.</a:t>
            </a:r>
          </a:p>
          <a:p>
            <a:r>
              <a:rPr lang="en-US" sz="1400" b="0" dirty="0"/>
              <a:t>Câu 3 dẫn vào 8.1: Bàn luận là nơi dành cho diễn giải.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8.1 (19:35-20:00). Mười slide với ba ví dụ mẫu từ FLUID-ICU Q1 và 2 phút kiểm tra.</a:t>
            </a:r>
          </a:p>
          <a:p>
            <a:r>
              <a:rPr lang="en-US" sz="1400" b="0" dirty="0"/>
              <a:t>Thứ tự theo thứ tự viết đã học thứ Bảy tuần trước: Đặt vấn đề, Bàn luận, rồi Tóm tắt và Tiêu đề sau cùng.</a:t>
            </a:r>
          </a:p>
          <a:p>
            <a:r>
              <a:rPr lang="en-US" sz="1400" b="0" dirty="0"/>
              <a:t>Nhịp: khoảng 2 phút mỗi slide. Chậm lại ở ví dụ Bàn luận.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phần đặt vấn đề là một cái phễu, không phải bài tổng quan tài liệu. Đoạn 1: điều đã biết (gánh nặng, cơ chế, thực hành hiện nay). Đoạn 2: điều chưa biết: khoảng trống, tốt nhất có dẫn chứng mâu thuẫn của cả hai phía. Đoạn 3: 'Vì vậy chúng tôi nhằm ...', một câu mục tiêu khớp với kết cục chính trong phần Phương pháp.</a:t>
            </a:r>
          </a:p>
          <a:p>
            <a:r>
              <a:rPr lang="en-US" sz="1400" b="0" dirty="0"/>
              <a:t>Bài 1 (Boulet 2024, thử nghiệm) là mẫu (chú giải #10-#12): đã biết (cân bằng dịch dương liên quan tử vong, dịch 'ẩn' chiếm phần lớn lượng dịch vào), chưa biết (các thử nghiệm trước chỉ nhắm dịch hồi sức), mục tiêu (mục tiêu chính = cân bằng dịch sau 5 ngày), tất cả dưới 500 từ (trang 2-3).</a:t>
            </a:r>
          </a:p>
          <a:p>
            <a:r>
              <a:rPr lang="en-US" sz="1400" b="0" dirty="0"/>
              <a:t>Bài 2 (Hyun 2023, nghiên cứu thuần tập) xác định khoảng trống ở đoạn 2 bằng cách dẫn cả hai phía mâu thuẫn (#9). Nên làm theo. Nhưng phần đặt vấn đề dài khoảng 550 từ và câu mục tiêu lặp lại từ nhân quả 'impact' (#3, #10).</a:t>
            </a:r>
          </a:p>
          <a:p>
            <a:r>
              <a:rPr lang="en-US" sz="1400" b="0" dirty="0"/>
              <a:t>Liên hệ Buổi 1-2: phần nêu vấn đề và PICO trong đề cương của bạn đã cho bạn cái phễu này.</a:t>
            </a:r>
          </a:p>
          <a:p>
            <a:r>
              <a:rPr lang="en-US" sz="1400" b="0" dirty="0"/>
              <a:t>Hỏi (mời hai ba người trả lời, bật micro): trong một câu, điều gì chưa biết về câu hỏi bạn đã chọn? Câu đó là đoạn 2 của bạn.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Ví dụ mẫu. Câu mở đầu mẫu (điều chỉnh, không chép nguyên):</a:t>
            </a:r>
          </a:p>
          <a:p>
            <a:r>
              <a:rPr lang="en-US" sz="1400" b="0" dirty="0"/>
              <a:t>Đoạn 1: 'Dịch truyền tĩnh mạch là nền tảng điều trị sớm nhiễm khuẩn huyết, nhưng cân bằng dịch dương tích lũy có liên quan với tử vong cao hơn trong nhiều nghiên cứu quan sát [TLTK].'</a:t>
            </a:r>
          </a:p>
          <a:p>
            <a:r>
              <a:rPr lang="en-US" sz="1400" b="0" dirty="0"/>
              <a:t>Đoạn 2: 'Vì người bệnh nặng hơn được truyền nhiều dịch hơn, chưa rõ mối liên quan này còn tồn tại sau khi hiệu chỉnh theo mức độ nặng hay không [TLTK].'</a:t>
            </a:r>
          </a:p>
          <a:p>
            <a:r>
              <a:rPr lang="en-US" sz="1400" b="0" dirty="0"/>
              <a:t>Đoạn 3: 'Vì vậy chúng tôi đánh giá liệu cân bằng dịch dương tích lũy đến ngày ICU thứ 3 có liên quan với tử vong 28 ngày ở người lớn nhiễm khuẩn huyết, trước và sau khi hiệu chỉnh theo mức độ nặng.'</a:t>
            </a:r>
          </a:p>
          <a:p>
            <a:r>
              <a:rPr lang="en-US" sz="1400" b="0" dirty="0"/>
              <a:t>Tài liệu: học viên dùng tài liệu đã tìm ở Buổi 1-2 cùng Bài 1 và 2.</a:t>
            </a:r>
          </a:p>
          <a:p>
            <a:r>
              <a:rPr lang="en-US" sz="1400" b="0" dirty="0"/>
              <a:t>Lưu ý: nhiễu do chỉ định (Buổi 4) chính là khoảng trống. Đó là lý do nghiên cứu đáng làm.</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phần bàn luận tốt đi qua sáu bước theo thứ tự: trả lời câu hỏi. So sánh với nghiên cứu khác và giải thích vì sao khác. Giải thích cơ chế ngắn gọn. Nêu hạn chế cụ thể, kèm hướng sai lệch và cách khắc phục. Nêu hàm ý cho thực hành và nghiên cứu, có ghi rõ. Kết luận cùng thông điệp với tóm tắt và tiêu đề.</a:t>
            </a:r>
          </a:p>
          <a:p>
            <a:r>
              <a:rPr lang="en-US" sz="1400" b="0" dirty="0"/>
              <a:t>Bài 1 làm tốt phần lớn: câu đầu trả lời câu hỏi chính (chú giải #36). So sánh với các thử nghiệm CLASSIC và POINCARE-2 giải thích vì sao kết quả khác (#37). Hạn chế cụ thể, có cơ chế và cách khắc phục (#38, #39). Kết luận khớp với tóm tắt (#44). Điểm yếu: 'có lẽ sẽ có lợi' là suy đoán không có dữ liệu (#46).</a:t>
            </a:r>
          </a:p>
          <a:p>
            <a:r>
              <a:rPr lang="en-US" sz="1400" b="0" dirty="0"/>
              <a:t>Bài 2: cơ chế trong một đoạn với mô hình bốn giai đoạn dịch (#34). Phần so sánh khép lại vòng với các nghiên cứu mâu thuẫn từ phần đặt vấn đề (#35). Nhưng phần hạn chế bỏ sót sai lệch người sống sót, mất cân bằng lactat còn lại và nhiễu do chỉ định (#36).</a:t>
            </a:r>
          </a:p>
          <a:p>
            <a:r>
              <a:rPr lang="en-US" sz="1400" b="0" dirty="0"/>
              <a:t>Bình chọn: người viết lần đầu thường bỏ qua bước nào? Đáp án: hướng của hạn chế, tức là nói rõ sai lệch làm tác động trông lớn hơn hay nhỏ hơn.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Ví dụ mẫu (sáu bước, mỗi bước một câu, số liệu từ key_results.md, dữ liệu mô phỏng). OR = tỷ số chênh. HR = tỷ số nguy cơ tức thời. KTC = khoảng tin cậy.</a:t>
            </a:r>
          </a:p>
          <a:p>
            <a:r>
              <a:rPr lang="en-US" sz="1400" b="0" dirty="0"/>
              <a:t>1 Trả lời: OR hiệu chỉnh 1.62 (KTC 95% 1.02 đến 2.59). 2 So sánh: Bài 2 có HR ngày 2 là 2.13 (1.48 đến 3.06). 3 Giải thích: OR thô 2.49 giảm còn 1.62 sau hiệu chỉnh (nhiễu do chỉ định). 4 Hạn chế: nhiễu còn sót, quan hệ nhân quả ngược (người bệnh đang xấu đi tích dịch), người bệnh tử vong trước ngày 3. HR Cox hiệu chỉnh 1.46 có KTC chạm 1.00. 5 Hàm ý: không có cơ sở hạn chế dịch. Cần thử nghiệm như Bài 1. 6 Kết luận: 'có liên quan với'.</a:t>
            </a:r>
          </a:p>
          <a:p>
            <a:r>
              <a:rPr lang="en-US" sz="1400" b="0" dirty="0"/>
              <a:t>Ý tùy chọn cho người chọn Q1: mối liên quan có vẻ mạnh hơn ở người bệnh suy tim (OR hiệu chỉnh 4.39 so với 1.29, p tương tác 0.031, chỉ 90 người bệnh). Đây là giả thuyết, không phải phát hiện.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Hình cho thấy ba ước lượng từ gói kết quả Q1 (Bảng 6): thô (n = 618), hiệu chỉnh các trường hợp đầy đủ (n = 527) và hiệu chỉnh sau quy gán đa bội (n = 620).</a:t>
            </a:r>
          </a:p>
          <a:p>
            <a:r>
              <a:rPr lang="en-US" sz="1400" b="0" dirty="0"/>
              <a:t>Ý chính: việc giảm từ 2.49 xuống 1.62 là bài học Buổi 4 hiện ra trước mắt: người bệnh nặng hơn được truyền nhiều dịch hơn và tử vong nhiều hơn. Ước lượng quy gán gần với ước lượng các trường hợp đầy đủ, nên lactat bị thiếu không làm đổi kết luận.</a:t>
            </a:r>
          </a:p>
          <a:p>
            <a:r>
              <a:rPr lang="en-US" sz="1400" b="0" dirty="0"/>
              <a:t>KTC hiệu chỉnh bắt đầu từ 1.02, vừa trên 1. Câu chừng mực: 'vẫn còn mối liên quan ở mức vừa phải'.</a:t>
            </a:r>
          </a:p>
          <a:p>
            <a:r>
              <a:rPr lang="en-US" sz="1400" b="0" dirty="0"/>
              <a:t>Hỏi: nếu KTC hiệu chỉnh vượt qua 1 thì viết gì? Đáp án: 'không có bằng chứng rõ về mối liên quan sau hiệu chỉnh', không phải 'không có tác dụng'.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độ mạnh của động từ là một khẳng định. Diễn giải quá mức (kết luận vượt quá dữ liệu) là một trong những lý do bị từ chối thường gặp nhất.</a:t>
            </a:r>
          </a:p>
          <a:p>
            <a:r>
              <a:rPr lang="en-US" sz="1400" b="0" dirty="0"/>
              <a:t>Đọc thang từ dưới lên: nghiên cứu mô tả 'ghi nhận'. Nghiên cứu thuần tập và bệnh–chứng thấy một yếu tố 'có liên quan với' kết cục. Bằng chứng quan sát mạnh cộng lập luận nhân quả có thể nói 'có thể góp phần'. Thử nghiệm ngẫu nhiên được nói 'làm giảm' hoặc 'không làm giảm'. 'Gây ra' hay 'chứng minh' cần nhiều thử nghiệm lớn thống nhất.</a:t>
            </a:r>
          </a:p>
          <a:p>
            <a:r>
              <a:rPr lang="en-US" sz="1400" b="0" dirty="0"/>
              <a:t>Không bao giờ: 'xu hướng không có ý nghĩa' với p = 0.42 (Bài 1, trang 10, chú giải #41). 'Không khác biệt' khi nghiên cứu quá nhỏ (hãy nói 'không có bằng chứng về khác biệt', #29). 'Đầu tiên', 'chưa từng', 'mới' khi chưa kiểm chứng ('cân bằng dịch thấp nhất từng được công bố', #40). 'Tác động', 'không tác động', 'chứng tỏ' trong nghiên cứu quan sát (Bài 2, #1, #27, #28). 'So sánh đáng tin cậy nhất' (#32). xếp hạng HR từ các nghiên cứu thuần tập khác nhau thành 'nguy cơ cao nhất' mà không có kiểm định (#37).</a:t>
            </a:r>
          </a:p>
          <a:p>
            <a:r>
              <a:rPr lang="en-US" sz="1400" b="0" dirty="0"/>
              <a:t>Hỏi (mời hai ba người trả lời, bật micro): viết lại câu 'cân bằng dịch dương làm tăng tử vong' cho Bài 2. Đáp án: 'cân bằng dịch dương vào ngày ICU thứ 2 có liên quan với tử vong 28 ngày cao hơn'.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Kiểm tra (2 phút). Số liệu từ key_results.md (mô phỏng): Q1 OR hiệu chỉnh 1.62. Q2 OR hiệu chỉnh 1.27 mỗi 10 ml/kg. Q1 HR Cox hiệu chỉnh 1.46 (1.00 đến 2.13). Q4 OR hiệu chỉnh các trường hợp đầy đủ 1.39 mỗi mmol/L.</a:t>
            </a:r>
          </a:p>
          <a:p>
            <a:r>
              <a:rPr lang="en-US" sz="1400" b="0" dirty="0"/>
              <a:t>Mỗi câu một lượt bình chọn: 'ổn' hay 'cần sửa'. Mời một người nói câu sửa, bật micro.</a:t>
            </a:r>
          </a:p>
          <a:p>
            <a:r>
              <a:rPr lang="en-US" sz="1400" b="0" dirty="0"/>
              <a:t>Câu 3: không dùng 'xu hướng'. Nêu ước lượng và nói KTC chạm 1.</a:t>
            </a:r>
          </a:p>
          <a:p>
            <a:r>
              <a:rPr lang="en-US" sz="1400" b="0" dirty="0"/>
              <a:t>Câu 4: 'dự báo' chấp nhận được theo nghĩa tiên lượng. Nếu tác giả muốn nói nhân quả, 'có liên quan với' là động từ trung thực.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đa số tạp chí lâm sàng yêu cầu tóm tắt có cấu trúc (Đặt vấn đề, Phương pháp, Kết quả, Kết luận), khoảng 250-300 từ. Thử nghiệm thêm số đăng ký. Nhiều người đọc không đọc tiếp, nên tóm tắt phải tự đứng được.</a:t>
            </a:r>
          </a:p>
          <a:p>
            <a:r>
              <a:rPr lang="en-US" sz="1400" b="0" dirty="0"/>
              <a:t>Thực hành tốt: tóm tắt Bài 2 nêu quần thể nguồn, bối cảnh và cỡ mẫu (chú giải #4) và mọi kết quả dạng HR với KTC 95% và giá trị P chính xác (#5). Kết luận của Bài 1 nêu thẳng kết quả âm tính, không 'tô vẽ' (#6), và số đăng ký có trong tóm tắt (#7).</a:t>
            </a:r>
          </a:p>
          <a:p>
            <a:r>
              <a:rPr lang="en-US" sz="1400" b="0" dirty="0"/>
              <a:t>Cần sửa (Bài 1, #4): báo cáo trung vị nhưng ước lượng gọi là 'chênh lệch trung bình', và p = 0.0506 với KTC chạm 0 được ghi tới bốn chữ số thập phân. Cách tóm tắt, ước lượng và kiểm định phải khớp nhau, và p sát ngưỡng không phải là 'gần có ý nghĩa'.</a:t>
            </a:r>
          </a:p>
          <a:p>
            <a:r>
              <a:rPr lang="en-US" sz="1400" b="0" dirty="0"/>
              <a:t>Viết tóm tắt sau cùng, và kiểm tra mỗi con số giống hệt nhau ở tóm tắt, văn bản và bảng.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Ví dụ mẫu (dữ liệu mô phỏng, khoảng 120 từ, còn tóm tắt đầy đủ tối đa 250).</a:t>
            </a:r>
          </a:p>
          <a:p>
            <a:r>
              <a:rPr lang="en-US" sz="1400" b="0" dirty="0"/>
              <a:t>Tiêu đề: nêu phơi nhiễm, kết cục, đối tượng và thiết kế. Không 'tác động'.</a:t>
            </a:r>
          </a:p>
          <a:p>
            <a:r>
              <a:rPr lang="en-US" sz="1400" b="0" dirty="0"/>
              <a:t>Phương pháp: phải nói dữ liệu là mô phỏng (quy định của khóa học).</a:t>
            </a:r>
          </a:p>
          <a:p>
            <a:r>
              <a:rPr lang="en-US" sz="1400" b="0" dirty="0"/>
              <a:t>Kết quả: OR thô và hiệu chỉnh, như trong Kết quả. Số người bệnh (618 được phân tích, 373 cân bằng dương).</a:t>
            </a:r>
          </a:p>
          <a:p>
            <a:r>
              <a:rPr lang="en-US" sz="1400" b="0" dirty="0"/>
              <a:t>Kết luận: 'liên quan ở mức vừa phải', khớp với KTC hiệu chỉnh 1.02 đến 2.59.</a:t>
            </a:r>
          </a:p>
          <a:p>
            <a:r>
              <a:rPr lang="en-US" sz="1400" b="0" dirty="0"/>
              <a:t>Hỏi: câu nào trong tóm tắt sẽ thay đổi nếu KTC hiệu chỉnh là 0.95 đến 2.40? Đáp án: Kết quả và Kết luận, sẽ thành 'không có bằng chứng rõ về mối liên quan sau hiệu chỉnh'.</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tiêu đề là câu được đọc nhiều nhất của bài. Xây dựng từ PICO: thiết kế, can thiệp hoặc phơi nhiễm so với nhóm chứng, đối tượng, kết cục. Khoảng 10-16 từ, nêu thiết kế. Tránh từ mang tính đánh giá ('impact', 'optimized', 'novel', 'first').</a:t>
            </a:r>
          </a:p>
          <a:p>
            <a:r>
              <a:rPr lang="en-US" sz="1400" b="0" dirty="0"/>
              <a:t>Bài 1 (chú giải #1): tiêu đề có nêu thiết kế (tốt), nhưng hơn 25 từ và có từ đánh giá. Phiên bản mô tả ngắn hơn có màu xanh lá.</a:t>
            </a:r>
          </a:p>
          <a:p>
            <a:r>
              <a:rPr lang="en-US" sz="1400" b="0" dirty="0"/>
              <a:t>Bài 2 (chú giải #1): 'Impact' là từ nhân quả cho một nghiên cứu thuần tập quan sát. Người phản biện thường yêu cầu 'Association between ...'.</a:t>
            </a:r>
          </a:p>
          <a:p>
            <a:r>
              <a:rPr lang="en-US" sz="1400" b="0" dirty="0"/>
              <a:t>Từ khóa (Bài 1, chú giải #9): từ khóa lặp lại chữ đã có trong tiêu đề. Chọn 3-6 thuật ngữ MeSH (Medical Subject Headings) chưa có trong tiêu đề để bài được tìm thấy qua nhiều lượt tìm kiếm hơn.</a:t>
            </a:r>
          </a:p>
          <a:p>
            <a:r>
              <a:rPr lang="en-US" sz="1400" b="0" dirty="0"/>
              <a:t>Bạn sẽ viết tiêu đề của mình trong phần thực hành ngay sau đây.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Tài liệu tham khảo: dùng phần mềm quản lý tài liệu (Zotero, Mendeley, EndNote) và kiểm tra từng trích dẫn. Ở Bài 2, danh sách biến hiệu chỉnh dẫn tài liệu 26 (bài định nghĩa Sepsis-3), gần như chắc chắn sai số (chú giải #22). Không bao giờ trích dẫn tài liệu do AI gợi ý mà chưa đọc.</a:t>
            </a:r>
          </a:p>
          <a:p>
            <a:r>
              <a:rPr lang="en-US" sz="1400" b="0" dirty="0"/>
              <a:t>Bảng kiểm báo cáo: điền CONSORT (thử nghiệm) hoặc STROBE (nghiên cứu quan sát) trong lúc viết, kèm số trang. Nhiều tạp chí yêu cầu khi nộp. Cả hai bài đều không nêu tên hướng dẫn (cả hai bản tóm tắt chú giải đều chỉ ra).</a:t>
            </a:r>
          </a:p>
          <a:p>
            <a:r>
              <a:rPr lang="en-US" sz="1400" b="0" dirty="0"/>
              <a:t>Đọc lần cuối: đối chiếu mọi con số trong văn bản với bảng (creatinine ở Bài 1, #25), mọi chỗ dẫn hình (Bài 1 dẫn Hình 1 trong khi ý là Hình 2A, #28), và cách viết số (một IQR có cận trên nhỏ hơn cận dưới, #35).</a:t>
            </a:r>
          </a:p>
          <a:p>
            <a:r>
              <a:rPr lang="en-US" sz="1400" b="0" dirty="0"/>
              <a:t>Thông điệp từ bản tóm tắt chú giải: gần như mọi lỗi của Bài 1 lẽ ra đã được phát hiện nếu một đồng tác giả đọc bảng đối chiếu với văn bản.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Thực hành bản thảo 2 (20:00-20:30). Bộ dữ liệu khóa học.</a:t>
            </a:r>
          </a:p>
          <a:p>
            <a:r>
              <a:rPr lang="en-US" sz="1400" b="0" dirty="0"/>
              <a:t>Phần 1 (20:00-20:22): giảng viên thêm Đặt vấn đề, Bàn luận, Tóm tắt và Tiêu đề vào bản nháp Q1 của lớp từ thứ Bảy tuần trước, ngay trên màn hình chia sẻ.</a:t>
            </a:r>
          </a:p>
          <a:p>
            <a:r>
              <a:rPr lang="en-US" sz="1400" b="0" dirty="0"/>
              <a:t>Phần 2 (20:22-20:30): mỗi học viên viết câu mục tiêu và tiêu đề cho câu hỏi của mình, rồi hoàn thành bản nháp và nộp trước 23:59 tối nay (Course/Assignment/manuscript_brief.md).</a:t>
            </a:r>
          </a:p>
          <a:p>
            <a:r>
              <a:rPr lang="en-US" sz="1400" b="0" dirty="0"/>
              <a:t>Hướng dẫn: Course/Practicals/s8_exercises.md, Phần B. Đoạn văn mẫu cho Q1: Course/Solutions/s8_solutions.md.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Thực hành Phần 1 (20:00-20:22). Cả lớp. Mở bản nháp của lớp tuần trước và gõ tiếp vào đó. Nhắc từng giai đoạn.</a:t>
            </a:r>
          </a:p>
          <a:p>
            <a:r>
              <a:rPr lang="en-US" sz="1400" b="0" dirty="0"/>
              <a:t>Câu gợi ý: 'Câu đầu Bàn luận của ta có trả lời câu hỏi bằng con số không?' 'Có hạn chế nào kèm hướng sai lệch không?' 'Kết luận có dùng cùng động từ với mục tiêu không?' 'Mọi con số trong tóm tắt có giống hệt phần Kết quả không?'</a:t>
            </a:r>
          </a:p>
          <a:p>
            <a:r>
              <a:rPr lang="en-US" sz="1400" b="0" dirty="0"/>
              <a:t>Gửi bản nháp hoàn chỉnh của lớp dạng PDF sau buổi học. Đây là mẫu cho bản thảo của mỗi người.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Thực hành Phần 2 (20:22-20:30). Cá nhân.</a:t>
            </a:r>
          </a:p>
          <a:p>
            <a:r>
              <a:rPr lang="en-US" sz="1400" b="0" dirty="0"/>
              <a:t>Lưu ý riêng cho từng câu hỏi (gửi vào khung chat): Q2, AKI cũng có thể gây tích dịch (quan hệ nhân quả ngược). Q3, số ngày không thở máy tính tử vong là 0. Giải thích chỉ số này. Q4, so sánh ước lượng các trường hợp đầy đủ và quy gán, và nói giả định MAR (thiếu ngẫu nhiên) có ý nghĩa gì cho kết luận. Q5, chỉ người sống sót: nói rõ kết quả áp dụng cho ai.</a:t>
            </a:r>
          </a:p>
          <a:p>
            <a:r>
              <a:rPr lang="en-US" sz="1400" b="0" dirty="0"/>
              <a:t>Hạn nộp: bản nháp hoàn chỉnh trước 23:59 ngày học Buổi 8 (Course/Assignment/manuscript_brief.md). Sau đó bản nháp được dùng cho bài bình duyệt cá nhân (slide bế mạc).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8.2 (20:30-20:50). Sáu slide, 3 phút trình diễn trực tiếp lúc 20:36 và 2 phút kiểm tra lúc 20:48.</a:t>
            </a:r>
          </a:p>
          <a:p>
            <a:r>
              <a:rPr lang="en-US" sz="1400" b="0" dirty="0"/>
              <a:t>Nhịp: khoảng 2 phút mỗi slide. Chỉ vào slide, nêu một ví dụ, đi tiếp.</a:t>
            </a:r>
          </a:p>
          <a:p>
            <a:r>
              <a:rPr lang="en-US" sz="1400" b="0" dirty="0"/>
              <a:t>Liên hệ bản thảo: một bài báo FLUID-ICU sẽ đi đúng con đường này: bảng kiểm STROBE, chọn tạp chí, bộ hồ sơ nộp bài, bình duyệt. Bản tiền ấn phẩm, giấy phép, các bước sau khi được chấp nhận và khi bị từ chối nằm trong phần Slide bổ sung.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với mỗi thiết kế nghiên cứu có một bảng kiểm báo cáo được quốc tế thống nhất. Tất cả được tập hợp miễn phí tại Mạng lưới EQUATOR (Enhancing the QUAlity and Transparency Of health Research).</a:t>
            </a:r>
          </a:p>
          <a:p>
            <a:r>
              <a:rPr lang="en-US" sz="1400" b="0" dirty="0"/>
              <a:t>CONSORT cho thử nghiệm ngẫu nhiên (bản cập nhật CONSORT 2025), STROBE cho nghiên cứu quan sát (thuần tập, bệnh–chứng, cắt ngang), STARD cho độ chính xác chẩn đoán, PRISMA cho tổng quan hệ thống, SPIRIT cho đề cương thử nghiệm (SPIRIT 2025), CARE cho báo cáo ca bệnh.</a:t>
            </a:r>
          </a:p>
          <a:p>
            <a:r>
              <a:rPr lang="en-US" sz="1400" b="0" dirty="0"/>
              <a:t>Ví dụ xuyên suốt: Bài 1 là RCT (CONSORT). Bài 2 là nghiên cứu thuần tập (STROBE). Phát hiện thú vị từ bản chú giải: cả hai bài đều không ghi tên hướng dẫn. Bài 1 có sơ đồ CONSORT trong bài chính. Bài 2 để sơ đồ dòng người tham gia trong phụ lục.</a:t>
            </a:r>
          </a:p>
          <a:p>
            <a:r>
              <a:rPr lang="en-US" sz="1400" b="0" dirty="0"/>
              <a:t>Nhiều tạp chí yêu cầu nộp bảng kiểm đã điền, kèm số trang.</a:t>
            </a:r>
          </a:p>
          <a:p>
            <a:r>
              <a:rPr lang="en-US" sz="1400" b="0" dirty="0"/>
              <a:t>Quan niệm sai: 'hướng dẫn báo cáo chỉ cách làm nghiên cứu'. Chúng chỉ cần báo cáo gì, nhưng đọc chúng trước khi bắt đầu là bảng kiểm thiết kế tốt nhất.</a:t>
            </a:r>
          </a:p>
          <a:p>
            <a:r>
              <a:rPr lang="en-US" sz="1400" b="0" dirty="0"/>
              <a:t>Bình chọn: hướng dẫn nào phù hợp đề cương của bạn? Thường là thuần tập hoặc cắt ngang (STROBE). một vài đề cương là thử nghiệm (CONSORT, và SPIRIT cho đề cương).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chọn tạp chí ngay từ đầu, vì Hướng dẫn tác giả quy định số chữ, cấu trúc, bảng kiểm và yêu cầu đăng ký.</a:t>
            </a:r>
          </a:p>
          <a:p>
            <a:r>
              <a:rPr lang="en-US" sz="1400" b="0" dirty="0"/>
              <a:t>Phù hợp: những người cần câu trả lời của bạn (điều dưỡng ICU? bác sĩ hồi sức?) quyết định tạp chí. Tin cậy: được chỉ mục trong MEDLINE/PubMed, Danh mục Tạp chí Truy cập Mở (DOAJ), Scopus hoặc Web of Science, có chính sách bình duyệt và rút bài rõ ràng.</a:t>
            </a:r>
          </a:p>
          <a:p>
            <a:r>
              <a:rPr lang="en-US" sz="1400" b="0" dirty="0"/>
              <a:t>Chi phí: nhiều tạp chí truy cập mở thu phí xử lý bài báo (APC). Hỏi về miễn giảm và thỏa thuận của cơ sở. Giấy phép: Bài 1 là CC BY-NC-ND (được chia sẻ, không được chỉnh sửa hay dùng thương mại), Bài 2 là CC BY (được tái sử dụng nếu ghi nguồn). CC = Creative Commons.</a:t>
            </a:r>
          </a:p>
          <a:p>
            <a:r>
              <a:rPr lang="en-US" sz="1400" b="0" dirty="0"/>
              <a:t>Tốc độ: Bài 1 từ lúc nộp đến khi được chấp nhận khoảng 7 tuần (10/9 đến 31/10/2024). Bài 2 khoảng 7 tháng (15/1 đến 24/8/2023). Tốc độ khác nhau và tự nó không nói lên chất lượng.</a:t>
            </a:r>
          </a:p>
          <a:p>
            <a:r>
              <a:rPr lang="en-US" sz="1400" b="0" dirty="0"/>
              <a:t>Hỏi (mời hai ba người trả lời, bật micro): kể tên một tạp chí khoa bạn thường đọc. Đó thường là lựa chọn đầu tiên hợp lý.</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tạp chí săn mồi thu phí đăng bài nhưng không bình duyệt, biên tập hay chỉ mục thực sự. Công trình của bạn biến mất vào một tạp chí không ai tin, và không thể nộp lại nơi khác.</a:t>
            </a:r>
          </a:p>
          <a:p>
            <a:r>
              <a:rPr lang="en-US" sz="1400" b="0" dirty="0"/>
              <a:t>Đi qua năm dấu hiệu trên email (hư cấu) này: email hàng loạt tâng bốc từ địa chỉ miễn phí. Phạm vi mơ hồ, quá rộng và tên nhái tạp chí thật. Phản biện nhanh không tưởng. Chỉ số 'impact' giả hoặc không rõ nguồn. Giấu phí đến sau khi chấp nhận. Dấu hiệu khác: ban biên tập không xác minh được, không có địa chỉ, nhiều lỗi chính tả.</a:t>
            </a:r>
          </a:p>
          <a:p>
            <a:r>
              <a:rPr lang="en-US" sz="1400" b="0" dirty="0"/>
              <a:t>Kiểm tra: Think.Check.Submit (bảng kiểm miễn phí), DOAJ cho tạp chí truy cập mở, NLM Catalog (Thư viện Y khoa Quốc gia Hoa Kỳ) để xem tạp chí có thật sự trong MEDLINE. Hỏi thêm thủ thư bệnh viện.</a:t>
            </a:r>
          </a:p>
          <a:p>
            <a:r>
              <a:rPr lang="en-US" sz="1400" b="0" dirty="0"/>
              <a:t>Bình chọn: tháng vừa rồi bạn có nhận được email kiểu này không? Thường đa số trả lời có: ai đã từng đăng một bài đều nhận.</a:t>
            </a:r>
          </a:p>
          <a:p>
            <a:r>
              <a:rPr lang="en-US" sz="1400" b="0" dirty="0"/>
              <a:t>Phiếu bài tập Buổi 8 (Phần C) có bài tập ngắn 'nhận diện tạp chí săn mồi' để làm ở nhà.</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Trình diễn (20:36-20:39), trên màn hình chia sẻ. Kịch bản đầy đủ và phương án dự phòng khi mất mạng: Course/Demos/s8_demo.md.</a:t>
            </a:r>
          </a:p>
          <a:p>
            <a:r>
              <a:rPr lang="en-US" sz="1400" b="0" dirty="0"/>
              <a:t>Giữ trong 3 phút: trang chủ EQUATOR, ô tìm kiếm, trang CONSORT 2025, bảng kiểm và sơ đồ. Rồi STROBE. Sau đó tìm tên một tạp chí trên DOAJ, và trên NLM Catalog với bộ lọc 'currently indexed in MEDLINE'. Kết thúc bằng bảng kiểm Think.Check.Submit. Dán bốn địa chỉ trang web vào khung chat.</a:t>
            </a:r>
          </a:p>
          <a:p>
            <a:r>
              <a:rPr lang="en-US" sz="1400" b="0" dirty="0"/>
              <a:t>Nếu mạng của bạn bị mất, dùng các ảnh chụp màn hình mô tả trong kịch bản.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tạp chí kiểm tra bộ hồ sơ trước mọi đánh giá khoa học. Thiếu thành phần là bản thảo bị trả về ngay.</a:t>
            </a:r>
          </a:p>
          <a:p>
            <a:r>
              <a:rPr lang="en-US" sz="1400" b="0" dirty="0"/>
              <a:t>Thư gửi ban biên tập: một trang, nêu vì sao chọn tạp chí này, điểm mới, bài chưa được nộp nơi khác, và bản tiền ấn phẩm nếu có. Trang tiêu đề: tất cả tác giả, đơn vị, mã ORCID (mã định danh nhà nghiên cứu miễn phí, cố định mà mọi học viên có thể đăng ký tại orcid.org), tác giả liên hệ, số từ. Bản thảo theo định dạng của tạp chí (ẩn danh nếu tạp chí bình duyệt kín hai chiều). Các cam kết: số phê duyệt đạo đức, sự đồng ý, xung đột lợi ích, tài trợ, khả năng cung cấp dữ liệu, đóng góp tác giả (CRediT) và việc dùng AI. Gợi ý người phản biện: chuyên gia không xung đột. Biên tập viên quyết định có dùng hay không.</a:t>
            </a:r>
          </a:p>
          <a:p>
            <a:r>
              <a:rPr lang="en-US" sz="1400" b="0" dirty="0"/>
              <a:t>Ví dụ xuyên suốt: Bài 1 có phần cam kết đầy đủ, đúng những gì hệ thống nộp bài hỏi, từng mục một (chú giải #48). Mẫu: Course/Templates/Cover_Letter_Template.</a:t>
            </a:r>
          </a:p>
          <a:p>
            <a:r>
              <a:rPr lang="en-US" sz="1400" b="0" dirty="0"/>
              <a:t>Hỏi: ai đã có mã ORCID? Khuyến khích mọi người đăng ký trong tuần này.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Đi qua sáu bước. Nộp bài (kèm thư gửi ban biên tập, bảng kiểm báo cáo và các cam kết). Biên tập viên sàng lọc, nhiều bài bị từ chối ngay mà không qua phản biện ('desk rejection') vì không phù hợp hoặc báo cáo kém. Hai ba người phản biện nhận xét. Biên tập quyết định: chấp nhận, sửa chữa nhỏ, sửa chữa lớn hoặc từ chối. Bạn sửa và trả lời từng ý. Được chấp nhận, rồi đọc bản in thử (thật cẩn thận!) và xuất bản.</a:t>
            </a:r>
          </a:p>
          <a:p>
            <a:r>
              <a:rPr lang="en-US" sz="1400" b="0" dirty="0"/>
              <a:t>Ví dụ xuyên suốt: người chú giải đánh giá Bài 1 'sửa chữa nhỏ' và Bài 2 'sửa chữa lớn'. Cả hai đã được đăng, và cả hai vẫn còn lỗi mà một người phản biện cẩn thận sẽ phát hiện. Bài 1 mất khoảng 7 tuần từ lúc nộp đến khi được nhận. Bài 2 khoảng 7 tháng.</a:t>
            </a:r>
          </a:p>
          <a:p>
            <a:r>
              <a:rPr lang="en-US" sz="1400" b="0" dirty="0"/>
              <a:t>Quy tắc: mỗi lần chỉ nộp một tạp chí. Nếu bị từ chối, sửa bài theo góp ý rồi mới nộp nơi khác.</a:t>
            </a:r>
          </a:p>
          <a:p>
            <a:r>
              <a:rPr lang="en-US" sz="1400" b="0" dirty="0"/>
              <a:t>Hỏi: người phản biện hiểu sai một điểm. Bạn làm gì? Đáp án: cảm ơn, giải thích lịch sự có bằng chứng, và làm rõ câu chữ để người đọc sau không hiểu lầm.</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Ý chính: thư phản hồi là một bảng: mỗi nhận xét của người phản biện, câu trả lời của bạn, và chính xác chỗ bản thảo đã thay đổi (trang và dòng). Đánh số các nhận xét (R1.1, R1.2, R2.1 ...).</a:t>
            </a:r>
          </a:p>
          <a:p>
            <a:r>
              <a:rPr lang="en-US" sz="1400" b="0" dirty="0"/>
              <a:t>Giọng văn: cảm ơn người phản biện, đồng ý khi có thể, không bỏ sót ý nào, không tranh luận cảm tính. Khi không đồng ý (phản hồi), giải thích lịch sự kèm bằng chứng và, nếu được, vẫn làm rõ câu chữ để người đọc sau không hiểu lầm.</a:t>
            </a:r>
          </a:p>
          <a:p>
            <a:r>
              <a:rPr lang="en-US" sz="1400" b="0" dirty="0"/>
              <a:t>Ba dòng là những gì người chú giải cho rằng người phản biện sẽ hỏi Bài 1: bỏ 'xu hướng không có ý nghĩa' (chấp nhận). Giải thích khối cỡ 2 (làm rõ và thêm hạn chế). Yêu cầu một kết cục chưa từng thu thập (phản hồi lịch sự: không thể thêm dữ liệu không tồn tại, nhưng có thể nêu thành hạn chế).</a:t>
            </a:r>
          </a:p>
          <a:p>
            <a:r>
              <a:rPr lang="en-US" sz="1400" b="0" dirty="0"/>
              <a:t>Lỗi thường gặp: sửa bản thảo mà không nói sửa ở đâu. Trả lời 'đã sửa' không có chi tiết. Chấp nhận một yêu cầu làm bài sai đi chỉ để chiều lòng người phản biện.</a:t>
            </a:r>
          </a:p>
          <a:p>
            <a:r>
              <a:rPr lang="en-US" sz="1400" b="0" dirty="0"/>
              <a:t>Mẫu: Course/Templates/Response_to_Reviewers_Template. Học viên dùng đúng định dạng này khi trả lời người bình duyệt bản thảo của mình sau khóa học.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Kiểm tra (20:48-20:50). Mỗi câu một lượt bình chọn đúng/sai. Mở đáp án.</a:t>
            </a:r>
          </a:p>
          <a:p>
            <a:r>
              <a:rPr lang="en-US" sz="1400" b="0" dirty="0"/>
              <a:t>Câu 1 'thường đúng' chứ không phải luôn đúng. Tạp chí thật cũng mời viết bài, nhưng email tâng bốc gửi hàng loạt từ tạp chí lạ cần được kiểm tra năm dấu hiệu.</a:t>
            </a:r>
          </a:p>
          <a:p>
            <a:r>
              <a:rPr lang="en-US" sz="1400" b="0" dirty="0"/>
              <a:t>Câu 3: bản tiền ấn phẩm (preprint) là bản thảo đăng công khai (VD trên medRxiv) trước khi bình duyệt (Slide bổ sung).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chỉ có hình, có chủ ý. Trước giờ giải lao, nói: ta quay lại lúc 21:05 với phần 8.3, làm người phản biện (25 phút), rồi trình bày đề cương (45 phút) và bế mạc (15 phút). Trong giờ giải lao, mở Bài 1 và Bài 2 (bản PDF gốc) và phiếu bài tập Buổi 8, Phần D (phiếu trả lời). Người trình bày: kiểm tra giảng viên đã nhận slide của bạn.</a:t>
            </a:r>
          </a:p>
          <a:p>
            <a:r>
              <a:rPr lang="en-US" sz="1400" b="0" dirty="0"/>
              <a:t>Giải lao (20:50-21:05).</a:t>
            </a:r>
          </a:p>
          <a:p>
            <a:r>
              <a:rPr lang="en-US" sz="1400" b="0" dirty="0"/>
              <a:t>Mở slide của những người trình bày trên máy của bạn và thử chia sẻ từng tệp. Xác nhận thứ tự trình bày với người tình nguyện qua khung chat.</a:t>
            </a:r>
          </a:p>
          <a:p>
            <a:r>
              <a:rPr lang="en-US" sz="1400" b="0" dirty="0"/>
              <a:t>Chuẩn bị màn hình cho 8.3: Bài 1 và Bài 2 (bản PDF gốc, không chú giải) ở hai thẻ.</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Phần 8.3 (21:05-21:30). Hướng dẫn đầy đủ cho giảng viên: Course/Resources/appraisal_instructor_guide.md (đáp án mẫu, câu gợi ý, thông điệp chính).</a:t>
            </a:r>
          </a:p>
          <a:p>
            <a:r>
              <a:rPr lang="en-US" sz="1400" b="0" dirty="0"/>
              <a:t>Cấu trúc: 3 phút giới thiệu (hai bài báo, 10 câu hỏi), 15 phút cả lớp thẩm định bằng bình chọn, 7 phút về điều mỗi thiết kế được phép kết luận.</a:t>
            </a:r>
          </a:p>
          <a:p>
            <a:r>
              <a:rPr lang="en-US" sz="1400" b="0" dirty="0"/>
              <a:t>Vì sao lúc này: sau khóa học mỗi học viên bình duyệt bản nháp FLUID-ICU của một bạn khác bằng chính 10 câu hỏi này. Đây là buổi tập dượt.</a:t>
            </a:r>
          </a:p>
          <a:p>
            <a:r>
              <a:rPr lang="en-US" sz="1400" b="0" dirty="0"/>
              <a:t>Trấn an: 'Không rõ' là câu trả lời hợp lệ nếu bài báo không nói.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Giải thích trong một phút. Cả hai bài cùng trả lời câu hỏi xuyên suốt của khóa (dịch truyền trong sốc nhiễm khuẩn) bằng hai thiết kế khác nhau. Cả lớp thẩm định cả hai bài, với cùng 10 câu hỏi (hai slide tiếp theo).</a:t>
            </a:r>
          </a:p>
          <a:p>
            <a:r>
              <a:rPr lang="en-US" sz="1400" b="0" dirty="0"/>
              <a:t>Mỗi học viên giữ một bản phiếu trả lời của mình (phiếu bài tập Buổi 8, Phần D) và điền trong lúc làm: Có / Không / Không rõ, kèm số trang.</a:t>
            </a:r>
          </a:p>
          <a:p>
            <a:r>
              <a:rPr lang="en-US" sz="1400" b="0" dirty="0"/>
              <a:t>Liên hệ Buổi 4: 10 câu hỏi là phiên bản đơn giản của các công cụ đánh giá nguy cơ sai lệch chính thức: RoB 2 cho Bài 1, Newcastle-Ottawa (hoặc ROBINS-E mới hơn) cho Bài 2. Hôm nay không dùng các công cụ chính thức.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Bảng kiểm, phần 1. Đọc to mỗi câu một lần. Không giải thích đáp án.</a:t>
            </a:r>
          </a:p>
          <a:p>
            <a:r>
              <a:rPr lang="en-US" sz="1400" b="0" dirty="0"/>
              <a:t>Câu 1-2 về câu hỏi và thiết kế (Buổi 1-4). Câu 3 về đối tượng nghiên cứu, tức giá trị ngoại suy: người bệnh của bạn có nằm trong nghiên cứu này không? Câu 4 về tính tương đồng ban đầu (xem Bảng 1). Câu 5 về làm mù.</a:t>
            </a:r>
          </a:p>
          <a:p>
            <a:r>
              <a:rPr lang="en-US" sz="1400" b="0" dirty="0"/>
              <a:t>Trả lời Có / Không / Không rõ, kèm số trang.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Bảng kiểm, phần 2. Câu 6 và 7 dùng kiến thức Buổi 6: một kết cục chính, một số đo tác động kèm khoảng tin cậy 95%.</a:t>
            </a:r>
          </a:p>
          <a:p>
            <a:r>
              <a:rPr lang="en-US" sz="1400" b="0" dirty="0"/>
              <a:t>Câu 8 là trọng tâm của bài tập hôm nay: lời văn trong tiêu đề, tóm tắt và bàn luận có mạnh vượt quá mức thiết kế cho phép không? 'Gây ra' hay 'tác động' cần phân nhóm ngẫu nhiên. Nghiên cứu quan sát nói 'có liên quan'. Và p = 0.42 không bao giờ là 'xu hướng'.</a:t>
            </a:r>
          </a:p>
          <a:p>
            <a:r>
              <a:rPr lang="en-US" sz="1400" b="0" dirty="0"/>
              <a:t>Câu 9: phần hạn chế của tác giả, cộng một hạn chế họ bỏ sót. Mỗi bài có một hạn chế rõ (xem hướng dẫn giảng viên).</a:t>
            </a:r>
          </a:p>
          <a:p>
            <a:r>
              <a:rPr lang="en-US" sz="1400" b="0" dirty="0"/>
              <a:t>Câu 10: nhận định lâm sàng. Không có đáp án duy nhất, nhưng cần nêu lý do.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Cả lớp thẩm định (21:08-21:23). Khoảng 1.5 phút mỗi câu. Đọc câu hỏi, chiếu trang, chạy bình chọn, rồi mời một người nêu bằng chứng, bật micro. Gõ câu trả lời của lớp vào phiếu trên màn hình chia sẻ.</a:t>
            </a:r>
          </a:p>
          <a:p>
            <a:r>
              <a:rPr lang="en-US" sz="1400" b="0" dirty="0"/>
              <a:t>Các câu gợi ý hữu ích nhất (xem thêm trong hướng dẫn giảng viên): Bài 1: 'Ai Không được làm mù, và ai quyết định lượng dịch truyền?' (bác sĩ không bị làm mù và chính họ kê dịch tạo nên kết cục). 'Tìm p = 0.42 trong phần Bàn luận. Tác giả dùng từ gì?' (trang 10, 'xu hướng không có ý nghĩa thống kê'). Bài 2: 'Ai quyết định người bệnh nào được truyền nhiều dịch hơn?' (bác sĩ, và người bệnh nặng hơn được truyền nhiều hơn: nhiễu do chỉ định). 'Người bệnh phải nằm ICU ít nhất 3 ngày. Ai bị thiếu?' (tử vong sớm và chuyển khoa sớm: sai lệch người sống sót).</a:t>
            </a:r>
          </a:p>
          <a:p>
            <a:r>
              <a:rPr lang="en-US" sz="1400" b="0" dirty="0"/>
              <a:t>Các câu còn lại (1-3, 6 và 10) là bài về nhà trên phiếu trả lời: luyện tập tốt cho việc bình duyệt sau khóa học.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Thảo luận chung (21:23-21:30), cùng với bảng tiếp theo.</a:t>
            </a:r>
          </a:p>
          <a:p>
            <a:r>
              <a:rPr lang="en-US" sz="1400" b="0" dirty="0"/>
              <a:t>Bài 1: may rủi quyết định ai nhận chiến lược hạn chế dịch, nên các yếu tố đã biết và chưa biết cân bằng về trung bình, nên thử nghiệm ngẫu nhiên được phép kết luận nhân quả. Kết luận của bài là âm tính: chiến lược không làm giảm cân bằng dịch ngày 5 (chênh 13.2 ml/kg, KTC 95% -15.2 đến 41.6, p = 0.42). Nhưng với 48 người bệnh, KTC rất rộng: đây là 'không có bằng chứng về tác dụng', không phải 'bằng chứng không có tác dụng', và chắc chắn không phải 'xu hướng'.</a:t>
            </a:r>
          </a:p>
          <a:p>
            <a:r>
              <a:rPr lang="en-US" sz="1400" b="0" dirty="0"/>
              <a:t>Bài 2: bác sĩ quyết định lượng dịch cho từng người bệnh. Ghép cặp theo điểm xu hướng chỉ cân bằng được các yếu tố đã đo. Người bệnh nặng hơn được truyền nhiều hơn (nhiễu do chỉ định, Buổi 4) và mức độ nặng không bao giờ đo được đầy đủ. Vì vậy bài chỉ được nói cân bằng dịch dương ngày 2 'có liên quan với' tử vong 28 ngày cao hơn (HR, tỷ số nguy cơ tức thời, 2.13, KTC 95% 1.48 đến 3.06), không phải 'tác động' hay 'chứng tỏ' quan hệ nhân quả, dù tiêu đề dùng chữ 'Impact'.</a:t>
            </a:r>
          </a:p>
          <a:p>
            <a:r>
              <a:rPr lang="en-US" sz="1400" b="0" dirty="0"/>
              <a:t>Bình chọn: nếu phải đổi thực hành ICU ngày mai, bài nào là bằng chứng nhân quả mạnh hơn, bài nào cho biết nhiều hơn về nguy cơ ngoài thực tế? Đáp án: RCT cho nhân quả (nhưng chỉ là thử nghiệm thí điểm nhỏ). nghiên cứu thuần tập cho một mối liên quan lớn, thực tế, cần thử nghiệm để khẳng định.</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Chỉ chiếu bảng này ở cuối phần thảo luận chung để tổng kết, sau khi cả lớp đã nêu câu trả lời của mình, không chiếu trước.</a:t>
            </a:r>
          </a:p>
          <a:p>
            <a:r>
              <a:rPr lang="en-US" sz="1400" b="0" dirty="0"/>
              <a:t>Từng dòng: các nhóm được làm tương đồng thế nào. Ai biết phân nhóm. Tác dụng chính với KTC. Hạn chế tác giả bỏ sót (Bài 1: khối hoán vị cỡ 2 khiến lần phân nhóm tiếp theo đoán được khi bác sĩ không bị làm mù, trang 3. Bài 2: yêu cầu nằm ICU ít nhất 3 ngày loại bỏ người bệnh tử vong hoặc rời ICU sớm (sai lệch người sống sót), trang 2). Lỗi lời văn (Bài 1 trang 10, Bài 2 tiêu đề và trang 4). Và kết luận mà mỗi thiết kế cho phép.</a:t>
            </a:r>
          </a:p>
          <a:p>
            <a:r>
              <a:rPr lang="en-US" sz="1400" b="0" dirty="0"/>
              <a:t>Cả hai đều là bài tốt, đăng trên tạp chí Q1, và cả hai đều có lỗi sửa được. Đó là trạng thái bình thường của y văn, và vì thế thẩm định phê bình là một kỹ năng lâm sàng.</a:t>
            </a:r>
          </a:p>
          <a:p>
            <a:r>
              <a:rPr lang="en-US" sz="1400" b="0" dirty="0"/>
              <a:t>Chốt bốn thông điệp: thiết kế quyết định động từ. KTC rộng nghĩa là 'chưa biết'. Đã đăng không có nghĩa là đúng. Ghi tên hướng dẫn báo cáo.</a:t>
            </a:r>
          </a:p>
          <a:p>
            <a:r>
              <a:rPr lang="en-US" sz="1400" b="0" dirty="0"/>
              <a:t>Chuyển tiếp: 'Giờ là lúc nghe một số đề cương của chính các bạn.'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Trình bày (21:30-22:15). Khoảng năm học viên tình nguyện trình bày đề cương của mình (người tình nguyện đã báo trưởng khóa học trước thứ Tư tuần đó): 5 x (6 phút + 2 phút góp ý) = 40 phút, rồi 5 phút tổng kết, trong đó bạn nêu những điểm mạnh và vấn đề chung trong các đề cương đã nộp và nhắc lại các hạn nộp. Chiếu slide này và slide chấm điểm trong phút đầu tiên.</a:t>
            </a:r>
          </a:p>
          <a:p>
            <a:r>
              <a:rPr lang="en-US" sz="1400" b="0" dirty="0"/>
              <a:t>Mọi người, dù trình bày hay không, đều nộp slide và đề cương viết trước 19:30 hôm nay (Course/Assignment/proposal_brief.md).</a:t>
            </a:r>
          </a:p>
          <a:p>
            <a:r>
              <a:rPr lang="en-US" sz="1400" b="0" dirty="0"/>
              <a:t>Trợ giảng bấm giờ và gửi vào khung chat '2 phút' lúc 4:00, '1 phút' lúc 5:00 và 'Hết giờ' lúc 6:00. Chủ tọa dừng bài lúc 6:30.</a:t>
            </a:r>
          </a:p>
          <a:p>
            <a:r>
              <a:rPr lang="en-US" sz="1400" b="0" dirty="0"/>
              <a:t>Nhắc lớp: kỹ năng phản biện vừa dùng nay áp dụng cho đề cương của chính chúng ta, nhưng góp ý theo cách mà bạn muốn được nhận.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Chấm điểm: đề cương viết (tiêu chí 1-11 trong Course/Assignment/proposal_rubric.md, 70 điểm) được chấm cho mọi học viên, sau khóa học. Tiêu chí 12-16 (mỗi tiêu chí 6/4/2/0 điểm, tổng 30 điểm) chấm phần trình bày, và chỉ cho người trình bày. Người không trình bày: điểm đề cương viết được quy đổi ra thang 100 (quy tắc ở đầu thang chấm). Việc trình bày không bao giờ làm giảm điểm của ai.</a:t>
            </a:r>
          </a:p>
          <a:p>
            <a:r>
              <a:rPr lang="en-US" sz="1400" b="0" dirty="0"/>
              <a:t>Ai chấm phần trình bày: giảng viên. Hai ba người góp ý, bật micro (hai ngôi sao và một mong muốn).</a:t>
            </a:r>
          </a:p>
          <a:p>
            <a:r>
              <a:rPr lang="en-US" sz="1400" b="0" dirty="0"/>
              <a:t>Góp ý trong 2 phút (Course/Assignment/presentation_guide.md): mời hai người nói hai ngôi sao và một mong muốn, bật micro (45 giây). giảng viên 1 phút (một điểm mạnh, cải thiện quan trọng nhất, một câu hỏi). Người trình bày 15 giây ('cảm ơn', không biện hộ). Điền phiếu góp ý ở cuối thang chấm và gửi email kèm khung chat đã lưu sau buổi học.</a:t>
            </a:r>
          </a:p>
          <a:p>
            <a:r>
              <a:rPr lang="en-US" sz="1400" b="0" dirty="0"/>
              <a:t>Điểm là góp ý để mỗi học viên hoàn thiện đề cương trước khi nộp hội đồng đạo đức.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Trình bày (21:30-22:15). Chia sẻ slide của từng người từ máy của bạn, hoặc để người trình bày tự chia sẻ màn hình. Để slide này giữa các lượt trình bày.</a:t>
            </a:r>
          </a:p>
          <a:p>
            <a:r>
              <a:rPr lang="en-US" sz="1400" b="0" dirty="0"/>
              <a:t>Góp ý của giảng viên: bắt đầu bằng một điểm mạnh thật sự. Nêu cải thiện quan trọng nhất cho đề cương viết hoặc kế hoạch công bố (thường về thiết kế, định nghĩa kết cục, tính khả thi hoặc chọn tạp chí và hướng dẫn báo cáo). Một câu hỏi nếu còn thời gian.</a:t>
            </a:r>
          </a:p>
          <a:p>
            <a:r>
              <a:rPr lang="en-US" sz="1400" b="0" dirty="0"/>
              <a:t>Kiểm tra slide 6 của từng người: tạp chí dự kiến và đúng hướng dẫn (STROBE cho thuần tập, CONSORT cho thử nghiệm), tiêu đề tạm với ngôn ngữ chừng mực, vai trò tác giả, một dòng khung tóm tắt.</a:t>
            </a:r>
          </a:p>
          <a:p>
            <a:r>
              <a:rPr lang="en-US" sz="1400" b="0" dirty="0"/>
              <a:t>Vấn đề thường gặp: kết cục không đo được từ dữ liệu thường quy. Dự định kết luận nhân quả từ thiết kế quan sát (liên hệ lại phần thẩm định!). Không có kế hoạch xin sự đồng ý cho người bệnh an thần. Tuyển chọn không thực tế.</a:t>
            </a:r>
          </a:p>
          <a:p>
            <a:r>
              <a:rPr lang="en-US" sz="1400" b="0" dirty="0"/>
              <a:t>Nếu bị trễ, rút ngắn phần tổng kết, không bao giờ rút ngắn bài của những người trình bày cuối.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các slide sau mục này là tùy chọn. Dùng khi còn thời gian hoặc giới thiệu cho học viên tự học.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từ khóa của Buổi 8, để tự học. Chúng cũng có trong bài kiểm tra cuối khóa.</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bài luyện viết 6 phút tùy chọn trên hai bài báo (dùng làm bài về nhà). Phiếu bài tập: Course/Practicals/s8_exercises.md, Phần A.</a:t>
            </a:r>
          </a:p>
          <a:p>
            <a:r>
              <a:rPr lang="en-US" sz="1400" b="0" dirty="0"/>
              <a:t>Câu 'tô vẽ' (Bài 1, trang 10): tác giả dựa vào 'xu hướng không có ý nghĩa' của việc giảm cân bằng dịch để đề xuất thử nghiệm lớn hơn. Câu viết lại mẫu: 'Ước lượng điểm nghiêng về chiến lược hạn chế, nhưng KTC 95% rộng (-15.2 đến 41.6 ml/kg) và bao gồm cả không có tác dụng. Cần một thử nghiệm lớn hơn để phát hiện chênh lệch nhỏ hơn.'</a:t>
            </a:r>
          </a:p>
          <a:p>
            <a:r>
              <a:rPr lang="en-US" sz="1400" b="0" dirty="0"/>
              <a:t>Tiêu đề (Bài 2): 'Cân bằng dịch dương tích lũy trong ba ngày đầu ở ICU và tử vong 28 ngày ở người bệnh nhiễm khuẩn huyết: nghiên cứu thuần tập ghép cặp theo điểm xu hướng'. Dùng 'liên quan', không dùng 'tác động'.</a:t>
            </a:r>
          </a:p>
          <a:p>
            <a:r>
              <a:rPr lang="en-US" sz="1400" b="0" dirty="0"/>
              <a:t>Tiêu đề của bạn: kiểm tra 10-16 từ, nêu thiết kế, không có từ đánh giá. Khung tóm tắt: Kết quả là kết quả dự Kiến, nên viết dạng trình bày, VD 'tử vong 28 ngày, RR (KTC 95%)'.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Bản tiền ấn phẩm (preprint): bản thảo đăng trên máy chủ công khai (với nghiên cứu y tế, nổi tiếng nhất là medRxiv) trước hoặc trong khi bình duyệt. Lợi ích: nhanh, có dấu thời gian công khai, nhận góp ý sớm. Rủi ro: chưa qua bình duyệt, báo chí hoặc đồng nghiệp có thể coi như đã được khẳng định. Đa số tạp chí chấp nhận bài đã đăng bản tiền ấn phẩm. Kiểm tra chính sách trước.</a:t>
            </a:r>
          </a:p>
          <a:p>
            <a:r>
              <a:rPr lang="en-US" sz="1400" b="0" dirty="0"/>
              <a:t>Truy cập mở: gold OA là tạp chí cho đọc miễn phí và thường thu phí xử lý bài báo (APC). Cả hai bài của chúng ta đều là gold OA. Green OA là tự lưu bản thảo được chấp nhận vào kho lưu trữ, thường sau một thời gian cấm.</a:t>
            </a:r>
          </a:p>
          <a:p>
            <a:r>
              <a:rPr lang="en-US" sz="1400" b="0" dirty="0"/>
              <a:t>Giấy phép (CC = Creative Commons): Bài 2 là CC BY (ai cũng được tái sử dụng và chỉnh sửa nếu ghi nguồn). Bài 1 là CC BY-NC-ND (được chia sẻ, không được chỉnh sửa hay dùng thương mại). Điều này cũng quan trọng khi muốn dùng lại hình trong giảng dạy.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Ý chính: sau khi được chấp nhận, nhà xuất bản gửi bản in thử, thường với hạn rất ngắn (vài ngày). Đọc chậm: từng con số, từng tên và đơn vị công tác, từng bảng và hình. Đây là cơ hội cuối cùng.</a:t>
            </a:r>
          </a:p>
          <a:p>
            <a:r>
              <a:rPr lang="en-US" sz="1400" b="0" dirty="0"/>
              <a:t>Ví dụ xuyên suốt: Bài 1 in toàn bộ đoạn 'Study protocol' hai lần: trong Phương pháp (trang 4) và lại sau phần Kết luận (trang 11). Đây là lỗi trùng lặp lẽ ra phải được phát hiện ở bước in thử (chú giải #45). Đơn vị công tác ở Bài 2 viết hoa không thống nhất (#42).</a:t>
            </a:r>
          </a:p>
          <a:p>
            <a:r>
              <a:rPr lang="en-US" sz="1400" b="0" dirty="0"/>
              <a:t>Chia sẻ: đăng bài theo giấy phép và chính sách của tạp chí (Bài 2 là CC BY, cho tái sử dụng. Bài 1 là CC BY-NC-ND, không cho chỉnh sửa): kho lưu trữ của cơ sở, bản tóm tắt dễ hiểu cho người bệnh và đồng nghiệp, một buổi trình bày ngắn tại khoa.</a:t>
            </a:r>
          </a:p>
          <a:p>
            <a:r>
              <a:rPr lang="en-US" sz="1400" b="0" dirty="0"/>
              <a:t>Đính chính: nếu phát hiện lỗi sau khi đăng, liên hệ tạp chí. Đính chính là trung thực. Rút bài dành cho lỗi nghiêm trọng hoặc hành vi sai trái.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Ý chính: bị từ chối là một phần của việc công bố, không phải lời phán xét về bạn. Nhiều bài tốt bị từ chối một hai lần trước khi được nhận.</a:t>
            </a:r>
          </a:p>
          <a:p>
            <a:r>
              <a:rPr lang="en-US" sz="1400" b="0" dirty="0"/>
              <a:t>Từ chối ngay (desk rejection): biên tập từ chối không qua phản biện, thường vì chủ đề không hợp tạp chí hoặc báo cáo kém. Chọn lại: tạp chí mà người đọc cần kết quả của bạn.</a:t>
            </a:r>
          </a:p>
          <a:p>
            <a:r>
              <a:rPr lang="en-US" sz="1400" b="0" dirty="0"/>
              <a:t>Sau bình duyệt: đọc nhận xét, chờ một ngày trước khi phản ứng, rồi sửa những gì họ phát hiện. Tạp chí tiếp theo trong cùng lĩnh vực thường mời lại chính những người phản biện đó. Bản thảo không sửa sẽ làm họ khó chịu.</a:t>
            </a:r>
          </a:p>
          <a:p>
            <a:r>
              <a:rPr lang="en-US" sz="1400" b="0" dirty="0"/>
              <a:t>Tạp chí tiếp theo: định dạng lại theo Hướng dẫn tác giả mới. Một số nhà xuất bản đề nghị chuyển bản thảo và nhận xét sang tạp chí chị em, việc này có thể tiết kiệm hàng tháng. Chỉ khiếu nại khi quyết định có lỗi sai rõ ràng về sự kiện.</a:t>
            </a:r>
          </a:p>
          <a:p>
            <a:r>
              <a:rPr lang="en-US" sz="1400" b="0" dirty="0"/>
              <a:t>Không bao giờ nộp cho hai tạp chí cùng lúc (nộp trùng lặp là hành vi sai trái).</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Ý chính: tóm tắt hội nghị thường là sản phẩm đầu tiên của một nghiên cứu. Nó theo cùng logic IMRaD như tóm tắt bài báo, thường 250-300 từ, với số liệu thật và khoảng tin cậy. Tóm tắt chỉ ghi 'kết quả sẽ được trình bày' thường bị loại. Tuân theo mẫu và hạn nộp của hội nghị.</a:t>
            </a:r>
          </a:p>
          <a:p>
            <a:r>
              <a:rPr lang="en-US" sz="1400" b="0" dirty="0"/>
              <a:t>Poster: một bảng quảng cáo, không phải bài báo dán lên tường. Tiêu đề ngắn nêu phát hiện, vài chữ về đặt vấn đề và phương pháp (một sơ đồ), một hình lớn, thông điệp mang về trong một câu, và mã QR dẫn tới chi tiết. Phải đọc được từ khoảng cách 2 mét.</a:t>
            </a:r>
          </a:p>
          <a:p>
            <a:r>
              <a:rPr lang="en-US" sz="1400" b="0" dirty="0"/>
              <a:t>Trình bày tóm tắt hội nghị thường không cản trở việc đăng bài đầy đủ, nhưng hãy kiểm tra chính sách của tạp chí. Hãy viết bài đầy đủ: nhiều tóm tắt không bao giờ trở thành bài báo.</a:t>
            </a:r>
          </a:p>
          <a:p>
            <a:r>
              <a:rPr lang="en-US" sz="1400" b="0" dirty="0"/>
              <a:t>Có mẫu tóm tắt hội nghị trong Course/Templates/Conference_Abstract_Template.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tóm tắt Buổi 7-8 trong một slide để tự học. Các slide bế mạc nói về những gì cả khóa học đã xây dựng.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Bế mạc (22:15-22:30), 15 phút cuối của Buổi 8. Giữ nhịp nhanh và tích cực.</a:t>
            </a:r>
          </a:p>
          <a:p>
            <a:r>
              <a:rPr lang="en-US" sz="1400" b="0" dirty="0"/>
              <a:t>Cảm ơn những người tình nguyện đã trình bày, và mọi người đã nộp slide, trước khi bắt đầu bài kiểm tra.</a:t>
            </a:r>
          </a:p>
          <a:p>
            <a:r>
              <a:rPr lang="en-US" sz="1400" b="0" dirty="0"/>
              <a:t>Dán đường dẫn bài kiểm tra cuối khóa và phiếu đánh giá vào khung chat.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Bài kiểm tra cuối khóa (22:15-22:23). Cùng biểu mẫu trực tuyến như bài kiểm tra đầu khóa ở Buổi 1.</a:t>
            </a:r>
          </a:p>
          <a:p>
            <a:r>
              <a:rPr lang="en-US" sz="1400" b="0" dirty="0"/>
              <a:t>Sau buổi học: tính mức thay đổi điểm trung bình trước/sau bằng bảng trong đáp án bài kiểm tra trước/sau (Course/Assessment) và báo cáo cho lãnh đạo khoa trong báo cáo khóa học.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Những gì đã xây dựng (1 phút). Ghi nhận thành quả: mỗi học viên có một đề cương có thể nộp hội đồng đạo đức và một bản thảo viết từ bộ dữ liệu của khóa học. CRF = phiếu thu thập dữ liệu.</a:t>
            </a:r>
          </a:p>
          <a:p>
            <a:r>
              <a:rPr lang="en-US" sz="1400" b="0" dirty="0"/>
              <a:t>Hỏi (mời hai ba người trả lời, bật micro): bước tiếp theo với đề cương của bạn là gì? (Trao đổi với ai, ngày dự kiến nộp hội đồng đạo đức.)</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Đánh giá (2 phút, có thể làm tiếp ở nhà). Phiếu trực tuyến ngắn, ẩn danh (đường dẫn trong khung chat). Câu hỏi về tốc độ rất quan trọng: chúng tôi thiết kế khóa học đi chậm và học trực tuyến buổi tối, hãy cho biết như vậy đã phù hợp chưa.</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Bình duyệt (2 phút). Đây là bài về nhà cá nhân. Hạn nộp bản nháp là 23:59 tối nay. Trong vòng 2 ngày, trưởng khóa học gửi cho mỗi học viên bản nháp của một bạn để bình duyệt (theo một danh sách đơn giản để mỗi bản nháp được bình duyệt đúng một lần, nếu được thì khác câu hỏi), qua email hoặc thư mục khóa học. Báo cáo bình duyệt nộp trong vòng 1 tuần. Bản sửa và thư phản hồi trong vòng 2 tuần.</a:t>
            </a:r>
          </a:p>
          <a:p>
            <a:r>
              <a:rPr lang="en-US" sz="1400" b="0" dirty="0"/>
              <a:t>Bình duyệt theo Course/Assignment/peer_review_instructions.md và bảng kiểm 10 câu hỏi ở 8.3. Tác giả trả lời bằng Course/Templates/Response_to_Reviewers_Template.</a:t>
            </a:r>
          </a:p>
          <a:p>
            <a:r>
              <a:rPr lang="en-US" sz="1400" b="0" dirty="0"/>
              <a:t>Đây là bước cuối cùng của toàn bộ quá trình nghiên cứu, đúng như sau khi nộp bài thật.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Không bắt buộc phải trình bày.</a:t>
            </a:r>
          </a:p>
          <a:p>
            <a:r>
              <a:rPr lang="en-US" sz="1400" b="0" dirty="0"/>
              <a:t>Cấp độ 2 (thực hành, cho những ai muốn tự phân tích): mô hình thống kê bằng R, mỗi buổi một nhóm mô hình: hồi quy tuyến tính, logistic, mô hình đếm (Poisson, nhị thức âm) và Cox, cùng các giả định và cách báo cáo. Làm sạch dữ liệu, Bảng 1 và kiến thức cơ bản về dữ liệu bị thiếu được dạy vừa đủ cho phân tích, và mỗi học viên làm một dự án phân tích cá nhân. Điều kiện: đã học khóa này và khóa miễn phí Phân tích dữ liệu lâm sàng với R của Neudata.</a:t>
            </a:r>
          </a:p>
          <a:p>
            <a:r>
              <a:rPr lang="en-US" sz="1400" b="0" dirty="0"/>
              <a:t>Cấp độ 3 (theo yêu cầu, dạng hội thảo chuyên đề và tư vấn): dự án có thể tái lập với quản lý phiên bản và Quarto, hình đạt yêu cầu của tạp chí, phân tích dữ liệu bị thiếu và phân tích độ nhạy chuyên sâu, tổng quan hệ thống và phân tích gộp, và các phương pháp nâng cao khác (dự báo, độ chính xác chẩn đoán, sống còn nâng cao, dữ liệu dọc và dữ liệu theo cụm). Xem Course_Levels/.</a:t>
            </a:r>
          </a:p>
          <a:p>
            <a:r>
              <a:rPr lang="en-US" sz="1400" b="0" dirty="0"/>
              <a:t>Gửi thông tin liên hệ của giảng viên vào khung chat để học viên hỏi thêm.</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Cảm ơn lãnh đạo khoa, ban tổ chức và các học viên. Nếu mọi người đồng ý, chụp ảnh màn hình cả lớp khi bật camera.</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Slide bản quyền. Để trên màn hình khi học viên rời phòng họp.</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 Id="rId4" Type="http://schemas.openxmlformats.org/officeDocument/2006/relationships/image" Target="../media/image2.pn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 Id="rId4" Type="http://schemas.openxmlformats.org/officeDocument/2006/relationships/image" Target="../media/image3.pn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 Id="rId4" Type="http://schemas.openxmlformats.org/officeDocument/2006/relationships/image" Target="../media/image4.pn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 Id="rId4" Type="http://schemas.openxmlformats.org/officeDocument/2006/relationships/image" Target="../media/image5.pn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6.xml"/>
<Relationship Id="rId3" Type="http://schemas.openxmlformats.org/officeDocument/2006/relationships/image" Target="../media/image1.jp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7.xml"/>
<Relationship Id="rId3" Type="http://schemas.openxmlformats.org/officeDocument/2006/relationships/image" Target="../media/image1.jp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8.xml"/>
<Relationship Id="rId3" Type="http://schemas.openxmlformats.org/officeDocument/2006/relationships/image" Target="../media/image1.jp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9.xml"/>
<Relationship Id="rId3" Type="http://schemas.openxmlformats.org/officeDocument/2006/relationships/image" Target="../media/image1.jpg"/>
</Relationships>
</file>

<file path=ppt/slides/_rels/slide5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0.xml"/>
<Relationship Id="rId3" Type="http://schemas.openxmlformats.org/officeDocument/2006/relationships/image" Target="../media/image1.jpg"/>
</Relationships>
</file>

<file path=ppt/slides/_rels/slide5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1.xml"/>
<Relationship Id="rId3" Type="http://schemas.openxmlformats.org/officeDocument/2006/relationships/image" Target="../media/image1.jpg"/>
</Relationships>
</file>

<file path=ppt/slides/_rels/slide5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2.xml"/>
<Relationship Id="rId3" Type="http://schemas.openxmlformats.org/officeDocument/2006/relationships/image" Target="../media/image1.jpg"/>
</Relationships>
</file>

<file path=ppt/slides/_rels/slide5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3.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2600" b="1" dirty="0">
                <a:solidFill>
                  <a:srgbClr val="0D7377"/>
                </a:solidFill>
                <a:latin typeface="Arial"/>
                <a:cs typeface="Arial"/>
              </a:rPr>
              <a:t>Buổi 8 · Công bố: hoàn thiện bài báo, gửi đăng, trình bày</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Tuần 8 · Thứ Bảy, 19:30-22:30 (trực tuyến)</a:t>
            </a:r>
          </a:p>
          <a:p>
            <a:pPr>
              <a:buNone/>
            </a:pPr>
            <a:endParaRPr sz="800"/>
          </a:p>
          <a:p>
            <a:pPr marL="274320" indent="-274320" algn="l">
              <a:spcBef>
                <a:spcPts val="440"/>
              </a:spcBef>
              <a:buFont typeface="Arial"/>
              <a:buChar char="•"/>
            </a:pPr>
            <a:r>
              <a:rPr lang="en-US" sz="1900" dirty="0">
                <a:solidFill>
                  <a:srgbClr val="000000"/>
                </a:solidFill>
                <a:latin typeface="Arial"/>
                <a:cs typeface="Arial"/>
              </a:rPr>
              <a:t>19:30  Ôn tập: Buổi 7</a:t>
            </a:r>
          </a:p>
          <a:p>
            <a:pPr marL="274320" indent="-274320" algn="l">
              <a:spcBef>
                <a:spcPts val="440"/>
              </a:spcBef>
              <a:buFont typeface="Arial"/>
              <a:buChar char="•"/>
            </a:pPr>
            <a:r>
              <a:rPr lang="en-US" sz="1900" dirty="0">
                <a:solidFill>
                  <a:srgbClr val="000000"/>
                </a:solidFill>
                <a:latin typeface="Arial"/>
                <a:cs typeface="Arial"/>
              </a:rPr>
              <a:t>19:35  8.1  Viết bài báo (II): Đặt vấn đề, Bàn luận, Tóm tắt, Tiêu đề</a:t>
            </a:r>
          </a:p>
          <a:p>
            <a:pPr marL="274320" indent="-274320" algn="l">
              <a:spcBef>
                <a:spcPts val="440"/>
              </a:spcBef>
              <a:buFont typeface="Arial"/>
              <a:buChar char="•"/>
            </a:pPr>
            <a:r>
              <a:rPr lang="en-US" sz="1900" dirty="0">
                <a:solidFill>
                  <a:srgbClr val="000000"/>
                </a:solidFill>
                <a:latin typeface="Arial"/>
                <a:cs typeface="Arial"/>
              </a:rPr>
              <a:t>20:00  Thực hành bản thảo 2: cả lớp làm Q1, rồi mỗi người tự viết</a:t>
            </a:r>
          </a:p>
          <a:p>
            <a:pPr marL="274320" indent="-274320" algn="l">
              <a:spcBef>
                <a:spcPts val="440"/>
              </a:spcBef>
              <a:buFont typeface="Arial"/>
              <a:buChar char="•"/>
            </a:pPr>
            <a:r>
              <a:rPr lang="en-US" sz="1900" dirty="0">
                <a:solidFill>
                  <a:srgbClr val="000000"/>
                </a:solidFill>
                <a:latin typeface="Arial"/>
                <a:cs typeface="Arial"/>
              </a:rPr>
              <a:t>20:30  8.2  Công bố: từ bảng kiểm đến người phản biện</a:t>
            </a:r>
          </a:p>
          <a:p>
            <a:pPr marL="274320" indent="-274320" algn="l">
              <a:spcBef>
                <a:spcPts val="440"/>
              </a:spcBef>
              <a:buFont typeface="Arial"/>
              <a:buChar char="•"/>
            </a:pPr>
            <a:r>
              <a:rPr lang="en-US" sz="1900" dirty="0">
                <a:solidFill>
                  <a:srgbClr val="000000"/>
                </a:solidFill>
                <a:latin typeface="Arial"/>
                <a:cs typeface="Arial"/>
              </a:rPr>
              <a:t>21:05  8.3  Làm người phản biện: Bài 1 và Bài 2, cả lớp cùng làm</a:t>
            </a:r>
          </a:p>
          <a:p>
            <a:pPr marL="274320" indent="-274320" algn="l">
              <a:spcBef>
                <a:spcPts val="440"/>
              </a:spcBef>
              <a:buFont typeface="Arial"/>
              <a:buChar char="•"/>
            </a:pPr>
            <a:r>
              <a:rPr lang="en-US" sz="1900" dirty="0">
                <a:solidFill>
                  <a:srgbClr val="000000"/>
                </a:solidFill>
                <a:latin typeface="Arial"/>
                <a:cs typeface="Arial"/>
              </a:rPr>
              <a:t>21:30  Trình bày đề cương (khoảng 5 người tình nguyện), 22:15 bế mạc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Ôn tập: ba câu hỏi từ Buổi 7</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Ai đồng ý cho người bệnh sốc nhiễm khuẩn đang an thần?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Mục STROBE nào yêu cầu ước lượng thô và hiệu chỉnh?</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Câu 'có thể do người bệnh nặng hơn được truyền nhiều dịch hơn' thuộc phần nào?</a:t>
            </a:r>
          </a:p>
        </p:txBody>
      </p:sp>
      <p:sp>
        <p:nvSpPr>
          <p:cNvPr id="52" name="Side"/>
          <p:cNvSpPr/>
          <p:nvPr/>
        </p:nvSpPr>
        <p:spPr>
          <a:xfrm>
            <a:off x="7423760" y="1720000"/>
            <a:ext cx="4311040" cy="16917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Đáp án</a:t>
            </a:r>
          </a:p>
          <a:p>
            <a:pPr marL="274320" indent="-274320" algn="l">
              <a:lnSpc>
                <a:spcPct val="104000"/>
              </a:lnSpc>
              <a:spcBef>
                <a:spcPts val="300"/>
              </a:spcBef>
              <a:buFont typeface="Arial"/>
              <a:buChar char="•"/>
            </a:pPr>
            <a:r>
              <a:rPr lang="en-US" sz="1500" dirty="0">
                <a:solidFill>
                  <a:srgbClr val="000000"/>
                </a:solidFill>
                <a:latin typeface="Arial"/>
                <a:cs typeface="Arial"/>
              </a:rPr>
              <a:t>Người đại diện hợp pháp (hoặc đồng ý trì hoãn, nếu hội đồng đã duyệt)</a:t>
            </a:r>
          </a:p>
          <a:p>
            <a:pPr marL="274320" indent="-274320" algn="l">
              <a:lnSpc>
                <a:spcPct val="104000"/>
              </a:lnSpc>
              <a:spcBef>
                <a:spcPts val="300"/>
              </a:spcBef>
              <a:buFont typeface="Arial"/>
              <a:buChar char="•"/>
            </a:pPr>
            <a:r>
              <a:rPr lang="en-US" sz="1500" dirty="0">
                <a:solidFill>
                  <a:srgbClr val="000000"/>
                </a:solidFill>
                <a:latin typeface="Arial"/>
                <a:cs typeface="Arial"/>
              </a:rPr>
              <a:t>Mục 16 (kết quả chính)</a:t>
            </a:r>
          </a:p>
          <a:p>
            <a:pPr marL="274320" indent="-274320" algn="l">
              <a:lnSpc>
                <a:spcPct val="104000"/>
              </a:lnSpc>
              <a:spcBef>
                <a:spcPts val="300"/>
              </a:spcBef>
              <a:buFont typeface="Arial"/>
              <a:buChar char="•"/>
            </a:pPr>
            <a:r>
              <a:rPr lang="en-US" sz="1500" dirty="0">
                <a:solidFill>
                  <a:srgbClr val="000000"/>
                </a:solidFill>
                <a:latin typeface="Arial"/>
                <a:cs typeface="Arial"/>
              </a:rPr>
              <a:t>Bàn luận, không phải Kết quả</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Mọi người trở lại tinh thần viết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8.1  |  25 phút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Viết bài báo (II)</a:t>
            </a:r>
          </a:p>
          <a:p>
            <a:pPr marL="0" indent="0" algn="ctr">
              <a:spcBef>
                <a:spcPts val="1200"/>
              </a:spcBef>
              <a:buNone/>
            </a:pPr>
            <a:r>
              <a:rPr lang="en-US" sz="1900" i="1" dirty="0">
                <a:solidFill>
                  <a:srgbClr val="595959"/>
                </a:solidFill>
                <a:latin typeface="Arial"/>
                <a:cs typeface="Arial"/>
              </a:rPr>
              <a:t>Đặt vấn đề, Bàn luận, Tóm tắt và Tiêu đề, theo thứ tự đó</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Đặt vấn đề: hình phễu trong ba đoạn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Đã biết, chưa biết, mục tiêu. Mục tiêu khớp với kết cục chính.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mẫu: phễu Đặt vấn đề cho FLUID-ICU (Q1)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4215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1  Đã biết</a:t>
            </a:r>
          </a:p>
        </p:txBody>
      </p:sp>
      <p:sp>
        <p:nvSpPr>
          <p:cNvPr id="71" name="CardBody"/>
          <p:cNvSpPr/>
          <p:nvPr/>
        </p:nvSpPr>
        <p:spPr>
          <a:xfrm>
            <a:off x="457200" y="2382152"/>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Dịch truyền cứu sống ở giai đoạn sớm của nhiễm khuẩn huyết</a:t>
            </a:r>
          </a:p>
          <a:p>
            <a:pPr marL="0" indent="0" algn="l">
              <a:lnSpc>
                <a:spcPct val="104000"/>
              </a:lnSpc>
              <a:spcBef>
                <a:spcPts val="400"/>
              </a:spcBef>
              <a:buNone/>
            </a:pPr>
            <a:r>
              <a:rPr lang="en-US" sz="1750" dirty="0">
                <a:solidFill>
                  <a:srgbClr val="000000"/>
                </a:solidFill>
                <a:latin typeface="Arial"/>
                <a:cs typeface="Arial"/>
              </a:rPr>
              <a:t>Cân bằng dương liên quan với tử vong (Bài 2 và các nghiên cứu thuần tập khác)</a:t>
            </a:r>
          </a:p>
        </p:txBody>
      </p:sp>
      <p:sp>
        <p:nvSpPr>
          <p:cNvPr id="72" name="CardHead"/>
          <p:cNvSpPr/>
          <p:nvPr/>
        </p:nvSpPr>
        <p:spPr>
          <a:xfrm>
            <a:off x="4283066" y="174215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2  Chưa biết</a:t>
            </a:r>
          </a:p>
        </p:txBody>
      </p:sp>
      <p:sp>
        <p:nvSpPr>
          <p:cNvPr id="73" name="CardBody"/>
          <p:cNvSpPr/>
          <p:nvPr/>
        </p:nvSpPr>
        <p:spPr>
          <a:xfrm>
            <a:off x="4283066" y="2382152"/>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Người bệnh nặng hơn được truyền nhiều dịch hơn</a:t>
            </a:r>
          </a:p>
          <a:p>
            <a:pPr marL="0" indent="0" algn="l">
              <a:lnSpc>
                <a:spcPct val="104000"/>
              </a:lnSpc>
              <a:spcBef>
                <a:spcPts val="400"/>
              </a:spcBef>
              <a:buNone/>
            </a:pPr>
            <a:r>
              <a:rPr lang="en-US" sz="1750" dirty="0">
                <a:solidFill>
                  <a:srgbClr val="000000"/>
                </a:solidFill>
                <a:latin typeface="Arial"/>
                <a:cs typeface="Arial"/>
              </a:rPr>
              <a:t>Chưa rõ mối liên quan còn không sau khi hiệu chỉnh theo mức độ nặng</a:t>
            </a:r>
          </a:p>
        </p:txBody>
      </p:sp>
      <p:sp>
        <p:nvSpPr>
          <p:cNvPr id="74" name="CardHead"/>
          <p:cNvSpPr/>
          <p:nvPr/>
        </p:nvSpPr>
        <p:spPr>
          <a:xfrm>
            <a:off x="8108932" y="1742152"/>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3  Mục tiêu</a:t>
            </a:r>
          </a:p>
        </p:txBody>
      </p:sp>
      <p:sp>
        <p:nvSpPr>
          <p:cNvPr id="75" name="CardBody"/>
          <p:cNvSpPr/>
          <p:nvPr/>
        </p:nvSpPr>
        <p:spPr>
          <a:xfrm>
            <a:off x="8108932" y="2382152"/>
            <a:ext cx="3625866" cy="18235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Chúng tôi đánh giá liệu cân bằng dương đến ngày 3 có liên quan với tử vong 28 ngày hay không, sau khi hiệu chỉnh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Ba đoạn, khoảng 350 từ. Câu mục tiêu dùng 'có liên quan'.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Bàn luận: sáu bước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19296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1 Trả lời</a:t>
            </a:r>
          </a:p>
        </p:txBody>
      </p:sp>
      <p:sp>
        <p:nvSpPr>
          <p:cNvPr id="81" name="StepText"/>
          <p:cNvSpPr/>
          <p:nvPr/>
        </p:nvSpPr>
        <p:spPr>
          <a:xfrm>
            <a:off x="497200" y="2140000"/>
            <a:ext cx="1789600" cy="162193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300" dirty="0">
                <a:solidFill>
                  <a:srgbClr val="000000"/>
                </a:solidFill>
                <a:latin typeface="Arial"/>
                <a:cs typeface="Arial"/>
              </a:rPr>
              <a:t>Câu đầu tiên trả lời câu hỏi</a:t>
            </a:r>
          </a:p>
          <a:p>
            <a:pPr marL="0" indent="0" algn="l">
              <a:lnSpc>
                <a:spcPct val="104000"/>
              </a:lnSpc>
              <a:spcBef>
                <a:spcPts val="200"/>
              </a:spcBef>
              <a:buNone/>
            </a:pPr>
            <a:r>
              <a:rPr lang="en-US" sz="1300" dirty="0">
                <a:solidFill>
                  <a:srgbClr val="000000"/>
                </a:solidFill>
                <a:latin typeface="Arial"/>
                <a:cs typeface="Arial"/>
              </a:rPr>
              <a:t>Bài 1, tr.8</a:t>
            </a:r>
          </a:p>
        </p:txBody>
      </p:sp>
      <p:sp>
        <p:nvSpPr>
          <p:cNvPr id="82" name="Step"/>
          <p:cNvSpPr/>
          <p:nvPr/>
        </p:nvSpPr>
        <p:spPr>
          <a:xfrm>
            <a:off x="2326800" y="1220000"/>
            <a:ext cx="19296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2 So sánh</a:t>
            </a:r>
          </a:p>
        </p:txBody>
      </p:sp>
      <p:sp>
        <p:nvSpPr>
          <p:cNvPr id="83" name="StepText"/>
          <p:cNvSpPr/>
          <p:nvPr/>
        </p:nvSpPr>
        <p:spPr>
          <a:xfrm>
            <a:off x="2366800" y="2140000"/>
            <a:ext cx="1789600" cy="162193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300" dirty="0">
                <a:solidFill>
                  <a:srgbClr val="000000"/>
                </a:solidFill>
                <a:latin typeface="Arial"/>
                <a:cs typeface="Arial"/>
              </a:rPr>
              <a:t>Với nghiên cứu khác, và vì sao khác</a:t>
            </a:r>
          </a:p>
          <a:p>
            <a:pPr marL="0" indent="0" algn="l">
              <a:lnSpc>
                <a:spcPct val="104000"/>
              </a:lnSpc>
              <a:spcBef>
                <a:spcPts val="200"/>
              </a:spcBef>
              <a:buNone/>
            </a:pPr>
            <a:r>
              <a:rPr lang="en-US" sz="1300" dirty="0">
                <a:solidFill>
                  <a:srgbClr val="000000"/>
                </a:solidFill>
                <a:latin typeface="Arial"/>
                <a:cs typeface="Arial"/>
              </a:rPr>
              <a:t>Bài 1: so với CLASSIC, POINCARE-2</a:t>
            </a:r>
          </a:p>
        </p:txBody>
      </p:sp>
      <p:sp>
        <p:nvSpPr>
          <p:cNvPr id="84" name="Step"/>
          <p:cNvSpPr/>
          <p:nvPr/>
        </p:nvSpPr>
        <p:spPr>
          <a:xfrm>
            <a:off x="4196400" y="1220000"/>
            <a:ext cx="19296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3 Giải thích</a:t>
            </a:r>
          </a:p>
        </p:txBody>
      </p:sp>
      <p:sp>
        <p:nvSpPr>
          <p:cNvPr id="85" name="StepText"/>
          <p:cNvSpPr/>
          <p:nvPr/>
        </p:nvSpPr>
        <p:spPr>
          <a:xfrm>
            <a:off x="4236400" y="2140000"/>
            <a:ext cx="1789600" cy="162193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300" dirty="0">
                <a:solidFill>
                  <a:srgbClr val="000000"/>
                </a:solidFill>
                <a:latin typeface="Arial"/>
                <a:cs typeface="Arial"/>
              </a:rPr>
              <a:t>Cơ chế, ngắn gọn</a:t>
            </a:r>
          </a:p>
          <a:p>
            <a:pPr marL="0" indent="0" algn="l">
              <a:lnSpc>
                <a:spcPct val="104000"/>
              </a:lnSpc>
              <a:spcBef>
                <a:spcPts val="200"/>
              </a:spcBef>
              <a:buNone/>
            </a:pPr>
            <a:r>
              <a:rPr lang="en-US" sz="1300" dirty="0">
                <a:solidFill>
                  <a:srgbClr val="000000"/>
                </a:solidFill>
                <a:latin typeface="Arial"/>
                <a:cs typeface="Arial"/>
              </a:rPr>
              <a:t>Bài 2: mô hình dịch bốn giai đoạn</a:t>
            </a:r>
          </a:p>
        </p:txBody>
      </p:sp>
      <p:sp>
        <p:nvSpPr>
          <p:cNvPr id="86" name="Step"/>
          <p:cNvSpPr/>
          <p:nvPr/>
        </p:nvSpPr>
        <p:spPr>
          <a:xfrm>
            <a:off x="6066000" y="1220000"/>
            <a:ext cx="19296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4 Hạn chế</a:t>
            </a:r>
          </a:p>
        </p:txBody>
      </p:sp>
      <p:sp>
        <p:nvSpPr>
          <p:cNvPr id="87" name="StepText"/>
          <p:cNvSpPr/>
          <p:nvPr/>
        </p:nvSpPr>
        <p:spPr>
          <a:xfrm>
            <a:off x="6106000" y="2140000"/>
            <a:ext cx="1789600" cy="162193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300" dirty="0">
                <a:solidFill>
                  <a:srgbClr val="000000"/>
                </a:solidFill>
                <a:latin typeface="Arial"/>
                <a:cs typeface="Arial"/>
              </a:rPr>
              <a:t>Cụ thể: cơ chế, hướng sai lệch, cách sửa</a:t>
            </a:r>
          </a:p>
          <a:p>
            <a:pPr marL="0" indent="0" algn="l">
              <a:lnSpc>
                <a:spcPct val="104000"/>
              </a:lnSpc>
              <a:spcBef>
                <a:spcPts val="200"/>
              </a:spcBef>
              <a:buNone/>
            </a:pPr>
            <a:r>
              <a:rPr lang="en-US" sz="1300" dirty="0">
                <a:solidFill>
                  <a:srgbClr val="000000"/>
                </a:solidFill>
                <a:latin typeface="Arial"/>
                <a:cs typeface="Arial"/>
              </a:rPr>
              <a:t>Bài 1: nhiễm chéo nhóm chứng</a:t>
            </a:r>
          </a:p>
        </p:txBody>
      </p:sp>
      <p:sp>
        <p:nvSpPr>
          <p:cNvPr id="88" name="Step"/>
          <p:cNvSpPr/>
          <p:nvPr/>
        </p:nvSpPr>
        <p:spPr>
          <a:xfrm>
            <a:off x="7935600" y="1220000"/>
            <a:ext cx="192960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5 Hàm ý</a:t>
            </a:r>
          </a:p>
        </p:txBody>
      </p:sp>
      <p:sp>
        <p:nvSpPr>
          <p:cNvPr id="89" name="StepText"/>
          <p:cNvSpPr/>
          <p:nvPr/>
        </p:nvSpPr>
        <p:spPr>
          <a:xfrm>
            <a:off x="7975600" y="2140000"/>
            <a:ext cx="1789600" cy="162193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300" dirty="0">
                <a:solidFill>
                  <a:srgbClr val="000000"/>
                </a:solidFill>
                <a:latin typeface="Arial"/>
                <a:cs typeface="Arial"/>
              </a:rPr>
              <a:t>Cho thực hành và nghiên cứu, ghi rõ</a:t>
            </a:r>
          </a:p>
          <a:p>
            <a:pPr marL="0" indent="0" algn="l">
              <a:lnSpc>
                <a:spcPct val="104000"/>
              </a:lnSpc>
              <a:spcBef>
                <a:spcPts val="200"/>
              </a:spcBef>
              <a:buNone/>
            </a:pPr>
            <a:r>
              <a:rPr lang="en-US" sz="1300" dirty="0">
                <a:solidFill>
                  <a:srgbClr val="000000"/>
                </a:solidFill>
                <a:latin typeface="Arial"/>
                <a:cs typeface="Arial"/>
              </a:rPr>
              <a:t>Bài 1: 'có lẽ sẽ có lợi' là suy đoán</a:t>
            </a:r>
          </a:p>
        </p:txBody>
      </p:sp>
      <p:sp>
        <p:nvSpPr>
          <p:cNvPr id="90" name="Step"/>
          <p:cNvSpPr/>
          <p:nvPr/>
        </p:nvSpPr>
        <p:spPr>
          <a:xfrm>
            <a:off x="9805200" y="1220000"/>
            <a:ext cx="1929600" cy="760000"/>
          </a:xfrm>
          <a:prstGeom prst="chevron">
            <a:avLst>
              <a:gd name="adj" fmla="val 28000"/>
            </a:avLst>
          </a:prstGeom>
          <a:solidFill>
            <a:srgbClr val="8A99A3"/>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6 Kết luận</a:t>
            </a:r>
          </a:p>
        </p:txBody>
      </p:sp>
      <p:sp>
        <p:nvSpPr>
          <p:cNvPr id="91" name="StepText"/>
          <p:cNvSpPr/>
          <p:nvPr/>
        </p:nvSpPr>
        <p:spPr>
          <a:xfrm>
            <a:off x="9845200" y="2140000"/>
            <a:ext cx="1789600" cy="162193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300" dirty="0">
                <a:solidFill>
                  <a:srgbClr val="000000"/>
                </a:solidFill>
                <a:latin typeface="Arial"/>
                <a:cs typeface="Arial"/>
              </a:rPr>
              <a:t>Cùng thông điệp với tóm tắt và tiêu đề</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Trả lời trước. Hạn chế kèm hướng sai lệch. Kết luận = tóm tắt = tiêu đề.</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mẫu: Bàn luận cho FLUID-ICU câu hỏi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Body"/>
          <p:cNvSpPr txBox="1"/>
          <p:nvPr/>
        </p:nvSpPr>
        <p:spPr>
          <a:xfrm>
            <a:off x="457200" y="1080000"/>
            <a:ext cx="11277600" cy="4780000"/>
          </a:xfrm>
          <a:prstGeom prst="rect">
            <a:avLst/>
          </a:prstGeom>
          <a:noFill/>
          <a:ln>
            <a:noFill/>
          </a:ln>
        </p:spPr>
        <p:txBody>
          <a:bodyPr wrap="square" lIns="91440" tIns="45720" rIns="91440" bIns="45720" rtlCol="0" anchor="ctr"/>
          <a:lstStyle/>
          <a:p>
            <a:pPr marL="0" indent="0" algn="l">
              <a:lnSpc>
                <a:spcPct val="108000"/>
              </a:lnSpc>
              <a:buNone/>
            </a:pPr>
            <a:r>
              <a:rPr lang="en-US" sz="1900" i="1" dirty="0">
                <a:solidFill>
                  <a:srgbClr val="595959"/>
                </a:solidFill>
                <a:latin typeface="Arial"/>
                <a:cs typeface="Arial"/>
              </a:rPr>
              <a:t>Sáu bước, mỗi bước một câu (dữ liệu mô phỏng).</a:t>
            </a:r>
          </a:p>
          <a:p>
            <a:pPr>
              <a:buNone/>
            </a:pPr>
            <a:endParaRPr sz="950"/>
          </a:p>
          <a:p>
            <a:pPr marL="274320" indent="-274320" algn="l">
              <a:lnSpc>
                <a:spcPct val="106000"/>
              </a:lnSpc>
              <a:spcBef>
                <a:spcPts val="560"/>
              </a:spcBef>
              <a:buFont typeface="Arial"/>
              <a:buChar char="•"/>
            </a:pPr>
            <a:r>
              <a:rPr lang="en-US" sz="1700" dirty="0">
                <a:solidFill>
                  <a:srgbClr val="000000"/>
                </a:solidFill>
                <a:latin typeface="Arial"/>
                <a:cs typeface="Arial"/>
              </a:rPr>
              <a:t>1 Trả lời: Cân bằng dương đến ngày 3 có liên quan với tử vong 28 ngày cao hơn (OR hiệu chỉnh 1.62, KTC 95% 1.02 đến 2.59).</a:t>
            </a:r>
          </a:p>
          <a:p>
            <a:pPr marL="274320" indent="-274320" algn="l">
              <a:lnSpc>
                <a:spcPct val="106000"/>
              </a:lnSpc>
              <a:spcBef>
                <a:spcPts val="560"/>
              </a:spcBef>
              <a:buFont typeface="Arial"/>
              <a:buChar char="•"/>
            </a:pPr>
            <a:r>
              <a:rPr lang="en-US" sz="1700" dirty="0">
                <a:solidFill>
                  <a:srgbClr val="000000"/>
                </a:solidFill>
                <a:latin typeface="Arial"/>
                <a:cs typeface="Arial"/>
              </a:rPr>
              <a:t>2 So sánh: Phù hợp với Bài 2 (HR ngày 2 là 2.13), dù ước lượng hiệu chỉnh của chúng tôi nhỏ hơn.</a:t>
            </a:r>
          </a:p>
          <a:p>
            <a:pPr marL="274320" indent="-274320" algn="l">
              <a:lnSpc>
                <a:spcPct val="106000"/>
              </a:lnSpc>
              <a:spcBef>
                <a:spcPts val="560"/>
              </a:spcBef>
              <a:buFont typeface="Arial"/>
              <a:buChar char="•"/>
            </a:pPr>
            <a:r>
              <a:rPr lang="en-US" sz="1700" dirty="0">
                <a:solidFill>
                  <a:srgbClr val="000000"/>
                </a:solidFill>
                <a:latin typeface="Arial"/>
                <a:cs typeface="Arial"/>
              </a:rPr>
              <a:t>3 Giải thích: Phần lớn liên quan thô (OR 2.49) phản ánh nhiễu do chỉ định: người bệnh nặng hơn được truyền nhiều dịch hơn.</a:t>
            </a:r>
          </a:p>
          <a:p>
            <a:pPr marL="274320" indent="-274320" algn="l">
              <a:lnSpc>
                <a:spcPct val="106000"/>
              </a:lnSpc>
              <a:spcBef>
                <a:spcPts val="560"/>
              </a:spcBef>
              <a:buFont typeface="Arial"/>
              <a:buChar char="•"/>
            </a:pPr>
            <a:r>
              <a:rPr lang="en-US" sz="1700" dirty="0">
                <a:solidFill>
                  <a:srgbClr val="000000"/>
                </a:solidFill>
                <a:latin typeface="Arial"/>
                <a:cs typeface="Arial"/>
              </a:rPr>
              <a:t>4 Hạn chế: Nhiễu còn sót và quan hệ nhân quả ngược có thể phóng đại mối liên quan. KTC của HR Cox hiệu chỉnh chạm 1.00.</a:t>
            </a:r>
          </a:p>
          <a:p>
            <a:pPr marL="274320" indent="-274320" algn="l">
              <a:lnSpc>
                <a:spcPct val="106000"/>
              </a:lnSpc>
              <a:spcBef>
                <a:spcPts val="560"/>
              </a:spcBef>
              <a:buFont typeface="Arial"/>
              <a:buChar char="•"/>
            </a:pPr>
            <a:r>
              <a:rPr lang="en-US" sz="1700" dirty="0">
                <a:solidFill>
                  <a:srgbClr val="000000"/>
                </a:solidFill>
                <a:latin typeface="Arial"/>
                <a:cs typeface="Arial"/>
              </a:rPr>
              <a:t>5 Hàm ý: Dữ liệu này không đủ để khuyến cáo hạn chế dịch. Cần một thử nghiệm ngẫu nhiên (như Bài 1).</a:t>
            </a:r>
          </a:p>
          <a:p>
            <a:pPr marL="274320" indent="-274320" algn="l">
              <a:lnSpc>
                <a:spcPct val="106000"/>
              </a:lnSpc>
              <a:spcBef>
                <a:spcPts val="560"/>
              </a:spcBef>
              <a:buFont typeface="Arial"/>
              <a:buChar char="•"/>
            </a:pPr>
            <a:r>
              <a:rPr lang="en-US" sz="1700" dirty="0">
                <a:solidFill>
                  <a:srgbClr val="000000"/>
                </a:solidFill>
                <a:latin typeface="Arial"/>
                <a:cs typeface="Arial"/>
              </a:rPr>
              <a:t>6 Kết luận: 'có liên quan với', cùng động từ với mục tiêu, tóm tắt và tiêu đề.</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Vì sao OR giảm: giải thích trong Bàn luận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Notes"/>
          <p:cNvSpPr txBox="1"/>
          <p:nvPr/>
        </p:nvSpPr>
        <p:spPr>
          <a:xfrm>
            <a:off x="457200" y="1150000"/>
            <a:ext cx="3600000" cy="5000000"/>
          </a:xfrm>
          <a:prstGeom prst="rect">
            <a:avLst/>
          </a:prstGeom>
          <a:noFill/>
          <a:ln>
            <a:noFill/>
          </a:ln>
        </p:spPr>
        <p:txBody>
          <a:bodyPr wrap="square" lIns="91440" tIns="45720" rIns="91440" bIns="45720" rtlCol="0" anchor="t"/>
          <a:lstStyle/>
          <a:p>
            <a:pPr marL="0" indent="0" algn="l">
              <a:buNone/>
            </a:pPr>
            <a:r>
              <a:rPr lang="en-US" sz="1700" b="1" dirty="0">
                <a:solidFill>
                  <a:srgbClr val="0D7377"/>
                </a:solidFill>
                <a:latin typeface="Arial"/>
                <a:cs typeface="Arial"/>
              </a:rPr>
              <a:t>FLUID-ICU Q1 (mô phỏng)</a:t>
            </a:r>
          </a:p>
          <a:p>
            <a:pPr marL="274320" indent="-274320" algn="l">
              <a:spcBef>
                <a:spcPts val="440"/>
              </a:spcBef>
              <a:buFont typeface="Arial"/>
              <a:buChar char="•"/>
            </a:pPr>
            <a:r>
              <a:rPr lang="en-US" sz="1450" dirty="0">
                <a:solidFill>
                  <a:srgbClr val="000000"/>
                </a:solidFill>
                <a:latin typeface="Arial"/>
                <a:cs typeface="Arial"/>
              </a:rPr>
              <a:t>OR thô 2.49 (1.70 đến 3.70)</a:t>
            </a:r>
          </a:p>
          <a:p>
            <a:pPr marL="274320" indent="-274320" algn="l">
              <a:spcBef>
                <a:spcPts val="440"/>
              </a:spcBef>
              <a:buFont typeface="Arial"/>
              <a:buChar char="•"/>
            </a:pPr>
            <a:r>
              <a:rPr lang="en-US" sz="1450" dirty="0">
                <a:solidFill>
                  <a:srgbClr val="000000"/>
                </a:solidFill>
                <a:latin typeface="Arial"/>
                <a:cs typeface="Arial"/>
              </a:rPr>
              <a:t>OR hiệu chỉnh 1.62 (1.02 đến 2.59)</a:t>
            </a:r>
          </a:p>
          <a:p>
            <a:pPr marL="274320" indent="-274320" algn="l">
              <a:spcBef>
                <a:spcPts val="440"/>
              </a:spcBef>
              <a:buFont typeface="Arial"/>
              <a:buChar char="•"/>
            </a:pPr>
            <a:r>
              <a:rPr lang="en-US" sz="1450" dirty="0">
                <a:solidFill>
                  <a:srgbClr val="000000"/>
                </a:solidFill>
                <a:latin typeface="Arial"/>
                <a:cs typeface="Arial"/>
              </a:rPr>
              <a:t>OR quy gán 1.70 (1.09 đến 2.64)</a:t>
            </a:r>
          </a:p>
          <a:p>
            <a:pPr marL="274320" indent="-274320" algn="l">
              <a:spcBef>
                <a:spcPts val="440"/>
              </a:spcBef>
              <a:buFont typeface="Arial"/>
              <a:buChar char="•"/>
            </a:pPr>
            <a:r>
              <a:rPr lang="en-US" sz="1450" dirty="0">
                <a:solidFill>
                  <a:srgbClr val="000000"/>
                </a:solidFill>
                <a:latin typeface="Arial"/>
                <a:cs typeface="Arial"/>
              </a:rPr>
              <a:t>Chênh lệch = nhiễu do chỉ định</a:t>
            </a:r>
          </a:p>
        </p:txBody>
      </p:sp>
      <p:pic>
        <p:nvPicPr>
          <p:cNvPr id="25" name="Figure"/>
          <p:cNvPicPr>
            <a:picLocks noChangeAspect="1"/>
          </p:cNvPicPr>
          <p:nvPr/>
        </p:nvPicPr>
        <p:blipFill>
          <a:blip r:embed="rId4"/>
          <a:stretch>
            <a:fillRect/>
          </a:stretch>
        </p:blipFill>
        <p:spPr>
          <a:xfrm>
            <a:off x="4307200" y="1150000"/>
            <a:ext cx="6773668"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Báo cáo cả hai. Giải thích chênh lệch. Giữ động từ 'có liên quan'.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Ngôn ngữ chừng mực: chọn động từ theo thiết kế</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Khẳng định mạnh hơn = cần thiết kế mạnh hơn</a:t>
            </a:r>
          </a:p>
        </p:txBody>
      </p:sp>
      <p:graphicFrame>
        <p:nvGraphicFramePr>
          <p:cNvPr id="30" name="Table"/>
          <p:cNvGraphicFramePr/>
          <p:nvPr/>
        </p:nvGraphicFramePr>
        <p:xfrm>
          <a:off x="457200" y="1897563"/>
          <a:ext cx="11277600" cy="2314560"/>
        </p:xfrm>
        <a:graphic>
          <a:graphicData uri="http://schemas.openxmlformats.org/drawingml/2006/table">
            <a:tbl>
              <a:tblPr firstRow="1" bandRow="1">
                <a:tableStyleId>{5C22544A-7EE6-4342-B048-85BDC9FD1C3A}</a:tableStyleId>
              </a:tblPr>
              <a:tblGrid>
                <a:gridCol w="6265333"/>
                <a:gridCol w="5012267"/>
              </a:tblGrid>
              <a:tr h="385760">
                <a:tc>
                  <a:txBody>
                    <a:bodyPr/>
                    <a:lstStyle/>
                    <a:p>
                      <a:pPr algn="l"/>
                      <a:r>
                        <a:rPr lang="en-US" sz="1800" b="1" dirty="0">
                          <a:solidFill>
                            <a:srgbClr val="FFFFFF"/>
                          </a:solidFill>
                          <a:latin typeface="Arial"/>
                          <a:cs typeface="Arial"/>
                        </a:rPr>
                        <a:t>Động từ (mạnh nhất ở trên)</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Cần ít nhất</a:t>
                      </a:r>
                    </a:p>
                  </a:txBody>
                  <a:tcPr marL="73152" marR="73152" marT="45720" marB="45720" anchor="ctr">
                    <a:solidFill>
                      <a:srgbClr val="0D7377"/>
                    </a:solidFill>
                  </a:tcPr>
                </a:tc>
              </a:tr>
              <a:tr h="385760">
                <a:tc>
                  <a:txBody>
                    <a:bodyPr/>
                    <a:lstStyle/>
                    <a:p>
                      <a:pPr algn="l"/>
                      <a:r>
                        <a:rPr lang="en-US" sz="1800" b="1" dirty="0">
                          <a:solidFill>
                            <a:srgbClr val="FFFFFF"/>
                          </a:solidFill>
                          <a:latin typeface="Arial"/>
                          <a:cs typeface="Arial"/>
                        </a:rPr>
                        <a:t>'gây ra', 'phòng ngừa', 'chứng minh'</a:t>
                      </a:r>
                    </a:p>
                  </a:txBody>
                  <a:tcPr marL="73152" marR="73152" marT="45720" marB="45720" anchor="ctr">
                    <a:solidFill>
                      <a:srgbClr val="04242F"/>
                    </a:solidFill>
                  </a:tcPr>
                </a:tc>
                <a:tc>
                  <a:txBody>
                    <a:bodyPr/>
                    <a:lstStyle/>
                    <a:p>
                      <a:pPr algn="l"/>
                      <a:r>
                        <a:rPr lang="en-US" sz="1800" dirty="0">
                          <a:solidFill>
                            <a:srgbClr val="000000"/>
                          </a:solidFill>
                          <a:latin typeface="Arial"/>
                          <a:cs typeface="Arial"/>
                        </a:rPr>
                        <a:t>Nhiều RCT lớn thống nhất</a:t>
                      </a:r>
                    </a:p>
                  </a:txBody>
                  <a:tcPr marL="73152" marR="73152" marT="45720" marB="45720" anchor="ctr">
                    <a:solidFill>
                      <a:srgbClr val="FFFFFF"/>
                    </a:solidFill>
                  </a:tcPr>
                </a:tc>
              </a:tr>
              <a:tr h="385760">
                <a:tc>
                  <a:txBody>
                    <a:bodyPr/>
                    <a:lstStyle/>
                    <a:p>
                      <a:pPr algn="l"/>
                      <a:r>
                        <a:rPr lang="en-US" sz="1800" b="1" dirty="0">
                          <a:solidFill>
                            <a:srgbClr val="FFFFFF"/>
                          </a:solidFill>
                          <a:latin typeface="Arial"/>
                          <a:cs typeface="Arial"/>
                        </a:rPr>
                        <a:t>'làm giảm', 'làm tăng', 'không làm giảm'</a:t>
                      </a:r>
                    </a:p>
                  </a:txBody>
                  <a:tcPr marL="73152" marR="73152" marT="45720" marB="45720" anchor="ctr">
                    <a:solidFill>
                      <a:srgbClr val="0B376C"/>
                    </a:solidFill>
                  </a:tcPr>
                </a:tc>
                <a:tc>
                  <a:txBody>
                    <a:bodyPr/>
                    <a:lstStyle/>
                    <a:p>
                      <a:pPr algn="l"/>
                      <a:r>
                        <a:rPr lang="en-US" sz="1800" dirty="0">
                          <a:solidFill>
                            <a:srgbClr val="000000"/>
                          </a:solidFill>
                          <a:latin typeface="Arial"/>
                          <a:cs typeface="Arial"/>
                        </a:rPr>
                        <a:t>Một thử nghiệm ngẫu nhiên (Bài 1)</a:t>
                      </a:r>
                    </a:p>
                  </a:txBody>
                  <a:tcPr marL="73152" marR="73152" marT="45720" marB="45720" anchor="ctr">
                    <a:solidFill>
                      <a:srgbClr val="F5F9FA"/>
                    </a:solidFill>
                  </a:tcPr>
                </a:tc>
              </a:tr>
              <a:tr h="385760">
                <a:tc>
                  <a:txBody>
                    <a:bodyPr/>
                    <a:lstStyle/>
                    <a:p>
                      <a:pPr algn="l"/>
                      <a:r>
                        <a:rPr lang="en-US" sz="1800" b="1" dirty="0">
                          <a:solidFill>
                            <a:srgbClr val="FFFFFF"/>
                          </a:solidFill>
                          <a:latin typeface="Arial"/>
                          <a:cs typeface="Arial"/>
                        </a:rPr>
                        <a:t>'có thể góp phần', 'phù hợp với'</a:t>
                      </a:r>
                    </a:p>
                  </a:txBody>
                  <a:tcPr marL="73152" marR="73152" marT="45720" marB="45720" anchor="ctr">
                    <a:solidFill>
                      <a:srgbClr val="0070C0"/>
                    </a:solidFill>
                  </a:tcPr>
                </a:tc>
                <a:tc>
                  <a:txBody>
                    <a:bodyPr/>
                    <a:lstStyle/>
                    <a:p>
                      <a:pPr algn="l"/>
                      <a:r>
                        <a:rPr lang="en-US" sz="1800" dirty="0">
                          <a:solidFill>
                            <a:srgbClr val="000000"/>
                          </a:solidFill>
                          <a:latin typeface="Arial"/>
                          <a:cs typeface="Arial"/>
                        </a:rPr>
                        <a:t>Quan sát + lập luận nhân quả</a:t>
                      </a:r>
                    </a:p>
                  </a:txBody>
                  <a:tcPr marL="73152" marR="73152" marT="45720" marB="45720" anchor="ctr">
                    <a:solidFill>
                      <a:srgbClr val="FFFFFF"/>
                    </a:solidFill>
                  </a:tcPr>
                </a:tc>
              </a:tr>
              <a:tr h="385760">
                <a:tc>
                  <a:txBody>
                    <a:bodyPr/>
                    <a:lstStyle/>
                    <a:p>
                      <a:pPr algn="l"/>
                      <a:r>
                        <a:rPr lang="en-US" sz="1800" b="1" dirty="0">
                          <a:solidFill>
                            <a:srgbClr val="FFFFFF"/>
                          </a:solidFill>
                          <a:latin typeface="Arial"/>
                          <a:cs typeface="Arial"/>
                        </a:rPr>
                        <a:t>'có liên quan với', 'dự báo'</a:t>
                      </a:r>
                    </a:p>
                  </a:txBody>
                  <a:tcPr marL="73152" marR="73152" marT="45720" marB="45720" anchor="ctr">
                    <a:solidFill>
                      <a:srgbClr val="0D7377"/>
                    </a:solidFill>
                  </a:tcPr>
                </a:tc>
                <a:tc>
                  <a:txBody>
                    <a:bodyPr/>
                    <a:lstStyle/>
                    <a:p>
                      <a:pPr algn="l"/>
                      <a:r>
                        <a:rPr lang="en-US" sz="1800" dirty="0">
                          <a:solidFill>
                            <a:srgbClr val="000000"/>
                          </a:solidFill>
                          <a:latin typeface="Arial"/>
                          <a:cs typeface="Arial"/>
                        </a:rPr>
                        <a:t>Thuần tập, bệnh–chứng (Bài 2)</a:t>
                      </a:r>
                    </a:p>
                  </a:txBody>
                  <a:tcPr marL="73152" marR="73152" marT="45720" marB="45720" anchor="ctr">
                    <a:solidFill>
                      <a:srgbClr val="F5F9FA"/>
                    </a:solidFill>
                  </a:tcPr>
                </a:tc>
              </a:tr>
              <a:tr h="385760">
                <a:tc>
                  <a:txBody>
                    <a:bodyPr/>
                    <a:lstStyle/>
                    <a:p>
                      <a:pPr algn="l"/>
                      <a:r>
                        <a:rPr lang="en-US" sz="1800" b="1" dirty="0">
                          <a:solidFill>
                            <a:srgbClr val="FFFFFF"/>
                          </a:solidFill>
                          <a:latin typeface="Arial"/>
                          <a:cs typeface="Arial"/>
                        </a:rPr>
                        <a:t>'được ghi nhận ở', 'thường gặp'</a:t>
                      </a:r>
                    </a:p>
                  </a:txBody>
                  <a:tcPr marL="73152" marR="73152" marT="45720" marB="45720" anchor="ctr">
                    <a:solidFill>
                      <a:srgbClr val="5FA39B"/>
                    </a:solidFill>
                  </a:tcPr>
                </a:tc>
                <a:tc>
                  <a:txBody>
                    <a:bodyPr/>
                    <a:lstStyle/>
                    <a:p>
                      <a:pPr algn="l"/>
                      <a:r>
                        <a:rPr lang="en-US" sz="1800" dirty="0">
                          <a:solidFill>
                            <a:srgbClr val="000000"/>
                          </a:solidFill>
                          <a:latin typeface="Arial"/>
                          <a:cs typeface="Arial"/>
                        </a:rPr>
                        <a:t>Mô tả, loạt ca</a:t>
                      </a:r>
                    </a:p>
                  </a:txBody>
                  <a:tcPr marL="73152" marR="73152" marT="45720" marB="45720" anchor="ctr">
                    <a:solidFill>
                      <a:srgbClr val="FFFFFF"/>
                    </a:solidFill>
                  </a:tcPr>
                </a:tc>
              </a:tr>
            </a:tbl>
          </a:graphicData>
        </a:graphic>
      </p:graphicFrame>
      <p:sp>
        <p:nvSpPr>
          <p:cNvPr id="31" name="Caption"/>
          <p:cNvSpPr txBox="1"/>
          <p:nvPr/>
        </p:nvSpPr>
        <p:spPr>
          <a:xfrm>
            <a:off x="457200" y="4302123"/>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Không bao giờ: 'xu hướng' với p = 0.42. 'Không khác biệt' (hãy nói 'không có bằng chứng khác biệt'). 'Đầu tiên', 'chưa từng', 'mới' khi chưa kiểm chứng. 'Tác động' trong nghiên cứu quan sát.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Chỉ leo thang đến mức thiết kế của bạn cho phép.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sửa động từ (FLUID-ICU, mô phỏng)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2 phút</a:t>
            </a:r>
          </a:p>
        </p:txBody>
      </p:sp>
      <p:sp>
        <p:nvSpPr>
          <p:cNvPr id="51" name="Steps"/>
          <p:cNvSpPr txBox="1"/>
          <p:nvPr/>
        </p:nvSpPr>
        <p:spPr>
          <a:xfrm>
            <a:off x="457200" y="1720000"/>
            <a:ext cx="6766560" cy="423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'Cân bằng dương gây ra tử vong cao hơn (OR 1.62).'</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'Quá tải dịch làm tăng AKI (tổn thương thận cấp) (OR 1.27 mỗi 10 ml/kg).'</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'Có xu hướng tử vong (HR Cox 1.46, KTC 95% 1.00 đến 2.13).'</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'Lactat dự báo tử vong (OR 1.39 mỗi mmol/L).'</a:t>
            </a:r>
          </a:p>
        </p:txBody>
      </p:sp>
      <p:sp>
        <p:nvSpPr>
          <p:cNvPr id="52" name="Side"/>
          <p:cNvSpPr/>
          <p:nvPr/>
        </p:nvSpPr>
        <p:spPr>
          <a:xfrm>
            <a:off x="7423760" y="1720000"/>
            <a:ext cx="4311040" cy="220613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Tốt hơn</a:t>
            </a:r>
          </a:p>
          <a:p>
            <a:pPr marL="274320" indent="-274320" algn="l">
              <a:lnSpc>
                <a:spcPct val="104000"/>
              </a:lnSpc>
              <a:spcBef>
                <a:spcPts val="300"/>
              </a:spcBef>
              <a:buFont typeface="Arial"/>
              <a:buChar char="•"/>
            </a:pPr>
            <a:r>
              <a:rPr lang="en-US" sz="1500" dirty="0">
                <a:solidFill>
                  <a:srgbClr val="000000"/>
                </a:solidFill>
                <a:latin typeface="Arial"/>
                <a:cs typeface="Arial"/>
              </a:rPr>
              <a:t>'... có liên quan với ...'</a:t>
            </a:r>
          </a:p>
          <a:p>
            <a:pPr marL="274320" indent="-274320" algn="l">
              <a:lnSpc>
                <a:spcPct val="104000"/>
              </a:lnSpc>
              <a:spcBef>
                <a:spcPts val="300"/>
              </a:spcBef>
              <a:buFont typeface="Arial"/>
              <a:buChar char="•"/>
            </a:pPr>
            <a:r>
              <a:rPr lang="en-US" sz="1500" dirty="0">
                <a:solidFill>
                  <a:srgbClr val="000000"/>
                </a:solidFill>
                <a:latin typeface="Arial"/>
                <a:cs typeface="Arial"/>
              </a:rPr>
              <a:t>'... có liên quan với khả năng AKI cao hơn'</a:t>
            </a:r>
          </a:p>
          <a:p>
            <a:pPr marL="274320" indent="-274320" algn="l">
              <a:lnSpc>
                <a:spcPct val="104000"/>
              </a:lnSpc>
              <a:spcBef>
                <a:spcPts val="300"/>
              </a:spcBef>
              <a:buFont typeface="Arial"/>
              <a:buChar char="•"/>
            </a:pPr>
            <a:r>
              <a:rPr lang="en-US" sz="1500" dirty="0">
                <a:solidFill>
                  <a:srgbClr val="000000"/>
                </a:solidFill>
                <a:latin typeface="Arial"/>
                <a:cs typeface="Arial"/>
              </a:rPr>
              <a:t>'HR 1.46 (1.00 đến 2.13): KTC chạm 1'</a:t>
            </a:r>
          </a:p>
          <a:p>
            <a:pPr marL="274320" indent="-274320" algn="l">
              <a:lnSpc>
                <a:spcPct val="104000"/>
              </a:lnSpc>
              <a:spcBef>
                <a:spcPts val="300"/>
              </a:spcBef>
              <a:buFont typeface="Arial"/>
              <a:buChar char="•"/>
            </a:pPr>
            <a:r>
              <a:rPr lang="en-US" sz="1500" dirty="0">
                <a:solidFill>
                  <a:srgbClr val="000000"/>
                </a:solidFill>
                <a:latin typeface="Arial"/>
                <a:cs typeface="Arial"/>
              </a:rPr>
              <a:t>Được nếu là dự báo. Nếu nói nhân quả, dùng 'có liên quan với'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Tóm tắt có cấu trúc: tủ kính trưng bày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758843"/>
          <a:ext cx="11277600" cy="241072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300" b="1" dirty="0">
                          <a:solidFill>
                            <a:srgbClr val="FFFFFF"/>
                          </a:solidFill>
                          <a:latin typeface="Arial"/>
                          <a:cs typeface="Arial"/>
                        </a:rPr>
                        <a:t>Phần</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Phải nêu gì</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Ví dụ tốt</a:t>
                      </a:r>
                    </a:p>
                  </a:txBody>
                  <a:tcPr marL="73152" marR="73152" marT="45720" marB="45720" anchor="ctr">
                    <a:solidFill>
                      <a:srgbClr val="0D7377"/>
                    </a:solidFill>
                  </a:tcPr>
                </a:tc>
              </a:tr>
              <a:tr h="507680">
                <a:tc>
                  <a:txBody>
                    <a:bodyPr/>
                    <a:lstStyle/>
                    <a:p>
                      <a:pPr algn="l"/>
                      <a:r>
                        <a:rPr lang="en-US" sz="1300" dirty="0">
                          <a:solidFill>
                            <a:srgbClr val="000000"/>
                          </a:solidFill>
                          <a:latin typeface="Arial"/>
                          <a:cs typeface="Arial"/>
                        </a:rPr>
                        <a:t>Đặt vấn đề</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Vấn đề, khoảng trống và mục tiêu trong 1-2 câu</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 </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Phương pháp</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Thiết kế, bối cảnh, đối tượng, phơi nhiễm, kết cục chính, phân tích</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Bài 2: quần thể, bối cảnh và cỡ mẫu</a:t>
                      </a:r>
                    </a:p>
                  </a:txBody>
                  <a:tcPr marL="73152" marR="73152" marT="45720" marB="45720" anchor="ctr">
                    <a:solidFill>
                      <a:srgbClr val="F5F9FA"/>
                    </a:solidFill>
                  </a:tcPr>
                </a:tc>
              </a:tr>
              <a:tr h="507680">
                <a:tc>
                  <a:txBody>
                    <a:bodyPr/>
                    <a:lstStyle/>
                    <a:p>
                      <a:pPr algn="l"/>
                      <a:r>
                        <a:rPr lang="en-US" sz="1300" dirty="0">
                          <a:solidFill>
                            <a:srgbClr val="000000"/>
                          </a:solidFill>
                          <a:latin typeface="Arial"/>
                          <a:cs typeface="Arial"/>
                        </a:rPr>
                        <a:t>Kết quả</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Số được phân tích. Tác động chính kèm KTC 95%. Kết quả phụ chính</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Bài 2: mọi kết quả dạng HR (KTC 95%)</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Kết luận</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Trả lời mục tiêu bằng lời văn mà thiết kế cho phép</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Bài 1: kết quả âm tính nêu thẳng thắn</a:t>
                      </a:r>
                    </a:p>
                  </a:txBody>
                  <a:tcPr marL="73152" marR="73152" marT="45720" marB="45720" anchor="ctr">
                    <a:solidFill>
                      <a:srgbClr val="F5F9FA"/>
                    </a:solidFill>
                  </a:tcPr>
                </a:tc>
              </a:tr>
            </a:tbl>
          </a:graphicData>
        </a:graphic>
      </p:graphicFrame>
      <p:sp>
        <p:nvSpPr>
          <p:cNvPr id="31" name="Caption"/>
          <p:cNvSpPr txBox="1"/>
          <p:nvPr/>
        </p:nvSpPr>
        <p:spPr>
          <a:xfrm>
            <a:off x="457200" y="4259563"/>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250-300 từ, cộng số đăng ký với thử nghiệm. Cần sửa ở Bài 1: báo cáo trung vị nhưng ước lượng lại gọi là 'chênh lệch trung bình'.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Ví dụ mẫu: tóm tắt và tiêu đề cho FLUID-ICU câu hỏi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Body"/>
          <p:cNvSpPr txBox="1"/>
          <p:nvPr/>
        </p:nvSpPr>
        <p:spPr>
          <a:xfrm>
            <a:off x="457200" y="1080000"/>
            <a:ext cx="11277600" cy="4780000"/>
          </a:xfrm>
          <a:prstGeom prst="rect">
            <a:avLst/>
          </a:prstGeom>
          <a:noFill/>
          <a:ln>
            <a:noFill/>
          </a:ln>
        </p:spPr>
        <p:txBody>
          <a:bodyPr wrap="square" lIns="91440" tIns="45720" rIns="91440" bIns="45720" rtlCol="0" anchor="ctr"/>
          <a:lstStyle/>
          <a:p>
            <a:pPr marL="0" indent="0" algn="l">
              <a:lnSpc>
                <a:spcPct val="108000"/>
              </a:lnSpc>
              <a:buNone/>
            </a:pPr>
            <a:r>
              <a:rPr lang="en-US" sz="1900" i="1" dirty="0">
                <a:solidFill>
                  <a:srgbClr val="595959"/>
                </a:solidFill>
                <a:latin typeface="Arial"/>
                <a:cs typeface="Arial"/>
              </a:rPr>
              <a:t>Chép số liệu từ phần Kết quả của bạn (dữ liệu mô phỏng, khoảng 120 từ).</a:t>
            </a:r>
          </a:p>
          <a:p>
            <a:pPr>
              <a:buNone/>
            </a:pPr>
            <a:endParaRPr sz="950"/>
          </a:p>
          <a:p>
            <a:pPr marL="274320" indent="-274320" algn="l">
              <a:lnSpc>
                <a:spcPct val="106000"/>
              </a:lnSpc>
              <a:spcBef>
                <a:spcPts val="560"/>
              </a:spcBef>
              <a:buFont typeface="Arial"/>
              <a:buChar char="•"/>
            </a:pPr>
            <a:r>
              <a:rPr lang="en-US" sz="1600" b="1" dirty="0">
                <a:solidFill>
                  <a:srgbClr val="000000"/>
                </a:solidFill>
                <a:latin typeface="Arial"/>
                <a:cs typeface="Arial"/>
              </a:rPr>
              <a:t>Tiêu đề: Cân bằng dịch dương đến ngày 3 và tử vong 28 ngày ở người bệnh nhiễm khuẩn huyết: nghiên cứu thuần tập đa trung tâm</a:t>
            </a:r>
          </a:p>
          <a:p>
            <a:pPr marL="274320" indent="-274320" algn="l">
              <a:lnSpc>
                <a:spcPct val="106000"/>
              </a:lnSpc>
              <a:spcBef>
                <a:spcPts val="560"/>
              </a:spcBef>
              <a:buFont typeface="Arial"/>
              <a:buChar char="•"/>
            </a:pPr>
            <a:r>
              <a:rPr lang="en-US" sz="1600" dirty="0">
                <a:solidFill>
                  <a:srgbClr val="000000"/>
                </a:solidFill>
                <a:latin typeface="Arial"/>
                <a:cs typeface="Arial"/>
              </a:rPr>
              <a:t>Đặt vấn đề: Cân bằng dịch dương liên quan với tử vong trong nhiễm khuẩn huyết, nhưng người bệnh nặng hơn được truyền nhiều dịch hơn. Chúng tôi đánh giá mối liên quan sau khi hiệu chỉnh theo mức độ nặng.</a:t>
            </a:r>
          </a:p>
          <a:p>
            <a:pPr marL="274320" indent="-274320" algn="l">
              <a:lnSpc>
                <a:spcPct val="106000"/>
              </a:lnSpc>
              <a:spcBef>
                <a:spcPts val="560"/>
              </a:spcBef>
              <a:buFont typeface="Arial"/>
              <a:buChar char="•"/>
            </a:pPr>
            <a:r>
              <a:rPr lang="en-US" sz="1600" dirty="0">
                <a:solidFill>
                  <a:srgbClr val="000000"/>
                </a:solidFill>
                <a:latin typeface="Arial"/>
                <a:cs typeface="Arial"/>
              </a:rPr>
              <a:t>Phương pháp: Nghiên cứu thuần tập tiến cứu (dữ liệu giảng dạy mô phỏng), 620 người lớn, 4 ICU, 2023-2024. Phơi nhiễm: cân bằng dương đến ngày 3. Kết cục: tử vong 28 ngày. Hồi quy logistic và Cox hiệu chỉnh theo mức độ nặng.</a:t>
            </a:r>
          </a:p>
          <a:p>
            <a:pPr marL="274320" indent="-274320" algn="l">
              <a:lnSpc>
                <a:spcPct val="106000"/>
              </a:lnSpc>
              <a:spcBef>
                <a:spcPts val="560"/>
              </a:spcBef>
              <a:buFont typeface="Arial"/>
              <a:buChar char="•"/>
            </a:pPr>
            <a:r>
              <a:rPr lang="en-US" sz="1600" dirty="0">
                <a:solidFill>
                  <a:srgbClr val="000000"/>
                </a:solidFill>
                <a:latin typeface="Arial"/>
                <a:cs typeface="Arial"/>
              </a:rPr>
              <a:t>Kết quả: Trong 618 người bệnh, 373 (60.4%) có cân bằng dương. Tử vong 35.9% so với 18.4%. OR thô 2.49 (1.70 đến 3.70). OR hiệu chỉnh 1.62 (KTC 95% 1.02 đến 2.59).</a:t>
            </a:r>
          </a:p>
          <a:p>
            <a:pPr marL="274320" indent="-274320" algn="l">
              <a:lnSpc>
                <a:spcPct val="106000"/>
              </a:lnSpc>
              <a:spcBef>
                <a:spcPts val="560"/>
              </a:spcBef>
              <a:buFont typeface="Arial"/>
              <a:buChar char="•"/>
            </a:pPr>
            <a:r>
              <a:rPr lang="en-US" sz="1600" dirty="0">
                <a:solidFill>
                  <a:srgbClr val="000000"/>
                </a:solidFill>
                <a:latin typeface="Arial"/>
                <a:cs typeface="Arial"/>
              </a:rPr>
              <a:t>Kết luận: Cân bằng dương có liên quan ở mức vừa phải với tử vong 28 ngày. Phần lớn mối liên quan thô phản ánh mức độ nặng. Cần một thử nghiệm ngẫu nhiên.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Tiêu đề và từ khóa: PICO của bạn trong một dòng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Công thức từ PICO: thiết kế, I so với C, ở P, lên O. 10-16 từ. Không 'tác động', 'mới', 'đầu tiên'.</a:t>
            </a:r>
          </a:p>
        </p:txBody>
      </p:sp>
      <p:sp>
        <p:nvSpPr>
          <p:cNvPr id="70" name="CardHead"/>
          <p:cNvSpPr/>
          <p:nvPr/>
        </p:nvSpPr>
        <p:spPr>
          <a:xfrm>
            <a:off x="457200" y="1965604"/>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Bài 1 (thử nghiệm)</a:t>
            </a:r>
          </a:p>
        </p:txBody>
      </p:sp>
      <p:sp>
        <p:nvSpPr>
          <p:cNvPr id="71" name="CardBody"/>
          <p:cNvSpPr/>
          <p:nvPr/>
        </p:nvSpPr>
        <p:spPr>
          <a:xfrm>
            <a:off x="457200" y="2605604"/>
            <a:ext cx="5538800" cy="232677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i="1" dirty="0">
                <a:solidFill>
                  <a:srgbClr val="000000"/>
                </a:solidFill>
                <a:latin typeface="Arial"/>
                <a:cs typeface="Arial"/>
              </a:rPr>
              <a:t>Đã đăng: 'Impact on fluid balance of an optimized restrictive strategy targeting non-resuscitative fluids in ... septic shock: a single-blind, ... pilot study'</a:t>
            </a:r>
          </a:p>
          <a:p>
            <a:pPr marL="0" indent="0" algn="l">
              <a:lnSpc>
                <a:spcPct val="104000"/>
              </a:lnSpc>
              <a:spcBef>
                <a:spcPts val="400"/>
              </a:spcBef>
              <a:buNone/>
            </a:pPr>
            <a:r>
              <a:rPr lang="en-US" sz="1450" dirty="0">
                <a:solidFill>
                  <a:srgbClr val="C0392B"/>
                </a:solidFill>
                <a:latin typeface="Arial"/>
                <a:cs typeface="Arial"/>
              </a:rPr>
              <a:t>Vấn đề: hơn 25 từ. Có từ ngữ đánh giá</a:t>
            </a:r>
          </a:p>
          <a:p>
            <a:pPr marL="0" indent="0" algn="l">
              <a:lnSpc>
                <a:spcPct val="104000"/>
              </a:lnSpc>
              <a:spcBef>
                <a:spcPts val="400"/>
              </a:spcBef>
              <a:buNone/>
            </a:pPr>
            <a:r>
              <a:rPr lang="en-US" sz="1450" b="1" dirty="0">
                <a:solidFill>
                  <a:srgbClr val="2E8B57"/>
                </a:solidFill>
                <a:latin typeface="Arial"/>
                <a:cs typeface="Arial"/>
              </a:rPr>
              <a:t>Tốt hơn: Hạn chế dịch không hồi sức trong sốc nhiễm khuẩn: thử nghiệm ngẫu nhiên thí điểm đa trung tâm</a:t>
            </a:r>
          </a:p>
        </p:txBody>
      </p:sp>
      <p:sp>
        <p:nvSpPr>
          <p:cNvPr id="72" name="CardHead"/>
          <p:cNvSpPr/>
          <p:nvPr/>
        </p:nvSpPr>
        <p:spPr>
          <a:xfrm>
            <a:off x="6196000" y="1965604"/>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Bài 2 (nghiên cứu thuần tập)</a:t>
            </a:r>
          </a:p>
        </p:txBody>
      </p:sp>
      <p:sp>
        <p:nvSpPr>
          <p:cNvPr id="73" name="CardBody"/>
          <p:cNvSpPr/>
          <p:nvPr/>
        </p:nvSpPr>
        <p:spPr>
          <a:xfrm>
            <a:off x="6196000" y="2605604"/>
            <a:ext cx="5538800" cy="232677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i="1" dirty="0">
                <a:solidFill>
                  <a:srgbClr val="000000"/>
                </a:solidFill>
                <a:latin typeface="Arial"/>
                <a:cs typeface="Arial"/>
              </a:rPr>
              <a:t>Đã đăng: 'Impact of a cumulative positive fluid balance during the first three ICU days in patients with sepsis: a propensity score-matched cohort study'</a:t>
            </a:r>
          </a:p>
          <a:p>
            <a:pPr marL="0" indent="0" algn="l">
              <a:lnSpc>
                <a:spcPct val="104000"/>
              </a:lnSpc>
              <a:spcBef>
                <a:spcPts val="400"/>
              </a:spcBef>
              <a:buNone/>
            </a:pPr>
            <a:r>
              <a:rPr lang="en-US" sz="1450" dirty="0">
                <a:solidFill>
                  <a:srgbClr val="C0392B"/>
                </a:solidFill>
                <a:latin typeface="Arial"/>
                <a:cs typeface="Arial"/>
              </a:rPr>
              <a:t>Vấn đề: 'impact' là từ nhân quả, không hợp với nghiên cứu thuần tập</a:t>
            </a:r>
          </a:p>
          <a:p>
            <a:pPr marL="0" indent="0" algn="l">
              <a:lnSpc>
                <a:spcPct val="104000"/>
              </a:lnSpc>
              <a:spcBef>
                <a:spcPts val="400"/>
              </a:spcBef>
              <a:buNone/>
            </a:pPr>
            <a:r>
              <a:rPr lang="en-US" sz="1450" b="1" dirty="0">
                <a:solidFill>
                  <a:srgbClr val="2E8B57"/>
                </a:solidFill>
                <a:latin typeface="Arial"/>
                <a:cs typeface="Arial"/>
              </a:rPr>
              <a:t>Tốt hơn: Cân bằng dịch dương trong 3 ngày đầu ở ICU và tử vong 28 ngày ở nhiễm khuẩn huyết: nghiên cứu thuần tập ghép cặp theo điểm xu hướng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Từ khóa: 3-6 thuật ngữ MeSH (đề mục chủ đề của PubMed) chưa có trong tiêu đề.</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Trước khi nộp: tài liệu tham khảo, bảng kiểm, đọc lần cuối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25219"/>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Tài liệu tham khảo</a:t>
            </a:r>
          </a:p>
        </p:txBody>
      </p:sp>
      <p:sp>
        <p:nvSpPr>
          <p:cNvPr id="71" name="CardBody"/>
          <p:cNvSpPr/>
          <p:nvPr/>
        </p:nvSpPr>
        <p:spPr>
          <a:xfrm>
            <a:off x="457200"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Dùng phần mềm quản lý tài liệu</a:t>
            </a:r>
          </a:p>
          <a:p>
            <a:pPr marL="0" indent="0" algn="l">
              <a:lnSpc>
                <a:spcPct val="104000"/>
              </a:lnSpc>
              <a:spcBef>
                <a:spcPts val="400"/>
              </a:spcBef>
              <a:buNone/>
            </a:pPr>
            <a:r>
              <a:rPr lang="en-US" sz="1750" dirty="0">
                <a:solidFill>
                  <a:srgbClr val="000000"/>
                </a:solidFill>
                <a:latin typeface="Arial"/>
                <a:cs typeface="Arial"/>
              </a:rPr>
              <a:t>Kiểm tra từng trích dẫn</a:t>
            </a:r>
          </a:p>
          <a:p>
            <a:pPr marL="0" indent="0" algn="l">
              <a:lnSpc>
                <a:spcPct val="104000"/>
              </a:lnSpc>
              <a:spcBef>
                <a:spcPts val="400"/>
              </a:spcBef>
              <a:buNone/>
            </a:pPr>
            <a:r>
              <a:rPr lang="en-US" sz="1750" dirty="0">
                <a:solidFill>
                  <a:srgbClr val="000000"/>
                </a:solidFill>
                <a:latin typeface="Arial"/>
                <a:cs typeface="Arial"/>
              </a:rPr>
              <a:t>Bài 2 dẫn sai tài liệu cho các biến hiệu chỉnh</a:t>
            </a:r>
          </a:p>
        </p:txBody>
      </p:sp>
      <p:sp>
        <p:nvSpPr>
          <p:cNvPr id="72" name="CardHead"/>
          <p:cNvSpPr/>
          <p:nvPr/>
        </p:nvSpPr>
        <p:spPr>
          <a:xfrm>
            <a:off x="4283066" y="1725219"/>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Bảng kiểm báo cáo</a:t>
            </a:r>
          </a:p>
        </p:txBody>
      </p:sp>
      <p:sp>
        <p:nvSpPr>
          <p:cNvPr id="73" name="CardBody"/>
          <p:cNvSpPr/>
          <p:nvPr/>
        </p:nvSpPr>
        <p:spPr>
          <a:xfrm>
            <a:off x="4283066"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Điền ngay trong lúc viết</a:t>
            </a:r>
          </a:p>
          <a:p>
            <a:pPr marL="0" indent="0" algn="l">
              <a:lnSpc>
                <a:spcPct val="104000"/>
              </a:lnSpc>
              <a:spcBef>
                <a:spcPts val="400"/>
              </a:spcBef>
              <a:buNone/>
            </a:pPr>
            <a:r>
              <a:rPr lang="en-US" sz="1750" dirty="0">
                <a:solidFill>
                  <a:srgbClr val="000000"/>
                </a:solidFill>
                <a:latin typeface="Arial"/>
                <a:cs typeface="Arial"/>
              </a:rPr>
              <a:t>Ghi số trang</a:t>
            </a:r>
          </a:p>
          <a:p>
            <a:pPr marL="0" indent="0" algn="l">
              <a:lnSpc>
                <a:spcPct val="104000"/>
              </a:lnSpc>
              <a:spcBef>
                <a:spcPts val="400"/>
              </a:spcBef>
              <a:buNone/>
            </a:pPr>
            <a:r>
              <a:rPr lang="en-US" sz="1750" dirty="0">
                <a:solidFill>
                  <a:srgbClr val="000000"/>
                </a:solidFill>
                <a:latin typeface="Arial"/>
                <a:cs typeface="Arial"/>
              </a:rPr>
              <a:t>Cả hai bài không nêu CONSORT hay STROBE</a:t>
            </a:r>
          </a:p>
        </p:txBody>
      </p:sp>
      <p:sp>
        <p:nvSpPr>
          <p:cNvPr id="74" name="CardHead"/>
          <p:cNvSpPr/>
          <p:nvPr/>
        </p:nvSpPr>
        <p:spPr>
          <a:xfrm>
            <a:off x="8108932" y="1725219"/>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Đọc lần cuối</a:t>
            </a:r>
          </a:p>
        </p:txBody>
      </p:sp>
      <p:sp>
        <p:nvSpPr>
          <p:cNvPr id="75" name="CardBody"/>
          <p:cNvSpPr/>
          <p:nvPr/>
        </p:nvSpPr>
        <p:spPr>
          <a:xfrm>
            <a:off x="8108932" y="2365219"/>
            <a:ext cx="3625866" cy="187434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Văn bản khớp với bảng, từng con số</a:t>
            </a:r>
          </a:p>
          <a:p>
            <a:pPr marL="0" indent="0" algn="l">
              <a:lnSpc>
                <a:spcPct val="104000"/>
              </a:lnSpc>
              <a:spcBef>
                <a:spcPts val="400"/>
              </a:spcBef>
              <a:buNone/>
            </a:pPr>
            <a:r>
              <a:rPr lang="en-US" sz="1750" dirty="0">
                <a:solidFill>
                  <a:srgbClr val="000000"/>
                </a:solidFill>
                <a:latin typeface="Arial"/>
                <a:cs typeface="Arial"/>
              </a:rPr>
              <a:t>Dẫn đúng số hình</a:t>
            </a:r>
          </a:p>
          <a:p>
            <a:pPr marL="0" indent="0" algn="l">
              <a:lnSpc>
                <a:spcPct val="104000"/>
              </a:lnSpc>
              <a:spcBef>
                <a:spcPts val="400"/>
              </a:spcBef>
              <a:buNone/>
            </a:pPr>
            <a:r>
              <a:rPr lang="en-US" sz="1750" dirty="0">
                <a:solidFill>
                  <a:srgbClr val="000000"/>
                </a:solidFill>
                <a:latin typeface="Arial"/>
                <a:cs typeface="Arial"/>
              </a:rPr>
              <a:t>Một đồng nghiệp đọc các bảng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Phần lớn lỗi của hai bài không cần dữ liệu mới, chỉ cần một đồng tác giả cẩn thận.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Thực hành bản thảo 2  |  30 phút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Hoàn thiện bản nháp: cả lớp cùng viết, rồi mỗi người tự viết</a:t>
            </a:r>
          </a:p>
          <a:p>
            <a:pPr marL="0" indent="0" algn="ctr">
              <a:spcBef>
                <a:spcPts val="1200"/>
              </a:spcBef>
              <a:buNone/>
            </a:pPr>
            <a:r>
              <a:rPr lang="en-US" sz="1900" i="1" dirty="0">
                <a:solidFill>
                  <a:srgbClr val="595959"/>
                </a:solidFill>
                <a:latin typeface="Arial"/>
                <a:cs typeface="Arial"/>
              </a:rPr>
              <a:t>22 phút cả lớp cùng soạn Q1, rồi 8 phút cho mục tiêu và tiêu đề của riêng bạn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Thực hành bản thảo 2, phần 1: cả lớp hoàn thiện Q1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22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Đặt vấn đề (6 phút): ba đoạn. Khi được mời, bạn nói câu mình đề xuất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Bàn luận (9 phút): sáu bước, mỗi bước một hai câu</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Tóm tắt (5 phút): chép số liệu từ phần Kết quả của lớp</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Tiêu đề và kiểm tra động từ (2 phút): mọi 'gây ra' hay 'tác động' đổi thành 'có liên quan với'</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Dùng</a:t>
            </a:r>
          </a:p>
          <a:p>
            <a:pPr marL="274320" indent="-274320" algn="l">
              <a:lnSpc>
                <a:spcPct val="104000"/>
              </a:lnSpc>
              <a:spcBef>
                <a:spcPts val="300"/>
              </a:spcBef>
              <a:buFont typeface="Arial"/>
              <a:buChar char="•"/>
            </a:pPr>
            <a:r>
              <a:rPr lang="en-US" sz="1500" dirty="0">
                <a:solidFill>
                  <a:srgbClr val="000000"/>
                </a:solidFill>
                <a:latin typeface="Arial"/>
                <a:cs typeface="Arial"/>
              </a:rPr>
              <a:t>Bản nháp Q1 của lớp từ Buổi 7 (PDF)</a:t>
            </a:r>
          </a:p>
          <a:p>
            <a:pPr marL="274320" indent="-274320" algn="l">
              <a:lnSpc>
                <a:spcPct val="104000"/>
              </a:lnSpc>
              <a:spcBef>
                <a:spcPts val="300"/>
              </a:spcBef>
              <a:buFont typeface="Arial"/>
              <a:buChar char="•"/>
            </a:pPr>
            <a:r>
              <a:rPr lang="en-US" sz="1500" dirty="0">
                <a:solidFill>
                  <a:srgbClr val="000000"/>
                </a:solidFill>
                <a:latin typeface="Arial"/>
                <a:cs typeface="Arial"/>
              </a:rPr>
              <a:t>Gói kết quả Q1</a:t>
            </a:r>
          </a:p>
          <a:p>
            <a:pPr marL="274320" indent="-274320" algn="l">
              <a:lnSpc>
                <a:spcPct val="104000"/>
              </a:lnSpc>
              <a:spcBef>
                <a:spcPts val="300"/>
              </a:spcBef>
              <a:buFont typeface="Arial"/>
              <a:buChar char="•"/>
            </a:pPr>
            <a:r>
              <a:rPr lang="en-US" sz="1500" dirty="0">
                <a:solidFill>
                  <a:srgbClr val="000000"/>
                </a:solidFill>
                <a:latin typeface="Arial"/>
                <a:cs typeface="Arial"/>
              </a:rPr>
              <a:t>Các ví dụ mẫu (slide)</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Bản nháp Q1 hoàn chỉnh của lớp, gửi dạng PDF sau buổi học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Thực hành bản thảo 2, phần 2: mục tiêu và tiêu đề của bạn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BÀI TẬP CÁ NHÂN   |   8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Viết câu mục tiêu cho câu hỏi của bạn (Q1 đến Q5)</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Viết tiêu đề: nêu thiết kế, 10-16 từ, dùng 'có liên quan'</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Hai bạn tình nguyện đọc to tiêu đề. Giảng viên nhận xét hai tiêu đề</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Tối nay: thêm Đặt vấn đề, Bàn luận và Tóm tắt. Nộp trước 23:59</a:t>
            </a:r>
          </a:p>
        </p:txBody>
      </p:sp>
      <p:sp>
        <p:nvSpPr>
          <p:cNvPr id="52" name="Side"/>
          <p:cNvSpPr/>
          <p:nvPr/>
        </p:nvSpPr>
        <p:spPr>
          <a:xfrm>
            <a:off x="7423760" y="1720000"/>
            <a:ext cx="4311040" cy="19680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Nộp bài</a:t>
            </a:r>
          </a:p>
          <a:p>
            <a:pPr marL="274320" indent="-274320" algn="l">
              <a:lnSpc>
                <a:spcPct val="104000"/>
              </a:lnSpc>
              <a:spcBef>
                <a:spcPts val="300"/>
              </a:spcBef>
              <a:buFont typeface="Arial"/>
              <a:buChar char="•"/>
            </a:pPr>
            <a:r>
              <a:rPr lang="en-US" sz="1500" dirty="0">
                <a:solidFill>
                  <a:srgbClr val="000000"/>
                </a:solidFill>
                <a:latin typeface="Arial"/>
                <a:cs typeface="Arial"/>
              </a:rPr>
              <a:t>Bản nháp hoàn chỉnh, khoảng 2 000 từ</a:t>
            </a:r>
          </a:p>
          <a:p>
            <a:pPr marL="274320" indent="-274320" algn="l">
              <a:lnSpc>
                <a:spcPct val="104000"/>
              </a:lnSpc>
              <a:spcBef>
                <a:spcPts val="300"/>
              </a:spcBef>
              <a:buFont typeface="Arial"/>
              <a:buChar char="•"/>
            </a:pPr>
            <a:r>
              <a:rPr lang="en-US" sz="1500" dirty="0">
                <a:solidFill>
                  <a:srgbClr val="000000"/>
                </a:solidFill>
                <a:latin typeface="Arial"/>
                <a:cs typeface="Arial"/>
              </a:rPr>
              <a:t>Trước 23:59 tối nay</a:t>
            </a:r>
          </a:p>
          <a:p>
            <a:pPr marL="274320" indent="-274320" algn="l">
              <a:lnSpc>
                <a:spcPct val="104000"/>
              </a:lnSpc>
              <a:spcBef>
                <a:spcPts val="300"/>
              </a:spcBef>
              <a:buFont typeface="Arial"/>
              <a:buChar char="•"/>
            </a:pPr>
            <a:r>
              <a:rPr lang="en-US" sz="1500" dirty="0">
                <a:solidFill>
                  <a:srgbClr val="000000"/>
                </a:solidFill>
                <a:latin typeface="Arial"/>
                <a:cs typeface="Arial"/>
              </a:rPr>
              <a:t>Thư mục khóa học hoặc email cho trưởng khóa học</a:t>
            </a:r>
          </a:p>
          <a:p>
            <a:pPr marL="274320" indent="-274320" algn="l">
              <a:lnSpc>
                <a:spcPct val="104000"/>
              </a:lnSpc>
              <a:spcBef>
                <a:spcPts val="300"/>
              </a:spcBef>
              <a:buFont typeface="Arial"/>
              <a:buChar char="•"/>
            </a:pPr>
            <a:r>
              <a:rPr lang="en-US" sz="1500" dirty="0">
                <a:solidFill>
                  <a:srgbClr val="000000"/>
                </a:solidFill>
                <a:latin typeface="Arial"/>
                <a:cs typeface="Arial"/>
              </a:rPr>
              <a:t>Sau đó là bình duyệt (slide bế mạc)</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SẢN PHẨM   </a:t>
            </a:r>
            <a:r>
              <a:rPr lang="en-US" sz="1500" dirty="0">
                <a:solidFill>
                  <a:srgbClr val="000000"/>
                </a:solidFill>
                <a:latin typeface="Arial"/>
                <a:cs typeface="Arial"/>
              </a:rPr>
              <a:t>Câu mục tiêu và tiêu đề tạm của bạn. Bản nháp hoàn chỉnh nộp trước 23:59 tối nay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8.2  |  20 phút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Công bố bài báo</a:t>
            </a:r>
          </a:p>
          <a:p>
            <a:pPr marL="0" indent="0" algn="ctr">
              <a:spcBef>
                <a:spcPts val="1200"/>
              </a:spcBef>
              <a:buNone/>
            </a:pPr>
            <a:r>
              <a:rPr lang="en-US" sz="1900" i="1" dirty="0">
                <a:solidFill>
                  <a:srgbClr val="595959"/>
                </a:solidFill>
                <a:latin typeface="Arial"/>
                <a:cs typeface="Arial"/>
              </a:rPr>
              <a:t>Từ bảng kiểm đến người phản biện, và những cái bẫy trên đường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Hướng dẫn báo cáo: chọn theo thiết kế</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298470"/>
          <a:ext cx="11277600" cy="379184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Thiết kế nghiên cứu</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Hướng dẫn báo cáo</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Ví dụ của chúng ta</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Thử nghiệm ngẫu nhiên</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CONSORT</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Bài 1</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Thuần tập, bệnh–chứng, cắt ngang</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STROBE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Bài 2, FLUID-ICU</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Nghiên cứu độ chính xác chẩn đoán</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STARD</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 </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Tổng quan hệ thống hoặc phân tích gộp</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PRISMA</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 </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Đề cương thử nghiệm</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SPIRIT</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 </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Báo cáo ca bệnh</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CARE</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 </a:t>
                      </a:r>
                    </a:p>
                  </a:txBody>
                  <a:tcPr marL="73152" marR="73152" marT="45720" marB="45720" anchor="ctr">
                    <a:solidFill>
                      <a:srgbClr val="F5F9FA"/>
                    </a:solidFill>
                  </a:tcPr>
                </a:tc>
              </a:tr>
            </a:tbl>
          </a:graphicData>
        </a:graphic>
      </p:graphicFrame>
      <p:sp>
        <p:nvSpPr>
          <p:cNvPr id="31" name="Caption"/>
          <p:cNvSpPr txBox="1"/>
          <p:nvPr/>
        </p:nvSpPr>
        <p:spPr>
          <a:xfrm>
            <a:off x="457200" y="5180310"/>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Mọi bảng kiểm đều miễn phí trên Mạng lưới EQUATOR (equator-network.org). Ghi tên hướng dẫn trong Đề cương Phần 4 và dùng nó làm bảng kiểm khi viết.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Chọn tạp chí: bốn điều cần kiểm tra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Chọn tạp chí trước khi viết: tạp chí đặt ra luật chơi.</a:t>
            </a:r>
          </a:p>
        </p:txBody>
      </p:sp>
      <p:sp>
        <p:nvSpPr>
          <p:cNvPr id="70" name="CardHead"/>
          <p:cNvSpPr/>
          <p:nvPr/>
        </p:nvSpPr>
        <p:spPr>
          <a:xfrm>
            <a:off x="457200" y="1973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Phù hợp</a:t>
            </a:r>
          </a:p>
        </p:txBody>
      </p:sp>
      <p:sp>
        <p:nvSpPr>
          <p:cNvPr id="71" name="CardBody"/>
          <p:cNvSpPr/>
          <p:nvPr/>
        </p:nvSpPr>
        <p:spPr>
          <a:xfrm>
            <a:off x="4572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Ai cần kết quả của bạn?</a:t>
            </a:r>
          </a:p>
          <a:p>
            <a:pPr marL="0" indent="0" algn="l">
              <a:lnSpc>
                <a:spcPct val="104000"/>
              </a:lnSpc>
              <a:spcBef>
                <a:spcPts val="400"/>
              </a:spcBef>
              <a:buNone/>
            </a:pPr>
            <a:r>
              <a:rPr lang="en-US" sz="1600" dirty="0">
                <a:solidFill>
                  <a:srgbClr val="000000"/>
                </a:solidFill>
                <a:latin typeface="Arial"/>
                <a:cs typeface="Arial"/>
              </a:rPr>
              <a:t>Đọc 3 số gần đây</a:t>
            </a:r>
          </a:p>
          <a:p>
            <a:pPr marL="0" indent="0" algn="l">
              <a:lnSpc>
                <a:spcPct val="104000"/>
              </a:lnSpc>
              <a:spcBef>
                <a:spcPts val="400"/>
              </a:spcBef>
              <a:buNone/>
            </a:pPr>
            <a:r>
              <a:rPr lang="en-US" sz="1600" dirty="0">
                <a:solidFill>
                  <a:srgbClr val="000000"/>
                </a:solidFill>
                <a:latin typeface="Arial"/>
                <a:cs typeface="Arial"/>
              </a:rPr>
              <a:t>Có đăng thiết kế tương tự?</a:t>
            </a:r>
          </a:p>
        </p:txBody>
      </p:sp>
      <p:sp>
        <p:nvSpPr>
          <p:cNvPr id="72" name="CardHead"/>
          <p:cNvSpPr/>
          <p:nvPr/>
        </p:nvSpPr>
        <p:spPr>
          <a:xfrm>
            <a:off x="3326600" y="1973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Tin cậy</a:t>
            </a:r>
          </a:p>
        </p:txBody>
      </p:sp>
      <p:sp>
        <p:nvSpPr>
          <p:cNvPr id="73" name="CardBody"/>
          <p:cNvSpPr/>
          <p:nvPr/>
        </p:nvSpPr>
        <p:spPr>
          <a:xfrm>
            <a:off x="33266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Có trong MEDLINE, DOAJ, Scopus hoặc Web of Science</a:t>
            </a:r>
          </a:p>
          <a:p>
            <a:pPr marL="0" indent="0" algn="l">
              <a:lnSpc>
                <a:spcPct val="104000"/>
              </a:lnSpc>
              <a:spcBef>
                <a:spcPts val="400"/>
              </a:spcBef>
              <a:buNone/>
            </a:pPr>
            <a:r>
              <a:rPr lang="en-US" sz="1600" dirty="0">
                <a:solidFill>
                  <a:srgbClr val="000000"/>
                </a:solidFill>
                <a:latin typeface="Arial"/>
                <a:cs typeface="Arial"/>
              </a:rPr>
              <a:t>Chính sách bình duyệt rõ ràng</a:t>
            </a:r>
          </a:p>
        </p:txBody>
      </p:sp>
      <p:sp>
        <p:nvSpPr>
          <p:cNvPr id="74" name="CardHead"/>
          <p:cNvSpPr/>
          <p:nvPr/>
        </p:nvSpPr>
        <p:spPr>
          <a:xfrm>
            <a:off x="6196000" y="19735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Quy định</a:t>
            </a:r>
          </a:p>
        </p:txBody>
      </p:sp>
      <p:sp>
        <p:nvSpPr>
          <p:cNvPr id="75" name="CardBody"/>
          <p:cNvSpPr/>
          <p:nvPr/>
        </p:nvSpPr>
        <p:spPr>
          <a:xfrm>
            <a:off x="61960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Hướng dẫn tác giả</a:t>
            </a:r>
          </a:p>
          <a:p>
            <a:pPr marL="0" indent="0" algn="l">
              <a:lnSpc>
                <a:spcPct val="104000"/>
              </a:lnSpc>
              <a:spcBef>
                <a:spcPts val="400"/>
              </a:spcBef>
              <a:buNone/>
            </a:pPr>
            <a:r>
              <a:rPr lang="en-US" sz="1600" dirty="0">
                <a:solidFill>
                  <a:srgbClr val="000000"/>
                </a:solidFill>
                <a:latin typeface="Arial"/>
                <a:cs typeface="Arial"/>
              </a:rPr>
              <a:t>Giới hạn số chữ, bảng kiểm</a:t>
            </a:r>
          </a:p>
          <a:p>
            <a:pPr marL="0" indent="0" algn="l">
              <a:lnSpc>
                <a:spcPct val="104000"/>
              </a:lnSpc>
              <a:spcBef>
                <a:spcPts val="400"/>
              </a:spcBef>
              <a:buNone/>
            </a:pPr>
            <a:r>
              <a:rPr lang="en-US" sz="1600" dirty="0">
                <a:solidFill>
                  <a:srgbClr val="000000"/>
                </a:solidFill>
                <a:latin typeface="Arial"/>
                <a:cs typeface="Arial"/>
              </a:rPr>
              <a:t>Có yêu cầu đăng ký?</a:t>
            </a:r>
          </a:p>
        </p:txBody>
      </p:sp>
      <p:sp>
        <p:nvSpPr>
          <p:cNvPr id="76" name="CardHead"/>
          <p:cNvSpPr/>
          <p:nvPr/>
        </p:nvSpPr>
        <p:spPr>
          <a:xfrm>
            <a:off x="9065400" y="1973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Chi phí và tốc độ</a:t>
            </a:r>
          </a:p>
        </p:txBody>
      </p:sp>
      <p:sp>
        <p:nvSpPr>
          <p:cNvPr id="77" name="CardBody"/>
          <p:cNvSpPr/>
          <p:nvPr/>
        </p:nvSpPr>
        <p:spPr>
          <a:xfrm>
            <a:off x="9065400" y="2613573"/>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Phí xử lý bài báo (APC) và miễn giảm</a:t>
            </a:r>
          </a:p>
          <a:p>
            <a:pPr marL="0" indent="0" algn="l">
              <a:lnSpc>
                <a:spcPct val="104000"/>
              </a:lnSpc>
              <a:spcBef>
                <a:spcPts val="400"/>
              </a:spcBef>
              <a:buNone/>
            </a:pPr>
            <a:r>
              <a:rPr lang="en-US" sz="1600" dirty="0">
                <a:solidFill>
                  <a:srgbClr val="000000"/>
                </a:solidFill>
                <a:latin typeface="Arial"/>
                <a:cs typeface="Arial"/>
              </a:rPr>
              <a:t>Giấy phép: ai được dùng lại bài</a:t>
            </a:r>
          </a:p>
          <a:p>
            <a:pPr marL="0" indent="0" algn="l">
              <a:lnSpc>
                <a:spcPct val="104000"/>
              </a:lnSpc>
              <a:spcBef>
                <a:spcPts val="400"/>
              </a:spcBef>
              <a:buNone/>
            </a:pPr>
            <a:r>
              <a:rPr lang="en-US" sz="1600" dirty="0">
                <a:solidFill>
                  <a:srgbClr val="000000"/>
                </a:solidFill>
                <a:latin typeface="Arial"/>
                <a:cs typeface="Arial"/>
              </a:rPr>
              <a:t>Bài 1: 7 tuần. Bài 2: 7 tháng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Tạp chí tốt là nơi người đọc của bạn đọc, và được vận hành trung thực.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Nhận diện tạp chí săn mồi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Nếu tạp chí tìm đến bạn bằng email tâng bốc, hãy kiểm tra hai lần.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Trình diễn: tìm bảng kiểm và kiểm tra tạp chí</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B5651D"/>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TRÌNH DIỄN TRỰC TIẾP   |   3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Mở trang Mạng lưới EQUATOR và tìm 'CONSORT'</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Xem bảng kiểm và sơ đồ dòng người tham gia (Bài 1 có sơ đồ này)</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Tìm STROBE theo cách tương tự (Bài 2 và FLUID-ICU)</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Kiểm tra một tạp chí trên DOAJ và NLM Catalog</a:t>
            </a:r>
          </a:p>
          <a:p>
            <a:pPr marL="380000" indent="-380000" algn="l">
              <a:lnSpc>
                <a:spcPct val="104000"/>
              </a:lnSpc>
              <a:spcBef>
                <a:spcPts val="450"/>
              </a:spcBef>
              <a:buClr>
                <a:srgbClr val="B5651D"/>
              </a:buClr>
              <a:buFont typeface="Arial"/>
              <a:buChar char="•"/>
            </a:pPr>
            <a:r>
              <a:rPr lang="en-US" sz="1650" dirty="0">
                <a:solidFill>
                  <a:srgbClr val="000000"/>
                </a:solidFill>
                <a:latin typeface="Arial"/>
                <a:cs typeface="Arial"/>
              </a:rPr>
              <a:t>Mở bảng kiểm Think.Check.Submit</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B5651D"/>
                </a:solidFill>
                <a:latin typeface="Arial"/>
                <a:cs typeface="Arial"/>
              </a:rPr>
              <a:t>Chú ý</a:t>
            </a:r>
          </a:p>
          <a:p>
            <a:pPr marL="274320" indent="-274320" algn="l">
              <a:lnSpc>
                <a:spcPct val="104000"/>
              </a:lnSpc>
              <a:spcBef>
                <a:spcPts val="300"/>
              </a:spcBef>
              <a:buFont typeface="Arial"/>
              <a:buChar char="•"/>
            </a:pPr>
            <a:r>
              <a:rPr lang="en-US" sz="1500" dirty="0">
                <a:solidFill>
                  <a:srgbClr val="000000"/>
                </a:solidFill>
                <a:latin typeface="Arial"/>
                <a:cs typeface="Arial"/>
              </a:rPr>
              <a:t>Tệp PDF bảng kiểm ở đâu</a:t>
            </a:r>
          </a:p>
          <a:p>
            <a:pPr marL="274320" indent="-274320" algn="l">
              <a:lnSpc>
                <a:spcPct val="104000"/>
              </a:lnSpc>
              <a:spcBef>
                <a:spcPts val="300"/>
              </a:spcBef>
              <a:buFont typeface="Arial"/>
              <a:buChar char="•"/>
            </a:pPr>
            <a:r>
              <a:rPr lang="en-US" sz="1500" dirty="0">
                <a:solidFill>
                  <a:srgbClr val="000000"/>
                </a:solidFill>
                <a:latin typeface="Arial"/>
                <a:cs typeface="Arial"/>
              </a:rPr>
              <a:t>Cách xem tạp chí có trong MEDLINE</a:t>
            </a:r>
          </a:p>
          <a:p>
            <a:pPr marL="274320" indent="-274320" algn="l">
              <a:lnSpc>
                <a:spcPct val="104000"/>
              </a:lnSpc>
              <a:spcBef>
                <a:spcPts val="300"/>
              </a:spcBef>
              <a:buFont typeface="Arial"/>
              <a:buChar char="•"/>
            </a:pPr>
            <a:r>
              <a:rPr lang="en-US" sz="1500" dirty="0">
                <a:solidFill>
                  <a:srgbClr val="000000"/>
                </a:solidFill>
                <a:latin typeface="Arial"/>
                <a:cs typeface="Arial"/>
              </a:rPr>
              <a:t>Ba câu hỏi cho mọi tạp chí</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B5651D"/>
            </a:solidFill>
          </a:ln>
        </p:spPr>
        <p:txBody>
          <a:bodyPr wrap="square" lIns="182880" tIns="45720" rIns="182880" bIns="45720" rtlCol="0" anchor="ctr">
            <a:normAutofit/>
          </a:bodyPr>
          <a:lstStyle/>
          <a:p>
            <a:pPr marL="0" indent="0" algn="ctr">
              <a:buNone/>
            </a:pPr>
            <a:r>
              <a:rPr lang="en-US" sz="1300" b="1" dirty="0">
                <a:solidFill>
                  <a:srgbClr val="B5651D"/>
                </a:solidFill>
                <a:latin typeface="Arial"/>
                <a:cs typeface="Arial"/>
              </a:rPr>
              <a:t>SẢN PHẨM   </a:t>
            </a:r>
            <a:r>
              <a:rPr lang="en-US" sz="1500" dirty="0">
                <a:solidFill>
                  <a:srgbClr val="000000"/>
                </a:solidFill>
                <a:latin typeface="Arial"/>
                <a:cs typeface="Arial"/>
              </a:rPr>
              <a:t>Mỗi người kiểm tra tạp chí và hướng dẫn báo cáo trong kế hoạch công bố của mình ở nhà</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Bộ hồ sơ nộp bài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46426"/>
          <a:ext cx="11277600" cy="4210720"/>
        </p:xfrm>
        <a:graphic>
          <a:graphicData uri="http://schemas.openxmlformats.org/drawingml/2006/table">
            <a:tbl>
              <a:tblPr firstRow="1" bandRow="1">
                <a:tableStyleId>{5C22544A-7EE6-4342-B048-85BDC9FD1C3A}</a:tableStyleId>
              </a:tblPr>
              <a:tblGrid>
                <a:gridCol w="5638800"/>
                <a:gridCol w="5638800"/>
              </a:tblGrid>
              <a:tr h="380000">
                <a:tc>
                  <a:txBody>
                    <a:bodyPr/>
                    <a:lstStyle/>
                    <a:p>
                      <a:pPr algn="l"/>
                      <a:r>
                        <a:rPr lang="en-US" sz="1300" b="1" dirty="0">
                          <a:solidFill>
                            <a:srgbClr val="FFFFFF"/>
                          </a:solidFill>
                          <a:latin typeface="Arial"/>
                          <a:cs typeface="Arial"/>
                        </a:rPr>
                        <a:t>Thành phần</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Nội dung</a:t>
                      </a:r>
                    </a:p>
                  </a:txBody>
                  <a:tcPr marL="73152" marR="73152" marT="45720" marB="45720" anchor="ctr">
                    <a:solidFill>
                      <a:srgbClr val="0D7377"/>
                    </a:solidFill>
                  </a:tcPr>
                </a:tc>
              </a:tr>
              <a:tr h="360000">
                <a:tc>
                  <a:txBody>
                    <a:bodyPr/>
                    <a:lstStyle/>
                    <a:p>
                      <a:pPr algn="l"/>
                      <a:r>
                        <a:rPr lang="en-US" sz="1300" dirty="0">
                          <a:solidFill>
                            <a:srgbClr val="000000"/>
                          </a:solidFill>
                          <a:latin typeface="Arial"/>
                          <a:cs typeface="Arial"/>
                        </a:rPr>
                        <a:t>Thư gửi ban biên tập</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Vì sao chọn tạp chí này, điểm mới. Chưa nộp nơi khác</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Trang tiêu đề</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Tác giả, đơn vị, mã ORCID (mã định danh nhà nghiên cứu miễn phí), tác giả liên hệ, số từ</a:t>
                      </a:r>
                    </a:p>
                  </a:txBody>
                  <a:tcPr marL="73152" marR="73152" marT="45720" marB="45720" anchor="ctr">
                    <a:solidFill>
                      <a:srgbClr val="F5F9FA"/>
                    </a:solidFill>
                  </a:tcPr>
                </a:tc>
              </a:tr>
              <a:tr h="507680">
                <a:tc>
                  <a:txBody>
                    <a:bodyPr/>
                    <a:lstStyle/>
                    <a:p>
                      <a:pPr algn="l"/>
                      <a:r>
                        <a:rPr lang="en-US" sz="1300" dirty="0">
                          <a:solidFill>
                            <a:srgbClr val="000000"/>
                          </a:solidFill>
                          <a:latin typeface="Arial"/>
                          <a:cs typeface="Arial"/>
                        </a:rPr>
                        <a:t>Bản thảo</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IMRaD, định dạng theo Hướng dẫn tác giả (ẩn danh nếu được yêu cầu)</a:t>
                      </a:r>
                    </a:p>
                  </a:txBody>
                  <a:tcPr marL="73152" marR="73152" marT="45720" marB="45720" anchor="ctr">
                    <a:solidFill>
                      <a:srgbClr val="FFFFFF"/>
                    </a:solidFill>
                  </a:tcPr>
                </a:tc>
              </a:tr>
              <a:tr h="360000">
                <a:tc>
                  <a:txBody>
                    <a:bodyPr/>
                    <a:lstStyle/>
                    <a:p>
                      <a:pPr algn="l"/>
                      <a:r>
                        <a:rPr lang="en-US" sz="1300" dirty="0">
                          <a:solidFill>
                            <a:srgbClr val="000000"/>
                          </a:solidFill>
                          <a:latin typeface="Arial"/>
                          <a:cs typeface="Arial"/>
                        </a:rPr>
                        <a:t>Bảng và hình</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Tệp riêng, đúng định dạng và độ phân giải</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Bảng kiểm báo cáo</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CONSORT, STROBE ..., kèm số trang</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Các cam kết</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Số phê duyệt đạo đức, sự đồng ý, xung đột lợi ích, tài trợ, chia sẻ dữ liệu, vai trò tác giả, việc dùng AI</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Số đăng ký</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Thử nghiệm và tổng quan hệ thống</a:t>
                      </a:r>
                    </a:p>
                  </a:txBody>
                  <a:tcPr marL="73152" marR="73152" marT="45720" marB="45720" anchor="ctr">
                    <a:solidFill>
                      <a:srgbClr val="FFFFFF"/>
                    </a:solidFill>
                  </a:tcPr>
                </a:tc>
              </a:tr>
              <a:tr h="507680">
                <a:tc>
                  <a:txBody>
                    <a:bodyPr/>
                    <a:lstStyle/>
                    <a:p>
                      <a:pPr algn="l"/>
                      <a:r>
                        <a:rPr lang="en-US" sz="1300" dirty="0">
                          <a:solidFill>
                            <a:srgbClr val="000000"/>
                          </a:solidFill>
                          <a:latin typeface="Arial"/>
                          <a:cs typeface="Arial"/>
                        </a:rPr>
                        <a:t>Gợi ý người phản biện</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Chuyên gia không xung đột lợi ích. Không là đồng tác giả gần đây</a:t>
                      </a:r>
                    </a:p>
                  </a:txBody>
                  <a:tcPr marL="73152" marR="73152" marT="45720" marB="45720" anchor="ctr">
                    <a:solidFill>
                      <a:srgbClr val="F5F9FA"/>
                    </a:solidFill>
                  </a:tcPr>
                </a:tc>
              </a:tr>
              <a:tr h="360000">
                <a:tc>
                  <a:txBody>
                    <a:bodyPr/>
                    <a:lstStyle/>
                    <a:p>
                      <a:pPr algn="l"/>
                      <a:r>
                        <a:rPr lang="en-US" sz="1300" dirty="0">
                          <a:solidFill>
                            <a:srgbClr val="000000"/>
                          </a:solidFill>
                          <a:latin typeface="Arial"/>
                          <a:cs typeface="Arial"/>
                        </a:rPr>
                        <a:t>Tài liệu bổ sung</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Đề cương, bảng phụ, sơ đồ dài</a:t>
                      </a:r>
                    </a:p>
                  </a:txBody>
                  <a:tcPr marL="73152" marR="73152" marT="45720" marB="45720" anchor="ctr">
                    <a:solidFill>
                      <a:srgbClr val="FFFFFF"/>
                    </a:solidFill>
                  </a:tcPr>
                </a:tc>
              </a:tr>
            </a:tbl>
          </a:graphicData>
        </a:graphic>
      </p:graphicFrame>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Hành trình bình duyệt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Bị từ chối? Sửa bài, rồi gửi tạp chí khác. Không bao giờ gửi hai nơi cùng lúc.</a:t>
            </a:r>
          </a:p>
        </p:txBody>
      </p:sp>
      <p:sp>
        <p:nvSpPr>
          <p:cNvPr id="80" name="Step"/>
          <p:cNvSpPr/>
          <p:nvPr/>
        </p:nvSpPr>
        <p:spPr>
          <a:xfrm>
            <a:off x="457200" y="1660000"/>
            <a:ext cx="19296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Nộp bài</a:t>
            </a:r>
          </a:p>
        </p:txBody>
      </p:sp>
      <p:sp>
        <p:nvSpPr>
          <p:cNvPr id="81" name="StepText"/>
          <p:cNvSpPr/>
          <p:nvPr/>
        </p:nvSpPr>
        <p:spPr>
          <a:xfrm>
            <a:off x="497200" y="2580000"/>
            <a:ext cx="178960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Bản thảo, thư gửi ban biên tập, bảng kiểm</a:t>
            </a:r>
          </a:p>
        </p:txBody>
      </p:sp>
      <p:sp>
        <p:nvSpPr>
          <p:cNvPr id="82" name="Step"/>
          <p:cNvSpPr/>
          <p:nvPr/>
        </p:nvSpPr>
        <p:spPr>
          <a:xfrm>
            <a:off x="2326800" y="1660000"/>
            <a:ext cx="19296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Biên tập</a:t>
            </a:r>
          </a:p>
        </p:txBody>
      </p:sp>
      <p:sp>
        <p:nvSpPr>
          <p:cNvPr id="83" name="StepText"/>
          <p:cNvSpPr/>
          <p:nvPr/>
        </p:nvSpPr>
        <p:spPr>
          <a:xfrm>
            <a:off x="2366800" y="2580000"/>
            <a:ext cx="178960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Sàng lọc bài</a:t>
            </a:r>
          </a:p>
          <a:p>
            <a:pPr marL="0" indent="0" algn="l">
              <a:lnSpc>
                <a:spcPct val="104000"/>
              </a:lnSpc>
              <a:spcBef>
                <a:spcPts val="200"/>
              </a:spcBef>
              <a:buNone/>
            </a:pPr>
            <a:r>
              <a:rPr lang="en-US" sz="1500" dirty="0">
                <a:solidFill>
                  <a:srgbClr val="000000"/>
                </a:solidFill>
                <a:latin typeface="Arial"/>
                <a:cs typeface="Arial"/>
              </a:rPr>
              <a:t>Từ chối ngay là chuyện thường</a:t>
            </a:r>
          </a:p>
        </p:txBody>
      </p:sp>
      <p:sp>
        <p:nvSpPr>
          <p:cNvPr id="84" name="Step"/>
          <p:cNvSpPr/>
          <p:nvPr/>
        </p:nvSpPr>
        <p:spPr>
          <a:xfrm>
            <a:off x="4196400" y="1660000"/>
            <a:ext cx="19296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Phản biện</a:t>
            </a:r>
          </a:p>
        </p:txBody>
      </p:sp>
      <p:sp>
        <p:nvSpPr>
          <p:cNvPr id="85" name="StepText"/>
          <p:cNvSpPr/>
          <p:nvPr/>
        </p:nvSpPr>
        <p:spPr>
          <a:xfrm>
            <a:off x="4236400" y="2580000"/>
            <a:ext cx="178960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2 hoặc 3 người phản biện nhận xét</a:t>
            </a:r>
          </a:p>
        </p:txBody>
      </p:sp>
      <p:sp>
        <p:nvSpPr>
          <p:cNvPr id="86" name="Step"/>
          <p:cNvSpPr/>
          <p:nvPr/>
        </p:nvSpPr>
        <p:spPr>
          <a:xfrm>
            <a:off x="6066000" y="1660000"/>
            <a:ext cx="19296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Quyết định</a:t>
            </a:r>
          </a:p>
        </p:txBody>
      </p:sp>
      <p:sp>
        <p:nvSpPr>
          <p:cNvPr id="87" name="StepText"/>
          <p:cNvSpPr/>
          <p:nvPr/>
        </p:nvSpPr>
        <p:spPr>
          <a:xfrm>
            <a:off x="6106000" y="2580000"/>
            <a:ext cx="178960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Chấp nhận, sửa chữa nhỏ hoặc lớn, hoặc từ chối</a:t>
            </a:r>
          </a:p>
        </p:txBody>
      </p:sp>
      <p:sp>
        <p:nvSpPr>
          <p:cNvPr id="88" name="Step"/>
          <p:cNvSpPr/>
          <p:nvPr/>
        </p:nvSpPr>
        <p:spPr>
          <a:xfrm>
            <a:off x="7935600" y="1660000"/>
            <a:ext cx="192960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Sửa bài</a:t>
            </a:r>
          </a:p>
        </p:txBody>
      </p:sp>
      <p:sp>
        <p:nvSpPr>
          <p:cNvPr id="89" name="StepText"/>
          <p:cNvSpPr/>
          <p:nvPr/>
        </p:nvSpPr>
        <p:spPr>
          <a:xfrm>
            <a:off x="7975600" y="2580000"/>
            <a:ext cx="178960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Sửa bản thảo</a:t>
            </a:r>
          </a:p>
          <a:p>
            <a:pPr marL="0" indent="0" algn="l">
              <a:lnSpc>
                <a:spcPct val="104000"/>
              </a:lnSpc>
              <a:spcBef>
                <a:spcPts val="200"/>
              </a:spcBef>
              <a:buNone/>
            </a:pPr>
            <a:r>
              <a:rPr lang="en-US" sz="1500" dirty="0">
                <a:solidFill>
                  <a:srgbClr val="000000"/>
                </a:solidFill>
                <a:latin typeface="Arial"/>
                <a:cs typeface="Arial"/>
              </a:rPr>
              <a:t>Phản hồi theo từng ý</a:t>
            </a:r>
          </a:p>
        </p:txBody>
      </p:sp>
      <p:sp>
        <p:nvSpPr>
          <p:cNvPr id="90" name="Step"/>
          <p:cNvSpPr/>
          <p:nvPr/>
        </p:nvSpPr>
        <p:spPr>
          <a:xfrm>
            <a:off x="9805200" y="1660000"/>
            <a:ext cx="1929600" cy="760000"/>
          </a:xfrm>
          <a:prstGeom prst="chevron">
            <a:avLst>
              <a:gd name="adj" fmla="val 28000"/>
            </a:avLst>
          </a:prstGeom>
          <a:solidFill>
            <a:srgbClr val="8A99A3"/>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Được nhận</a:t>
            </a:r>
          </a:p>
        </p:txBody>
      </p:sp>
      <p:sp>
        <p:nvSpPr>
          <p:cNvPr id="91" name="StepText"/>
          <p:cNvSpPr/>
          <p:nvPr/>
        </p:nvSpPr>
        <p:spPr>
          <a:xfrm>
            <a:off x="9845200" y="2580000"/>
            <a:ext cx="1789600" cy="13107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Bản in thử, rồi xuất bản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Hầu hết bài báo phải sửa trước khi được nhận. Hãy trả lời lịch sự từng ý.</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Thư phản hồi ý kiến phản biện: phản hồi theo từng ý</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Nhận xét, câu trả lời, và chính xác chỗ đã sửa. Ví dụ minh họa dựa trên Bài 1 có chú giải.</a:t>
            </a:r>
          </a:p>
        </p:txBody>
      </p:sp>
      <p:sp>
        <p:nvSpPr>
          <p:cNvPr id="70" name="CardHead"/>
          <p:cNvSpPr/>
          <p:nvPr/>
        </p:nvSpPr>
        <p:spPr>
          <a:xfrm>
            <a:off x="457200" y="1944469"/>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R1.1</a:t>
            </a:r>
          </a:p>
        </p:txBody>
      </p:sp>
      <p:sp>
        <p:nvSpPr>
          <p:cNvPr id="71" name="CardBody"/>
          <p:cNvSpPr/>
          <p:nvPr/>
        </p:nvSpPr>
        <p:spPr>
          <a:xfrm>
            <a:off x="457200" y="2584469"/>
            <a:ext cx="3625866"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Nhận xét: đề nghị không gọi p = 0.42 là 'xu hướng không có ý nghĩa'.</a:t>
            </a:r>
          </a:p>
          <a:p>
            <a:pPr marL="0" indent="0" algn="l">
              <a:lnSpc>
                <a:spcPct val="104000"/>
              </a:lnSpc>
              <a:spcBef>
                <a:spcPts val="400"/>
              </a:spcBef>
              <a:buNone/>
            </a:pPr>
            <a:r>
              <a:rPr lang="en-US" sz="1450" dirty="0">
                <a:solidFill>
                  <a:srgbClr val="2E8B57"/>
                </a:solidFill>
                <a:latin typeface="Arial"/>
                <a:cs typeface="Arial"/>
              </a:rPr>
              <a:t>Chấp nhận: cảm ơn, chúng tôi đồng ý. Đã báo cáo ước lượng kèm KTC 95% và bỏ chữ 'xu hướng'.</a:t>
            </a:r>
          </a:p>
          <a:p>
            <a:pPr marL="0" indent="0" algn="l">
              <a:lnSpc>
                <a:spcPct val="104000"/>
              </a:lnSpc>
              <a:spcBef>
                <a:spcPts val="400"/>
              </a:spcBef>
              <a:buNone/>
            </a:pPr>
            <a:r>
              <a:rPr lang="en-US" sz="1450" i="1" dirty="0">
                <a:solidFill>
                  <a:srgbClr val="000000"/>
                </a:solidFill>
                <a:latin typeface="Arial"/>
                <a:cs typeface="Arial"/>
              </a:rPr>
              <a:t>Thay đổi: Bàn luận, tr.10, dòng 4-6</a:t>
            </a:r>
          </a:p>
        </p:txBody>
      </p:sp>
      <p:sp>
        <p:nvSpPr>
          <p:cNvPr id="72" name="CardHead"/>
          <p:cNvSpPr/>
          <p:nvPr/>
        </p:nvSpPr>
        <p:spPr>
          <a:xfrm>
            <a:off x="4283066" y="1944469"/>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R1.2</a:t>
            </a:r>
          </a:p>
        </p:txBody>
      </p:sp>
      <p:sp>
        <p:nvSpPr>
          <p:cNvPr id="73" name="CardBody"/>
          <p:cNvSpPr/>
          <p:nvPr/>
        </p:nvSpPr>
        <p:spPr>
          <a:xfrm>
            <a:off x="4283066" y="2584469"/>
            <a:ext cx="3625866"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Nhận xét: che giấu phân nhóm thế nào khi dùng khối cỡ 2?</a:t>
            </a:r>
          </a:p>
          <a:p>
            <a:pPr marL="0" indent="0" algn="l">
              <a:lnSpc>
                <a:spcPct val="104000"/>
              </a:lnSpc>
              <a:spcBef>
                <a:spcPts val="400"/>
              </a:spcBef>
              <a:buNone/>
            </a:pPr>
            <a:r>
              <a:rPr lang="en-US" sz="1450" dirty="0">
                <a:solidFill>
                  <a:srgbClr val="0B376C"/>
                </a:solidFill>
                <a:latin typeface="Arial"/>
                <a:cs typeface="Arial"/>
              </a:rPr>
              <a:t>Làm rõ: phân nhóm tập trung bằng máy tính. Đã thêm cỡ khối vào phần hạn chế.</a:t>
            </a:r>
          </a:p>
          <a:p>
            <a:pPr marL="0" indent="0" algn="l">
              <a:lnSpc>
                <a:spcPct val="104000"/>
              </a:lnSpc>
              <a:spcBef>
                <a:spcPts val="400"/>
              </a:spcBef>
              <a:buNone/>
            </a:pPr>
            <a:r>
              <a:rPr lang="en-US" sz="1450" i="1" dirty="0">
                <a:solidFill>
                  <a:srgbClr val="000000"/>
                </a:solidFill>
                <a:latin typeface="Arial"/>
                <a:cs typeface="Arial"/>
              </a:rPr>
              <a:t>Thay đổi: Phương pháp tr.3, hạn chế tr.10</a:t>
            </a:r>
          </a:p>
        </p:txBody>
      </p:sp>
      <p:sp>
        <p:nvSpPr>
          <p:cNvPr id="74" name="CardHead"/>
          <p:cNvSpPr/>
          <p:nvPr/>
        </p:nvSpPr>
        <p:spPr>
          <a:xfrm>
            <a:off x="8108932" y="1944469"/>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R2.1</a:t>
            </a:r>
          </a:p>
        </p:txBody>
      </p:sp>
      <p:sp>
        <p:nvSpPr>
          <p:cNvPr id="75" name="CardBody"/>
          <p:cNvSpPr/>
          <p:nvPr/>
        </p:nvSpPr>
        <p:spPr>
          <a:xfrm>
            <a:off x="8108932" y="2584469"/>
            <a:ext cx="3625866" cy="2096592"/>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Nhận xét: đề nghị bổ sung tử vong 90 ngày.</a:t>
            </a:r>
          </a:p>
          <a:p>
            <a:pPr marL="0" indent="0" algn="l">
              <a:lnSpc>
                <a:spcPct val="104000"/>
              </a:lnSpc>
              <a:spcBef>
                <a:spcPts val="400"/>
              </a:spcBef>
              <a:buNone/>
            </a:pPr>
            <a:r>
              <a:rPr lang="en-US" sz="1450" dirty="0">
                <a:solidFill>
                  <a:srgbClr val="D9822B"/>
                </a:solidFill>
                <a:latin typeface="Arial"/>
                <a:cs typeface="Arial"/>
              </a:rPr>
              <a:t>Phản hồi, lịch sự: tử vong 90 ngày không phải kết cục định trước và không được thu thập.</a:t>
            </a:r>
          </a:p>
          <a:p>
            <a:pPr marL="0" indent="0" algn="l">
              <a:lnSpc>
                <a:spcPct val="104000"/>
              </a:lnSpc>
              <a:spcBef>
                <a:spcPts val="400"/>
              </a:spcBef>
              <a:buNone/>
            </a:pPr>
            <a:r>
              <a:rPr lang="en-US" sz="1450" i="1" dirty="0">
                <a:solidFill>
                  <a:srgbClr val="000000"/>
                </a:solidFill>
                <a:latin typeface="Arial"/>
                <a:cs typeface="Arial"/>
              </a:rPr>
              <a:t>Thay đổi: nêu thành hạn chế, tr.10</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Cảm ơn, trả lời mọi ý, chỉ rõ chỗ đã sửa, và phản hồi lịch sự, có bằng chứng.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Kiểm tra: đúng hay sai?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2 phút</a:t>
            </a:r>
          </a:p>
        </p:txBody>
      </p:sp>
      <p:sp>
        <p:nvSpPr>
          <p:cNvPr id="51" name="Steps"/>
          <p:cNvSpPr txBox="1"/>
          <p:nvPr/>
        </p:nvSpPr>
        <p:spPr>
          <a:xfrm>
            <a:off x="457200" y="1720000"/>
            <a:ext cx="6766560" cy="423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'Tạp chí gửi email mời trước thường là tạp chí săn mồi'</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'Tôi có thể gửi bài cho hai tạp chí cùng lúc cho nhanh'</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'Bản tiền ấn phẩm đã được bình duyệt'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'Tôi phải trả lời mọi nhận xét của người phản biện, kể cả khi không đồng ý'</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'Bài báo FLUID-ICU nên theo CONSORT'</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Đáp án</a:t>
            </a:r>
          </a:p>
          <a:p>
            <a:pPr marL="274320" indent="-274320" algn="l">
              <a:lnSpc>
                <a:spcPct val="104000"/>
              </a:lnSpc>
              <a:spcBef>
                <a:spcPts val="300"/>
              </a:spcBef>
              <a:buFont typeface="Arial"/>
              <a:buChar char="•"/>
            </a:pPr>
            <a:r>
              <a:rPr lang="en-US" sz="1500" dirty="0">
                <a:solidFill>
                  <a:srgbClr val="000000"/>
                </a:solidFill>
                <a:latin typeface="Arial"/>
                <a:cs typeface="Arial"/>
              </a:rPr>
              <a:t>Thường đúng: kiểm tra hai lần</a:t>
            </a:r>
          </a:p>
          <a:p>
            <a:pPr marL="274320" indent="-274320" algn="l">
              <a:lnSpc>
                <a:spcPct val="104000"/>
              </a:lnSpc>
              <a:spcBef>
                <a:spcPts val="300"/>
              </a:spcBef>
              <a:buFont typeface="Arial"/>
              <a:buChar char="•"/>
            </a:pPr>
            <a:r>
              <a:rPr lang="en-US" sz="1500" dirty="0">
                <a:solidFill>
                  <a:srgbClr val="000000"/>
                </a:solidFill>
                <a:latin typeface="Arial"/>
                <a:cs typeface="Arial"/>
              </a:rPr>
              <a:t>Sai: nộp trùng lặp</a:t>
            </a:r>
          </a:p>
          <a:p>
            <a:pPr marL="274320" indent="-274320" algn="l">
              <a:lnSpc>
                <a:spcPct val="104000"/>
              </a:lnSpc>
              <a:spcBef>
                <a:spcPts val="300"/>
              </a:spcBef>
              <a:buFont typeface="Arial"/>
              <a:buChar char="•"/>
            </a:pPr>
            <a:r>
              <a:rPr lang="en-US" sz="1500" dirty="0">
                <a:solidFill>
                  <a:srgbClr val="000000"/>
                </a:solidFill>
                <a:latin typeface="Arial"/>
                <a:cs typeface="Arial"/>
              </a:rPr>
              <a:t>Sai: đăng trước khi bình duyệt</a:t>
            </a:r>
          </a:p>
          <a:p>
            <a:pPr marL="274320" indent="-274320" algn="l">
              <a:lnSpc>
                <a:spcPct val="104000"/>
              </a:lnSpc>
              <a:spcBef>
                <a:spcPts val="300"/>
              </a:spcBef>
              <a:buFont typeface="Arial"/>
              <a:buChar char="•"/>
            </a:pPr>
            <a:r>
              <a:rPr lang="en-US" sz="1500" dirty="0">
                <a:solidFill>
                  <a:srgbClr val="000000"/>
                </a:solidFill>
                <a:latin typeface="Arial"/>
                <a:cs typeface="Arial"/>
              </a:rPr>
              <a:t>Đúng: lịch sự, có bằng chứng</a:t>
            </a:r>
          </a:p>
          <a:p>
            <a:pPr marL="274320" indent="-274320" algn="l">
              <a:lnSpc>
                <a:spcPct val="104000"/>
              </a:lnSpc>
              <a:spcBef>
                <a:spcPts val="300"/>
              </a:spcBef>
              <a:buFont typeface="Arial"/>
              <a:buChar char="•"/>
            </a:pPr>
            <a:r>
              <a:rPr lang="en-US" sz="1500" dirty="0">
                <a:solidFill>
                  <a:srgbClr val="000000"/>
                </a:solidFill>
                <a:latin typeface="Arial"/>
                <a:cs typeface="Arial"/>
              </a:rPr>
              <a:t>Sai: STROBE (nghiên cứu thuần tập)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Giải lao</a:t>
            </a:r>
          </a:p>
          <a:p>
            <a:pPr marL="0" indent="0" algn="ctr">
              <a:spcBef>
                <a:spcPts val="600"/>
              </a:spcBef>
              <a:buNone/>
            </a:pPr>
            <a:r>
              <a:rPr lang="en-US" sz="2400" dirty="0">
                <a:solidFill>
                  <a:srgbClr val="595959"/>
                </a:solidFill>
                <a:latin typeface="Arial"/>
                <a:cs typeface="Arial"/>
              </a:rPr>
              <a:t>15 phút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8.3  |  25 phút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Làm người phản biện</a:t>
            </a:r>
          </a:p>
          <a:p>
            <a:pPr marL="0" indent="0" algn="ctr">
              <a:spcBef>
                <a:spcPts val="1200"/>
              </a:spcBef>
              <a:buNone/>
            </a:pPr>
            <a:r>
              <a:rPr lang="en-US" sz="1900" i="1" dirty="0">
                <a:solidFill>
                  <a:srgbClr val="595959"/>
                </a:solidFill>
                <a:latin typeface="Arial"/>
                <a:cs typeface="Arial"/>
              </a:rPr>
              <a:t>Cả lớp cùng thẩm định Bài 1 và Bài 2</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Hai bài báo, một câu hỏi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Cùng câu hỏi lâm sàng (dịch truyền trong sốc nhiễm khuẩn), hai thiết kế. Cả hai tệp PDF: Course/Papers.</a:t>
            </a:r>
          </a:p>
        </p:txBody>
      </p:sp>
      <p:sp>
        <p:nvSpPr>
          <p:cNvPr id="70" name="CardHead"/>
          <p:cNvSpPr/>
          <p:nvPr/>
        </p:nvSpPr>
        <p:spPr>
          <a:xfrm>
            <a:off x="457200" y="2099483"/>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Bài 1: thử nghiệm ngẫu nhiên</a:t>
            </a:r>
          </a:p>
        </p:txBody>
      </p:sp>
      <p:sp>
        <p:nvSpPr>
          <p:cNvPr id="71" name="CardBody"/>
          <p:cNvSpPr/>
          <p:nvPr/>
        </p:nvSpPr>
        <p:spPr>
          <a:xfrm>
            <a:off x="457200" y="2739483"/>
            <a:ext cx="5538800"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Boulet 2024, Critical Care</a:t>
            </a:r>
          </a:p>
          <a:p>
            <a:pPr marL="0" indent="0" algn="l">
              <a:lnSpc>
                <a:spcPct val="104000"/>
              </a:lnSpc>
              <a:spcBef>
                <a:spcPts val="400"/>
              </a:spcBef>
              <a:buNone/>
            </a:pPr>
            <a:r>
              <a:rPr lang="en-US" sz="1750" dirty="0">
                <a:solidFill>
                  <a:srgbClr val="000000"/>
                </a:solidFill>
                <a:latin typeface="Arial"/>
                <a:cs typeface="Arial"/>
              </a:rPr>
              <a:t>Thử nghiệm thí điểm, phân tích 48 người bệnh</a:t>
            </a:r>
          </a:p>
          <a:p>
            <a:pPr marL="0" indent="0" algn="l">
              <a:lnSpc>
                <a:spcPct val="104000"/>
              </a:lnSpc>
              <a:spcBef>
                <a:spcPts val="400"/>
              </a:spcBef>
              <a:buNone/>
            </a:pPr>
            <a:r>
              <a:rPr lang="en-US" sz="1750" dirty="0">
                <a:solidFill>
                  <a:srgbClr val="000000"/>
                </a:solidFill>
                <a:latin typeface="Arial"/>
                <a:cs typeface="Arial"/>
              </a:rPr>
              <a:t>Hạn chế dịch so với dịch thông thường trong sốc nhiễm khuẩn</a:t>
            </a:r>
          </a:p>
          <a:p>
            <a:pPr marL="0" indent="0" algn="l">
              <a:lnSpc>
                <a:spcPct val="104000"/>
              </a:lnSpc>
              <a:spcBef>
                <a:spcPts val="400"/>
              </a:spcBef>
              <a:buNone/>
            </a:pPr>
            <a:r>
              <a:rPr lang="en-US" sz="1750" dirty="0">
                <a:solidFill>
                  <a:srgbClr val="000000"/>
                </a:solidFill>
                <a:latin typeface="Arial"/>
                <a:cs typeface="Arial"/>
              </a:rPr>
              <a:t>Kết cục chính: cân bằng dịch ngày 5</a:t>
            </a:r>
          </a:p>
        </p:txBody>
      </p:sp>
      <p:sp>
        <p:nvSpPr>
          <p:cNvPr id="72" name="CardHead"/>
          <p:cNvSpPr/>
          <p:nvPr/>
        </p:nvSpPr>
        <p:spPr>
          <a:xfrm>
            <a:off x="6196000" y="2099483"/>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Bài 2: nghiên cứu thuần tập</a:t>
            </a:r>
          </a:p>
        </p:txBody>
      </p:sp>
      <p:sp>
        <p:nvSpPr>
          <p:cNvPr id="73" name="CardBody"/>
          <p:cNvSpPr/>
          <p:nvPr/>
        </p:nvSpPr>
        <p:spPr>
          <a:xfrm>
            <a:off x="6196000" y="2739483"/>
            <a:ext cx="5538800"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Hyun 2023, Annals of Intensive Care</a:t>
            </a:r>
          </a:p>
          <a:p>
            <a:pPr marL="0" indent="0" algn="l">
              <a:lnSpc>
                <a:spcPct val="104000"/>
              </a:lnSpc>
              <a:spcBef>
                <a:spcPts val="400"/>
              </a:spcBef>
              <a:buNone/>
            </a:pPr>
            <a:r>
              <a:rPr lang="en-US" sz="1750" dirty="0">
                <a:solidFill>
                  <a:srgbClr val="000000"/>
                </a:solidFill>
                <a:latin typeface="Arial"/>
                <a:cs typeface="Arial"/>
              </a:rPr>
              <a:t>Thuần tập ghép cặp theo điểm xu hướng, 2516 người bệnh</a:t>
            </a:r>
          </a:p>
          <a:p>
            <a:pPr marL="0" indent="0" algn="l">
              <a:lnSpc>
                <a:spcPct val="104000"/>
              </a:lnSpc>
              <a:spcBef>
                <a:spcPts val="400"/>
              </a:spcBef>
              <a:buNone/>
            </a:pPr>
            <a:r>
              <a:rPr lang="en-US" sz="1750" dirty="0">
                <a:solidFill>
                  <a:srgbClr val="000000"/>
                </a:solidFill>
                <a:latin typeface="Arial"/>
                <a:cs typeface="Arial"/>
              </a:rPr>
              <a:t>Cân bằng dịch dương trong nhiễm khuẩn huyết</a:t>
            </a:r>
          </a:p>
          <a:p>
            <a:pPr marL="0" indent="0" algn="l">
              <a:lnSpc>
                <a:spcPct val="104000"/>
              </a:lnSpc>
              <a:spcBef>
                <a:spcPts val="400"/>
              </a:spcBef>
              <a:buNone/>
            </a:pPr>
            <a:r>
              <a:rPr lang="en-US" sz="1750" dirty="0">
                <a:solidFill>
                  <a:srgbClr val="000000"/>
                </a:solidFill>
                <a:latin typeface="Arial"/>
                <a:cs typeface="Arial"/>
              </a:rPr>
              <a:t>Kết cục: tử vong 28 ngày</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Cùng câu hỏi, hai thiết kế: so sánh mỗi bài được kết luận gì.</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Bảng kiểm 10 câu hỏi (1-5)</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79923"/>
            <a:ext cx="2095520" cy="76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1  Câu hỏi</a:t>
            </a:r>
          </a:p>
        </p:txBody>
      </p:sp>
      <p:sp>
        <p:nvSpPr>
          <p:cNvPr id="71" name="CardBody"/>
          <p:cNvSpPr/>
          <p:nvPr/>
        </p:nvSpPr>
        <p:spPr>
          <a:xfrm>
            <a:off x="457200" y="2639923"/>
            <a:ext cx="2095520" cy="1990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Bạn có viết được PICO của nghiên cứu trong một dòng không?</a:t>
            </a:r>
          </a:p>
        </p:txBody>
      </p:sp>
      <p:sp>
        <p:nvSpPr>
          <p:cNvPr id="72" name="CardHead"/>
          <p:cNvSpPr/>
          <p:nvPr/>
        </p:nvSpPr>
        <p:spPr>
          <a:xfrm>
            <a:off x="2752720" y="1879923"/>
            <a:ext cx="2095520" cy="76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2  Thiết kế</a:t>
            </a:r>
          </a:p>
        </p:txBody>
      </p:sp>
      <p:sp>
        <p:nvSpPr>
          <p:cNvPr id="73" name="CardBody"/>
          <p:cNvSpPr/>
          <p:nvPr/>
        </p:nvSpPr>
        <p:spPr>
          <a:xfrm>
            <a:off x="2752720" y="2639923"/>
            <a:ext cx="2095520" cy="1990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Thiết kế là gì, và có phù hợp với câu hỏi không?</a:t>
            </a:r>
          </a:p>
        </p:txBody>
      </p:sp>
      <p:sp>
        <p:nvSpPr>
          <p:cNvPr id="74" name="CardHead"/>
          <p:cNvSpPr/>
          <p:nvPr/>
        </p:nvSpPr>
        <p:spPr>
          <a:xfrm>
            <a:off x="5048240" y="1879923"/>
            <a:ext cx="2095520" cy="76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3  Đối tượng</a:t>
            </a:r>
          </a:p>
        </p:txBody>
      </p:sp>
      <p:sp>
        <p:nvSpPr>
          <p:cNvPr id="75" name="CardBody"/>
          <p:cNvSpPr/>
          <p:nvPr/>
        </p:nvSpPr>
        <p:spPr>
          <a:xfrm>
            <a:off x="5048240" y="2639923"/>
            <a:ext cx="2095520" cy="1990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Ai được đưa vào, ai bị loại ra?</a:t>
            </a:r>
          </a:p>
          <a:p>
            <a:pPr marL="0" indent="0" algn="l">
              <a:lnSpc>
                <a:spcPct val="104000"/>
              </a:lnSpc>
              <a:spcBef>
                <a:spcPts val="400"/>
              </a:spcBef>
              <a:buNone/>
            </a:pPr>
            <a:r>
              <a:rPr lang="en-US" sz="1400" dirty="0">
                <a:solidFill>
                  <a:srgbClr val="000000"/>
                </a:solidFill>
                <a:latin typeface="Arial"/>
                <a:cs typeface="Arial"/>
              </a:rPr>
              <a:t>Người bệnh của bạn có được đưa vào không?</a:t>
            </a:r>
          </a:p>
        </p:txBody>
      </p:sp>
      <p:sp>
        <p:nvSpPr>
          <p:cNvPr id="76" name="CardHead"/>
          <p:cNvSpPr/>
          <p:nvPr/>
        </p:nvSpPr>
        <p:spPr>
          <a:xfrm>
            <a:off x="7343760" y="1879923"/>
            <a:ext cx="2095520" cy="76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4  Nhóm so sánh</a:t>
            </a:r>
          </a:p>
        </p:txBody>
      </p:sp>
      <p:sp>
        <p:nvSpPr>
          <p:cNvPr id="77" name="CardBody"/>
          <p:cNvSpPr/>
          <p:nvPr/>
        </p:nvSpPr>
        <p:spPr>
          <a:xfrm>
            <a:off x="7343760" y="2639923"/>
            <a:ext cx="2095520" cy="1990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Các nhóm có tương đồng lúc ban đầu không (Bảng 1)?</a:t>
            </a:r>
          </a:p>
          <a:p>
            <a:pPr marL="0" indent="0" algn="l">
              <a:lnSpc>
                <a:spcPct val="104000"/>
              </a:lnSpc>
              <a:spcBef>
                <a:spcPts val="400"/>
              </a:spcBef>
              <a:buNone/>
            </a:pPr>
            <a:r>
              <a:rPr lang="en-US" sz="1400" dirty="0">
                <a:solidFill>
                  <a:srgbClr val="000000"/>
                </a:solidFill>
                <a:latin typeface="Arial"/>
                <a:cs typeface="Arial"/>
              </a:rPr>
              <a:t>Đạt được bằng cách nào: ngẫu nhiên, ghép cặp hay hiệu chỉnh?</a:t>
            </a:r>
          </a:p>
        </p:txBody>
      </p:sp>
      <p:sp>
        <p:nvSpPr>
          <p:cNvPr id="78" name="CardHead"/>
          <p:cNvSpPr/>
          <p:nvPr/>
        </p:nvSpPr>
        <p:spPr>
          <a:xfrm>
            <a:off x="9639280" y="1879923"/>
            <a:ext cx="2095520" cy="76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5  Sai lệch</a:t>
            </a:r>
          </a:p>
        </p:txBody>
      </p:sp>
      <p:sp>
        <p:nvSpPr>
          <p:cNvPr id="79" name="CardBody"/>
          <p:cNvSpPr/>
          <p:nvPr/>
        </p:nvSpPr>
        <p:spPr>
          <a:xfrm>
            <a:off x="9639280" y="2639923"/>
            <a:ext cx="2095520" cy="1990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Ai biết người bệnh thuộc nhóm nào (làm mù)?</a:t>
            </a:r>
          </a:p>
          <a:p>
            <a:pPr marL="0" indent="0" algn="l">
              <a:lnSpc>
                <a:spcPct val="104000"/>
              </a:lnSpc>
              <a:spcBef>
                <a:spcPts val="400"/>
              </a:spcBef>
              <a:buNone/>
            </a:pPr>
            <a:r>
              <a:rPr lang="en-US" sz="1400" dirty="0">
                <a:solidFill>
                  <a:srgbClr val="000000"/>
                </a:solidFill>
                <a:latin typeface="Arial"/>
                <a:cs typeface="Arial"/>
              </a:rPr>
              <a:t>Điều đó có thể thay đổi kết cục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Bảng kiểm 10 câu hỏi (6-10)</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970940"/>
            <a:ext cx="2095520" cy="76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6  Kết cục</a:t>
            </a:r>
          </a:p>
        </p:txBody>
      </p:sp>
      <p:sp>
        <p:nvSpPr>
          <p:cNvPr id="71" name="CardBody"/>
          <p:cNvSpPr/>
          <p:nvPr/>
        </p:nvSpPr>
        <p:spPr>
          <a:xfrm>
            <a:off x="457200" y="2730940"/>
            <a:ext cx="2095520" cy="17171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Có một kết cục chính định trước, đo cùng một cách ở cả hai nhóm không?</a:t>
            </a:r>
          </a:p>
        </p:txBody>
      </p:sp>
      <p:sp>
        <p:nvSpPr>
          <p:cNvPr id="72" name="CardHead"/>
          <p:cNvSpPr/>
          <p:nvPr/>
        </p:nvSpPr>
        <p:spPr>
          <a:xfrm>
            <a:off x="2752720" y="1970940"/>
            <a:ext cx="2095520" cy="76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7  Con số</a:t>
            </a:r>
          </a:p>
        </p:txBody>
      </p:sp>
      <p:sp>
        <p:nvSpPr>
          <p:cNvPr id="73" name="CardBody"/>
          <p:cNvSpPr/>
          <p:nvPr/>
        </p:nvSpPr>
        <p:spPr>
          <a:xfrm>
            <a:off x="2752720" y="2730940"/>
            <a:ext cx="2095520" cy="17171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Kết quả chính là số đo tác động nào, kèm KTC 95%?</a:t>
            </a:r>
          </a:p>
          <a:p>
            <a:pPr marL="0" indent="0" algn="l">
              <a:lnSpc>
                <a:spcPct val="104000"/>
              </a:lnSpc>
              <a:spcBef>
                <a:spcPts val="400"/>
              </a:spcBef>
              <a:buNone/>
            </a:pPr>
            <a:r>
              <a:rPr lang="en-US" sz="1400" dirty="0">
                <a:solidFill>
                  <a:srgbClr val="000000"/>
                </a:solidFill>
                <a:latin typeface="Arial"/>
                <a:cs typeface="Arial"/>
              </a:rPr>
              <a:t>KTC hẹp hay rộng?</a:t>
            </a:r>
          </a:p>
        </p:txBody>
      </p:sp>
      <p:sp>
        <p:nvSpPr>
          <p:cNvPr id="74" name="CardHead"/>
          <p:cNvSpPr/>
          <p:nvPr/>
        </p:nvSpPr>
        <p:spPr>
          <a:xfrm>
            <a:off x="5048240" y="1970940"/>
            <a:ext cx="2095520" cy="76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8  Lời văn và thiết kế</a:t>
            </a:r>
          </a:p>
        </p:txBody>
      </p:sp>
      <p:sp>
        <p:nvSpPr>
          <p:cNvPr id="75" name="CardBody"/>
          <p:cNvSpPr/>
          <p:nvPr/>
        </p:nvSpPr>
        <p:spPr>
          <a:xfrm>
            <a:off x="5048240" y="2730940"/>
            <a:ext cx="2095520" cy="17171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Kết luận có tương xứng với thiết kế không ('liên quan' hay 'gây ra', không 'xu hướng' với p = 0.42)?</a:t>
            </a:r>
          </a:p>
        </p:txBody>
      </p:sp>
      <p:sp>
        <p:nvSpPr>
          <p:cNvPr id="76" name="CardHead"/>
          <p:cNvSpPr/>
          <p:nvPr/>
        </p:nvSpPr>
        <p:spPr>
          <a:xfrm>
            <a:off x="7343760" y="1970940"/>
            <a:ext cx="2095520" cy="76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9  Hạn chế</a:t>
            </a:r>
          </a:p>
        </p:txBody>
      </p:sp>
      <p:sp>
        <p:nvSpPr>
          <p:cNvPr id="77" name="CardBody"/>
          <p:cNvSpPr/>
          <p:nvPr/>
        </p:nvSpPr>
        <p:spPr>
          <a:xfrm>
            <a:off x="7343760" y="2730940"/>
            <a:ext cx="2095520" cy="17171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Các hạn chế chính có được nêu trung thực không?</a:t>
            </a:r>
          </a:p>
          <a:p>
            <a:pPr marL="0" indent="0" algn="l">
              <a:lnSpc>
                <a:spcPct val="104000"/>
              </a:lnSpc>
              <a:spcBef>
                <a:spcPts val="400"/>
              </a:spcBef>
              <a:buNone/>
            </a:pPr>
            <a:r>
              <a:rPr lang="en-US" sz="1400" dirty="0">
                <a:solidFill>
                  <a:srgbClr val="000000"/>
                </a:solidFill>
                <a:latin typeface="Arial"/>
                <a:cs typeface="Arial"/>
              </a:rPr>
              <a:t>Kể một hạn chế tác giả bỏ sót.</a:t>
            </a:r>
          </a:p>
        </p:txBody>
      </p:sp>
      <p:sp>
        <p:nvSpPr>
          <p:cNvPr id="78" name="CardHead"/>
          <p:cNvSpPr/>
          <p:nvPr/>
        </p:nvSpPr>
        <p:spPr>
          <a:xfrm>
            <a:off x="9639280" y="1970940"/>
            <a:ext cx="2095520" cy="76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00" b="1" dirty="0">
                <a:solidFill>
                  <a:srgbClr val="FFFFFF"/>
                </a:solidFill>
                <a:latin typeface="Arial"/>
                <a:cs typeface="Arial"/>
              </a:rPr>
              <a:t>10  Ứng dụng</a:t>
            </a:r>
          </a:p>
        </p:txBody>
      </p:sp>
      <p:sp>
        <p:nvSpPr>
          <p:cNvPr id="79" name="CardBody"/>
          <p:cNvSpPr/>
          <p:nvPr/>
        </p:nvSpPr>
        <p:spPr>
          <a:xfrm>
            <a:off x="9639280" y="2730940"/>
            <a:ext cx="2095520" cy="17171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Bài này có thay đổi thực hành ở khoa bạn không?</a:t>
            </a:r>
          </a:p>
          <a:p>
            <a:pPr marL="0" indent="0" algn="l">
              <a:lnSpc>
                <a:spcPct val="104000"/>
              </a:lnSpc>
              <a:spcBef>
                <a:spcPts val="400"/>
              </a:spcBef>
              <a:buNone/>
            </a:pPr>
            <a:r>
              <a:rPr lang="en-US" sz="1400" dirty="0">
                <a:solidFill>
                  <a:srgbClr val="000000"/>
                </a:solidFill>
                <a:latin typeface="Arial"/>
                <a:cs typeface="Arial"/>
              </a:rPr>
              <a:t>Vì sao, hoặc vì sao không?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Làm người phản biện: cả lớp thẩm định hai bài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CẢ LỚP CÙNG LÀM   |   15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Giảng viên chiếu đúng trang của từng bài trên màn hình chia sẻ</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Bài 1: câu 4, 5, 7, 8 và 9</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Bài 2: câu 4, 5, 8 và 9</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Mỗi câu, bình chọn: Có, Không hoặc Không rõ</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Một học viên nêu số trang và câu văn, bật micro</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Tìm ở đâu</a:t>
            </a:r>
          </a:p>
          <a:p>
            <a:pPr marL="274320" indent="-274320" algn="l">
              <a:lnSpc>
                <a:spcPct val="104000"/>
              </a:lnSpc>
              <a:spcBef>
                <a:spcPts val="300"/>
              </a:spcBef>
              <a:buFont typeface="Arial"/>
              <a:buChar char="•"/>
            </a:pPr>
            <a:r>
              <a:rPr lang="en-US" sz="1500" dirty="0">
                <a:solidFill>
                  <a:srgbClr val="000000"/>
                </a:solidFill>
                <a:latin typeface="Arial"/>
                <a:cs typeface="Arial"/>
              </a:rPr>
              <a:t>Tóm tắt: câu hỏi và kết quả</a:t>
            </a:r>
          </a:p>
          <a:p>
            <a:pPr marL="274320" indent="-274320" algn="l">
              <a:lnSpc>
                <a:spcPct val="104000"/>
              </a:lnSpc>
              <a:spcBef>
                <a:spcPts val="300"/>
              </a:spcBef>
              <a:buFont typeface="Arial"/>
              <a:buChar char="•"/>
            </a:pPr>
            <a:r>
              <a:rPr lang="en-US" sz="1500" dirty="0">
                <a:solidFill>
                  <a:srgbClr val="000000"/>
                </a:solidFill>
                <a:latin typeface="Arial"/>
                <a:cs typeface="Arial"/>
              </a:rPr>
              <a:t>Phương pháp: thiết kế, làm mù, kết cục</a:t>
            </a:r>
          </a:p>
          <a:p>
            <a:pPr marL="274320" indent="-274320" algn="l">
              <a:lnSpc>
                <a:spcPct val="104000"/>
              </a:lnSpc>
              <a:spcBef>
                <a:spcPts val="300"/>
              </a:spcBef>
              <a:buFont typeface="Arial"/>
              <a:buChar char="•"/>
            </a:pPr>
            <a:r>
              <a:rPr lang="en-US" sz="1500" dirty="0">
                <a:solidFill>
                  <a:srgbClr val="000000"/>
                </a:solidFill>
                <a:latin typeface="Arial"/>
                <a:cs typeface="Arial"/>
              </a:rPr>
              <a:t>Bảng 1: các nhóm tương đồng?</a:t>
            </a:r>
          </a:p>
          <a:p>
            <a:pPr marL="274320" indent="-274320" algn="l">
              <a:lnSpc>
                <a:spcPct val="104000"/>
              </a:lnSpc>
              <a:spcBef>
                <a:spcPts val="300"/>
              </a:spcBef>
              <a:buFont typeface="Arial"/>
              <a:buChar char="•"/>
            </a:pPr>
            <a:r>
              <a:rPr lang="en-US" sz="1500" dirty="0">
                <a:solidFill>
                  <a:srgbClr val="000000"/>
                </a:solidFill>
                <a:latin typeface="Arial"/>
                <a:cs typeface="Arial"/>
              </a:rPr>
              <a:t>Bàn luận: lời văn và hạn chế</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SẢN PHẨM   </a:t>
            </a:r>
            <a:r>
              <a:rPr lang="en-US" sz="1500" dirty="0">
                <a:solidFill>
                  <a:srgbClr val="000000"/>
                </a:solidFill>
                <a:latin typeface="Arial"/>
                <a:cs typeface="Arial"/>
              </a:rPr>
              <a:t>Phiếu trả lời của lớp cho cả hai bài, gửi dạng PDF. Các câu còn lại làm ở nhà</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Mỗi thiết kế được phép kết luận gì?</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23077"/>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Bài 1: thử nghiệm ngẫu nhiên (n = 48)</a:t>
            </a:r>
          </a:p>
        </p:txBody>
      </p:sp>
      <p:sp>
        <p:nvSpPr>
          <p:cNvPr id="71" name="CardBody"/>
          <p:cNvSpPr/>
          <p:nvPr/>
        </p:nvSpPr>
        <p:spPr>
          <a:xfrm>
            <a:off x="457200" y="2163077"/>
            <a:ext cx="5538800"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Ngẫu nhiên quyết định nhóm: yếu tố đã biết và chưa biết đều cân bằng</a:t>
            </a:r>
          </a:p>
          <a:p>
            <a:pPr marL="0" indent="0" algn="l">
              <a:lnSpc>
                <a:spcPct val="104000"/>
              </a:lnSpc>
              <a:spcBef>
                <a:spcPts val="400"/>
              </a:spcBef>
              <a:buNone/>
            </a:pPr>
            <a:r>
              <a:rPr lang="en-US" sz="1750" dirty="0">
                <a:solidFill>
                  <a:srgbClr val="000000"/>
                </a:solidFill>
                <a:latin typeface="Arial"/>
                <a:cs typeface="Arial"/>
              </a:rPr>
              <a:t>Cân bằng dịch ngày 5: chênh 13.2 ml/kg (KTC 95% -15.2 đến 41.6), p = 0.42</a:t>
            </a:r>
          </a:p>
          <a:p>
            <a:pPr marL="0" indent="0" algn="l">
              <a:lnSpc>
                <a:spcPct val="104000"/>
              </a:lnSpc>
              <a:spcBef>
                <a:spcPts val="400"/>
              </a:spcBef>
              <a:buNone/>
            </a:pPr>
            <a:r>
              <a:rPr lang="en-US" sz="1750" b="1" dirty="0">
                <a:solidFill>
                  <a:srgbClr val="2E8B57"/>
                </a:solidFill>
                <a:latin typeface="Arial"/>
                <a:cs typeface="Arial"/>
              </a:rPr>
              <a:t>Được nói: 'không làm giảm'</a:t>
            </a:r>
          </a:p>
          <a:p>
            <a:pPr marL="0" indent="0" algn="l">
              <a:lnSpc>
                <a:spcPct val="104000"/>
              </a:lnSpc>
              <a:spcBef>
                <a:spcPts val="400"/>
              </a:spcBef>
              <a:buNone/>
            </a:pPr>
            <a:r>
              <a:rPr lang="en-US" sz="1750" dirty="0">
                <a:solidFill>
                  <a:srgbClr val="C0392B"/>
                </a:solidFill>
                <a:latin typeface="Arial"/>
                <a:cs typeface="Arial"/>
              </a:rPr>
              <a:t>Nhưng quá nhỏ để chắc chắn: không có 'xu hướng'</a:t>
            </a:r>
          </a:p>
        </p:txBody>
      </p:sp>
      <p:sp>
        <p:nvSpPr>
          <p:cNvPr id="72" name="CardHead"/>
          <p:cNvSpPr/>
          <p:nvPr/>
        </p:nvSpPr>
        <p:spPr>
          <a:xfrm>
            <a:off x="6196000" y="1523077"/>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Bài 2: thuần tập ghép cặp (n = 2516)</a:t>
            </a:r>
          </a:p>
        </p:txBody>
      </p:sp>
      <p:sp>
        <p:nvSpPr>
          <p:cNvPr id="73" name="CardBody"/>
          <p:cNvSpPr/>
          <p:nvPr/>
        </p:nvSpPr>
        <p:spPr>
          <a:xfrm>
            <a:off x="6196000" y="2163077"/>
            <a:ext cx="5538800"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Bác sĩ quyết định dịch truyền: chỉ yếu tố đo được mới cân bằng</a:t>
            </a:r>
          </a:p>
          <a:p>
            <a:pPr marL="0" indent="0" algn="l">
              <a:lnSpc>
                <a:spcPct val="104000"/>
              </a:lnSpc>
              <a:spcBef>
                <a:spcPts val="400"/>
              </a:spcBef>
              <a:buNone/>
            </a:pPr>
            <a:r>
              <a:rPr lang="en-US" sz="1750" dirty="0">
                <a:solidFill>
                  <a:srgbClr val="000000"/>
                </a:solidFill>
                <a:latin typeface="Arial"/>
                <a:cs typeface="Arial"/>
              </a:rPr>
              <a:t>Cân bằng dương ngày 2 và tử vong 28 ngày: HR 2.13 (KTC 95% 1.48 đến 3.06)</a:t>
            </a:r>
          </a:p>
          <a:p>
            <a:pPr marL="0" indent="0" algn="l">
              <a:lnSpc>
                <a:spcPct val="104000"/>
              </a:lnSpc>
              <a:spcBef>
                <a:spcPts val="400"/>
              </a:spcBef>
              <a:buNone/>
            </a:pPr>
            <a:r>
              <a:rPr lang="en-US" sz="1750" b="1" dirty="0">
                <a:solidFill>
                  <a:srgbClr val="2E8B57"/>
                </a:solidFill>
                <a:latin typeface="Arial"/>
                <a:cs typeface="Arial"/>
              </a:rPr>
              <a:t>Được nói: 'có liên quan với'</a:t>
            </a:r>
          </a:p>
          <a:p>
            <a:pPr marL="0" indent="0" algn="l">
              <a:lnSpc>
                <a:spcPct val="104000"/>
              </a:lnSpc>
              <a:spcBef>
                <a:spcPts val="400"/>
              </a:spcBef>
              <a:buNone/>
            </a:pPr>
            <a:r>
              <a:rPr lang="en-US" sz="1750" dirty="0">
                <a:solidFill>
                  <a:srgbClr val="C0392B"/>
                </a:solidFill>
                <a:latin typeface="Arial"/>
                <a:cs typeface="Arial"/>
              </a:rPr>
              <a:t>Không nói 'tác động' hay 'chứng tỏ': người bệnh nặng hơn được truyền nhiều hơn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Phân nhóm ngẫu nhiên mới được nói 'gây ra'. Quan sát chỉ được nói 'có liên quan'.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Hai bài báo đặt cạnh nhau</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67261"/>
          <a:ext cx="11277600" cy="379184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500" b="1" dirty="0">
                          <a:solidFill>
                            <a:srgbClr val="FFFFFF"/>
                          </a:solidFill>
                          <a:latin typeface="Arial"/>
                          <a:cs typeface="Arial"/>
                        </a:rPr>
                        <a:t> </a:t>
                      </a:r>
                    </a:p>
                  </a:txBody>
                  <a:tcPr marL="73152" marR="73152" marT="45720" marB="45720" anchor="ctr">
                    <a:solidFill>
                      <a:srgbClr val="FFFFFF"/>
                    </a:solidFill>
                  </a:tcPr>
                </a:tc>
                <a:tc>
                  <a:txBody>
                    <a:bodyPr/>
                    <a:lstStyle/>
                    <a:p>
                      <a:pPr algn="l"/>
                      <a:r>
                        <a:rPr lang="en-US" sz="1500" b="1" dirty="0">
                          <a:solidFill>
                            <a:srgbClr val="FFFFFF"/>
                          </a:solidFill>
                          <a:latin typeface="Arial"/>
                          <a:cs typeface="Arial"/>
                        </a:rPr>
                        <a:t>Bài 1: RCT (Boulet 2024)</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Bài 2: thuần tập (Hyun 2023)</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Các nhóm tương đồng nhờ</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Phân nhóm ngẫu nhiên 1:1 (khối 2)</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Ghép cặp theo điểm xu hướng (chỉ yếu tố đã đo)</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Ai biết nhóm</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Bác sĩ biết. Người bệnh, người phân tích thống kê được làm mù</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Tất cả (quan sát)</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Kết quả chính</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13.2 ml/kg (KTC 95% -15.2 đến 41.6), p = 0.42</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Ngày 2: HR 2.13 (1.48 đến 3.06)</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Hạn chế bị bỏ sót</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Khối 2 với bác sĩ không bị làm mù</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Sai lệch người sống sót (nằm ICU từ 3 ngày)</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Lỗi lời văn</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'Xu hướng không có ý nghĩa' (p = 0.42)</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'Impact', 'did not impact', 'show'</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Được kết luận</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Không giảm cân bằng dịch ngày 5 (thí điểm nhỏ)</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Cân bằng dương liên quan với tử vong</a:t>
                      </a:r>
                    </a:p>
                  </a:txBody>
                  <a:tcPr marL="73152" marR="73152" marT="45720" marB="45720" anchor="ctr">
                    <a:solidFill>
                      <a:srgbClr val="F5F9FA"/>
                    </a:solidFill>
                  </a:tcPr>
                </a:tc>
              </a:tr>
            </a:tbl>
          </a:graphicData>
        </a:graphic>
      </p:graphicFrame>
      <p:sp>
        <p:nvSpPr>
          <p:cNvPr id="31" name="Caption"/>
          <p:cNvSpPr txBox="1"/>
          <p:nvPr/>
        </p:nvSpPr>
        <p:spPr>
          <a:xfrm>
            <a:off x="457200" y="5249101"/>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RCT = thử nghiệm ngẫu nhiên có đối chứng. Số trang và chi tiết: Course/Resources/appraisal_instructor_guide.md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Trình bày đề cương  |  45 phút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Đề cương và kế hoạch công bố của các bạn</a:t>
            </a:r>
          </a:p>
          <a:p>
            <a:pPr marL="0" indent="0" algn="ctr">
              <a:spcBef>
                <a:spcPts val="1200"/>
              </a:spcBef>
              <a:buNone/>
            </a:pPr>
            <a:r>
              <a:rPr lang="en-US" sz="1900" i="1" dirty="0">
                <a:solidFill>
                  <a:srgbClr val="595959"/>
                </a:solidFill>
                <a:latin typeface="Arial"/>
                <a:cs typeface="Arial"/>
              </a:rPr>
              <a:t>Khoảng 5 người tình nguyện, mỗi người 6 phút, rồi 2 phút góp ý. Mọi người đều nộp slide.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Cách chấm đề cương và phần trình bày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259416"/>
          <a:ext cx="11277600" cy="3909000"/>
        </p:xfrm>
        <a:graphic>
          <a:graphicData uri="http://schemas.openxmlformats.org/drawingml/2006/table">
            <a:tbl>
              <a:tblPr firstRow="1" bandRow="1">
                <a:tableStyleId>{5C22544A-7EE6-4342-B048-85BDC9FD1C3A}</a:tableStyleId>
              </a:tblPr>
              <a:tblGrid>
                <a:gridCol w="3759200"/>
                <a:gridCol w="3759200"/>
                <a:gridCol w="3759200"/>
              </a:tblGrid>
              <a:tr h="380000">
                <a:tc>
                  <a:txBody>
                    <a:bodyPr/>
                    <a:lstStyle/>
                    <a:p>
                      <a:pPr algn="l"/>
                      <a:r>
                        <a:rPr lang="en-US" sz="1300" b="1" dirty="0">
                          <a:solidFill>
                            <a:srgbClr val="FFFFFF"/>
                          </a:solidFill>
                          <a:latin typeface="Arial"/>
                          <a:cs typeface="Arial"/>
                        </a:rPr>
                        <a:t>Tiêu chí</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Điều chúng tôi tìm</a:t>
                      </a:r>
                    </a:p>
                  </a:txBody>
                  <a:tcPr marL="73152" marR="73152" marT="45720" marB="45720" anchor="ctr">
                    <a:solidFill>
                      <a:srgbClr val="0D7377"/>
                    </a:solidFill>
                  </a:tcPr>
                </a:tc>
                <a:tc>
                  <a:txBody>
                    <a:bodyPr/>
                    <a:lstStyle/>
                    <a:p>
                      <a:pPr algn="l"/>
                      <a:r>
                        <a:rPr lang="en-US" sz="1300" b="1" dirty="0">
                          <a:solidFill>
                            <a:srgbClr val="FFFFFF"/>
                          </a:solidFill>
                          <a:latin typeface="Arial"/>
                          <a:cs typeface="Arial"/>
                        </a:rPr>
                        <a:t>Điểm</a:t>
                      </a:r>
                    </a:p>
                  </a:txBody>
                  <a:tcPr marL="73152" marR="73152" marT="45720" marB="45720" anchor="ctr">
                    <a:solidFill>
                      <a:srgbClr val="0D7377"/>
                    </a:solidFill>
                  </a:tcPr>
                </a:tc>
              </a:tr>
              <a:tr h="705800">
                <a:tc>
                  <a:txBody>
                    <a:bodyPr/>
                    <a:lstStyle/>
                    <a:p>
                      <a:pPr algn="l"/>
                      <a:r>
                        <a:rPr lang="en-US" sz="1300" dirty="0">
                          <a:solidFill>
                            <a:srgbClr val="000000"/>
                          </a:solidFill>
                          <a:latin typeface="Arial"/>
                          <a:cs typeface="Arial"/>
                        </a:rPr>
                        <a:t>12  Cấu trúc và nội dung</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Đủ 6 slide. Thấy rõ câu hỏi, thiết kế, kết cục, cỡ mẫu, đạo đức, tạp chí và hướng dẫn báo cáo</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0-6</a:t>
                      </a:r>
                    </a:p>
                  </a:txBody>
                  <a:tcPr marL="73152" marR="73152" marT="45720" marB="45720" anchor="ctr">
                    <a:solidFill>
                      <a:srgbClr val="FFFFFF"/>
                    </a:solidFill>
                  </a:tcPr>
                </a:tc>
              </a:tr>
              <a:tr h="705800">
                <a:tc>
                  <a:txBody>
                    <a:bodyPr/>
                    <a:lstStyle/>
                    <a:p>
                      <a:pPr algn="l"/>
                      <a:r>
                        <a:rPr lang="en-US" sz="1300" dirty="0">
                          <a:solidFill>
                            <a:srgbClr val="000000"/>
                          </a:solidFill>
                          <a:latin typeface="Arial"/>
                          <a:cs typeface="Arial"/>
                        </a:rPr>
                        <a:t>13  Rõ ràng</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Mọi bác sĩ và điều dưỡng trong lớp đều hiểu. Mỗi slide một thông điệp</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0-6</a:t>
                      </a:r>
                    </a:p>
                  </a:txBody>
                  <a:tcPr marL="73152" marR="73152" marT="45720" marB="45720" anchor="ctr">
                    <a:solidFill>
                      <a:srgbClr val="F5F9FA"/>
                    </a:solidFill>
                  </a:tcPr>
                </a:tc>
              </a:tr>
              <a:tr h="705800">
                <a:tc>
                  <a:txBody>
                    <a:bodyPr/>
                    <a:lstStyle/>
                    <a:p>
                      <a:pPr algn="l"/>
                      <a:r>
                        <a:rPr lang="en-US" sz="1300" dirty="0">
                          <a:solidFill>
                            <a:srgbClr val="000000"/>
                          </a:solidFill>
                          <a:latin typeface="Arial"/>
                          <a:cs typeface="Arial"/>
                        </a:rPr>
                        <a:t>14  Hình thức slide</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Đọc được trên màn hình chia sẻ. Hình ảnh thay cho khối chữ</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0-6</a:t>
                      </a:r>
                    </a:p>
                  </a:txBody>
                  <a:tcPr marL="73152" marR="73152" marT="45720" marB="45720" anchor="ctr">
                    <a:solidFill>
                      <a:srgbClr val="FFFFFF"/>
                    </a:solidFill>
                  </a:tcPr>
                </a:tc>
              </a:tr>
              <a:tr h="705800">
                <a:tc>
                  <a:txBody>
                    <a:bodyPr/>
                    <a:lstStyle/>
                    <a:p>
                      <a:pPr algn="l"/>
                      <a:r>
                        <a:rPr lang="en-US" sz="1300" dirty="0">
                          <a:solidFill>
                            <a:srgbClr val="000000"/>
                          </a:solidFill>
                          <a:latin typeface="Arial"/>
                          <a:cs typeface="Arial"/>
                        </a:rPr>
                        <a:t>15  Thời gian</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Kết thúc trong khoảng 5:00 đến 6:00</a:t>
                      </a:r>
                    </a:p>
                  </a:txBody>
                  <a:tcPr marL="73152" marR="73152" marT="45720" marB="45720" anchor="ctr">
                    <a:solidFill>
                      <a:srgbClr val="F5F9FA"/>
                    </a:solidFill>
                  </a:tcPr>
                </a:tc>
                <a:tc>
                  <a:txBody>
                    <a:bodyPr/>
                    <a:lstStyle/>
                    <a:p>
                      <a:pPr algn="l"/>
                      <a:r>
                        <a:rPr lang="en-US" sz="1300" dirty="0">
                          <a:solidFill>
                            <a:srgbClr val="000000"/>
                          </a:solidFill>
                          <a:latin typeface="Arial"/>
                          <a:cs typeface="Arial"/>
                        </a:rPr>
                        <a:t>0-6</a:t>
                      </a:r>
                    </a:p>
                  </a:txBody>
                  <a:tcPr marL="73152" marR="73152" marT="45720" marB="45720" anchor="ctr">
                    <a:solidFill>
                      <a:srgbClr val="F5F9FA"/>
                    </a:solidFill>
                  </a:tcPr>
                </a:tc>
              </a:tr>
              <a:tr h="705800">
                <a:tc>
                  <a:txBody>
                    <a:bodyPr/>
                    <a:lstStyle/>
                    <a:p>
                      <a:pPr algn="l"/>
                      <a:r>
                        <a:rPr lang="en-US" sz="1300" dirty="0">
                          <a:solidFill>
                            <a:srgbClr val="000000"/>
                          </a:solidFill>
                          <a:latin typeface="Arial"/>
                          <a:cs typeface="Arial"/>
                        </a:rPr>
                        <a:t>16  Câu hỏi và thảo luận</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Trả lời thẳng, trung thực. Nêu được hạn chế</a:t>
                      </a:r>
                    </a:p>
                  </a:txBody>
                  <a:tcPr marL="73152" marR="73152" marT="45720" marB="45720" anchor="ctr">
                    <a:solidFill>
                      <a:srgbClr val="FFFFFF"/>
                    </a:solidFill>
                  </a:tcPr>
                </a:tc>
                <a:tc>
                  <a:txBody>
                    <a:bodyPr/>
                    <a:lstStyle/>
                    <a:p>
                      <a:pPr algn="l"/>
                      <a:r>
                        <a:rPr lang="en-US" sz="1300" dirty="0">
                          <a:solidFill>
                            <a:srgbClr val="000000"/>
                          </a:solidFill>
                          <a:latin typeface="Arial"/>
                          <a:cs typeface="Arial"/>
                        </a:rPr>
                        <a:t>0-6</a:t>
                      </a:r>
                    </a:p>
                  </a:txBody>
                  <a:tcPr marL="73152" marR="73152" marT="45720" marB="45720" anchor="ctr">
                    <a:solidFill>
                      <a:srgbClr val="FFFFFF"/>
                    </a:solidFill>
                  </a:tcPr>
                </a:tc>
              </a:tr>
            </a:tbl>
          </a:graphicData>
        </a:graphic>
      </p:graphicFrame>
      <p:sp>
        <p:nvSpPr>
          <p:cNvPr id="31" name="Caption"/>
          <p:cNvSpPr txBox="1"/>
          <p:nvPr/>
        </p:nvSpPr>
        <p:spPr>
          <a:xfrm>
            <a:off x="457200" y="5258416"/>
            <a:ext cx="11277600" cy="562750"/>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Đề cương viết (tiêu chí 1-11, /70): mọi người. Tiêu chí 12-16 (/30): chỉ người trình bày. Thang chấm: Course/Assignment/proposal_rubric.md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Trình bày đề cương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070C0"/>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TRÌNH BÀY   |   45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070C0"/>
              </a:buClr>
              <a:buFont typeface="Arial"/>
              <a:buChar char="•"/>
            </a:pPr>
            <a:r>
              <a:rPr lang="en-US" sz="1650" dirty="0">
                <a:solidFill>
                  <a:srgbClr val="000000"/>
                </a:solidFill>
                <a:latin typeface="Arial"/>
                <a:cs typeface="Arial"/>
              </a:rPr>
              <a:t>Khoảng 5 người tình nguyện trình bày đề cương của mình: 6 phút, 6 slide</a:t>
            </a:r>
          </a:p>
          <a:p>
            <a:pPr marL="380000" indent="-380000" algn="l">
              <a:lnSpc>
                <a:spcPct val="104000"/>
              </a:lnSpc>
              <a:spcBef>
                <a:spcPts val="450"/>
              </a:spcBef>
              <a:buClr>
                <a:srgbClr val="0070C0"/>
              </a:buClr>
              <a:buFont typeface="Arial"/>
              <a:buChar char="•"/>
            </a:pPr>
            <a:r>
              <a:rPr lang="en-US" sz="1650" dirty="0">
                <a:solidFill>
                  <a:srgbClr val="000000"/>
                </a:solidFill>
                <a:latin typeface="Arial"/>
                <a:cs typeface="Arial"/>
              </a:rPr>
              <a:t>Slide: tiêu đề, vấn đề và PICO, thiết kế, dữ liệu và phân tích, đạo đức và khả thi, kế hoạch công bố</a:t>
            </a:r>
          </a:p>
          <a:p>
            <a:pPr marL="380000" indent="-380000" algn="l">
              <a:lnSpc>
                <a:spcPct val="104000"/>
              </a:lnSpc>
              <a:spcBef>
                <a:spcPts val="450"/>
              </a:spcBef>
              <a:buClr>
                <a:srgbClr val="0070C0"/>
              </a:buClr>
              <a:buFont typeface="Arial"/>
              <a:buChar char="•"/>
            </a:pPr>
            <a:r>
              <a:rPr lang="en-US" sz="1650" dirty="0">
                <a:solidFill>
                  <a:srgbClr val="000000"/>
                </a:solidFill>
                <a:latin typeface="Arial"/>
                <a:cs typeface="Arial"/>
              </a:rPr>
              <a:t>Tín hiệu giờ trong khung chat: '2 phút' lúc 4:00, '1 phút' lúc 5:00, 'Hết giờ' lúc 6:00</a:t>
            </a:r>
          </a:p>
          <a:p>
            <a:pPr marL="380000" indent="-380000" algn="l">
              <a:lnSpc>
                <a:spcPct val="104000"/>
              </a:lnSpc>
              <a:spcBef>
                <a:spcPts val="450"/>
              </a:spcBef>
              <a:buClr>
                <a:srgbClr val="0070C0"/>
              </a:buClr>
              <a:buFont typeface="Arial"/>
              <a:buChar char="•"/>
            </a:pPr>
            <a:r>
              <a:rPr lang="en-US" sz="1650" dirty="0">
                <a:solidFill>
                  <a:srgbClr val="000000"/>
                </a:solidFill>
                <a:latin typeface="Arial"/>
                <a:cs typeface="Arial"/>
              </a:rPr>
              <a:t>Góp ý 2 phút: hai người nói hai ngôi sao và một mong muốn (bật micro), rồi giảng viên</a:t>
            </a:r>
          </a:p>
          <a:p>
            <a:pPr marL="380000" indent="-380000" algn="l">
              <a:lnSpc>
                <a:spcPct val="104000"/>
              </a:lnSpc>
              <a:spcBef>
                <a:spcPts val="450"/>
              </a:spcBef>
              <a:buClr>
                <a:srgbClr val="0070C0"/>
              </a:buClr>
              <a:buFont typeface="Arial"/>
              <a:buChar char="•"/>
            </a:pPr>
            <a:r>
              <a:rPr lang="en-US" sz="1650" dirty="0">
                <a:solidFill>
                  <a:srgbClr val="000000"/>
                </a:solidFill>
                <a:latin typeface="Arial"/>
                <a:cs typeface="Arial"/>
              </a:rPr>
              <a:t>Mọi người đều nộp slide và đề cương viết</a:t>
            </a:r>
          </a:p>
        </p:txBody>
      </p:sp>
      <p:sp>
        <p:nvSpPr>
          <p:cNvPr id="52" name="Side"/>
          <p:cNvSpPr/>
          <p:nvPr/>
        </p:nvSpPr>
        <p:spPr>
          <a:xfrm>
            <a:off x="7423760" y="1720000"/>
            <a:ext cx="4311040" cy="228233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070C0"/>
                </a:solidFill>
                <a:latin typeface="Arial"/>
                <a:cs typeface="Arial"/>
              </a:rPr>
              <a:t>Thứ tự trình bày</a:t>
            </a:r>
          </a:p>
          <a:p>
            <a:pPr marL="274320" indent="-274320" algn="l">
              <a:lnSpc>
                <a:spcPct val="104000"/>
              </a:lnSpc>
              <a:spcBef>
                <a:spcPts val="300"/>
              </a:spcBef>
              <a:buFont typeface="Arial"/>
              <a:buChar char="•"/>
            </a:pPr>
            <a:r>
              <a:rPr lang="en-US" sz="1500" dirty="0">
                <a:solidFill>
                  <a:srgbClr val="000000"/>
                </a:solidFill>
                <a:latin typeface="Arial"/>
                <a:cs typeface="Arial"/>
              </a:rPr>
              <a:t>21:30  Người trình bày 1</a:t>
            </a:r>
          </a:p>
          <a:p>
            <a:pPr marL="274320" indent="-274320" algn="l">
              <a:lnSpc>
                <a:spcPct val="104000"/>
              </a:lnSpc>
              <a:spcBef>
                <a:spcPts val="300"/>
              </a:spcBef>
              <a:buFont typeface="Arial"/>
              <a:buChar char="•"/>
            </a:pPr>
            <a:r>
              <a:rPr lang="en-US" sz="1500" dirty="0">
                <a:solidFill>
                  <a:srgbClr val="000000"/>
                </a:solidFill>
                <a:latin typeface="Arial"/>
                <a:cs typeface="Arial"/>
              </a:rPr>
              <a:t>21:38  Người trình bày 2</a:t>
            </a:r>
          </a:p>
          <a:p>
            <a:pPr marL="274320" indent="-274320" algn="l">
              <a:lnSpc>
                <a:spcPct val="104000"/>
              </a:lnSpc>
              <a:spcBef>
                <a:spcPts val="300"/>
              </a:spcBef>
              <a:buFont typeface="Arial"/>
              <a:buChar char="•"/>
            </a:pPr>
            <a:r>
              <a:rPr lang="en-US" sz="1500" dirty="0">
                <a:solidFill>
                  <a:srgbClr val="000000"/>
                </a:solidFill>
                <a:latin typeface="Arial"/>
                <a:cs typeface="Arial"/>
              </a:rPr>
              <a:t>21:46  Người trình bày 3</a:t>
            </a:r>
          </a:p>
          <a:p>
            <a:pPr marL="274320" indent="-274320" algn="l">
              <a:lnSpc>
                <a:spcPct val="104000"/>
              </a:lnSpc>
              <a:spcBef>
                <a:spcPts val="300"/>
              </a:spcBef>
              <a:buFont typeface="Arial"/>
              <a:buChar char="•"/>
            </a:pPr>
            <a:r>
              <a:rPr lang="en-US" sz="1500" dirty="0">
                <a:solidFill>
                  <a:srgbClr val="000000"/>
                </a:solidFill>
                <a:latin typeface="Arial"/>
                <a:cs typeface="Arial"/>
              </a:rPr>
              <a:t>21:54  Người trình bày 4</a:t>
            </a:r>
          </a:p>
          <a:p>
            <a:pPr marL="274320" indent="-274320" algn="l">
              <a:lnSpc>
                <a:spcPct val="104000"/>
              </a:lnSpc>
              <a:spcBef>
                <a:spcPts val="300"/>
              </a:spcBef>
              <a:buFont typeface="Arial"/>
              <a:buChar char="•"/>
            </a:pPr>
            <a:r>
              <a:rPr lang="en-US" sz="1500" dirty="0">
                <a:solidFill>
                  <a:srgbClr val="000000"/>
                </a:solidFill>
                <a:latin typeface="Arial"/>
                <a:cs typeface="Arial"/>
              </a:rPr>
              <a:t>22:02  Người trình bày 5</a:t>
            </a:r>
          </a:p>
          <a:p>
            <a:pPr marL="274320" indent="-274320" algn="l">
              <a:lnSpc>
                <a:spcPct val="104000"/>
              </a:lnSpc>
              <a:spcBef>
                <a:spcPts val="300"/>
              </a:spcBef>
              <a:buFont typeface="Arial"/>
              <a:buChar char="•"/>
            </a:pPr>
            <a:r>
              <a:rPr lang="en-US" sz="1500" dirty="0">
                <a:solidFill>
                  <a:srgbClr val="000000"/>
                </a:solidFill>
                <a:latin typeface="Arial"/>
                <a:cs typeface="Arial"/>
              </a:rPr>
              <a:t>22:10  Tổng kết (5 phút)</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070C0"/>
            </a:solidFill>
          </a:ln>
        </p:spPr>
        <p:txBody>
          <a:bodyPr wrap="square" lIns="182880" tIns="45720" rIns="182880" bIns="45720" rtlCol="0" anchor="ctr">
            <a:normAutofit/>
          </a:bodyPr>
          <a:lstStyle/>
          <a:p>
            <a:pPr marL="0" indent="0" algn="ctr">
              <a:buNone/>
            </a:pPr>
            <a:r>
              <a:rPr lang="en-US" sz="1300" b="1" dirty="0">
                <a:solidFill>
                  <a:srgbClr val="0070C0"/>
                </a:solidFill>
                <a:latin typeface="Arial"/>
                <a:cs typeface="Arial"/>
              </a:rPr>
              <a:t>SẢN PHẨM   </a:t>
            </a:r>
            <a:r>
              <a:rPr lang="en-US" sz="1500" dirty="0">
                <a:solidFill>
                  <a:srgbClr val="000000"/>
                </a:solidFill>
                <a:latin typeface="Arial"/>
                <a:cs typeface="Arial"/>
              </a:rPr>
              <a:t>Khoảng năm đề cương được trình bày. Mọi đề cương và slide đều được nộp</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Slide bổ sung  |  Buổi 8</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Slide bổ sung: Buổi 8</a:t>
            </a:r>
          </a:p>
          <a:p>
            <a:pPr marL="0" indent="0" algn="ctr">
              <a:spcBef>
                <a:spcPts val="1200"/>
              </a:spcBef>
              <a:buNone/>
            </a:pPr>
            <a:r>
              <a:rPr lang="en-US" sz="1900" i="1" dirty="0">
                <a:solidFill>
                  <a:srgbClr val="595959"/>
                </a:solidFill>
                <a:latin typeface="Arial"/>
                <a:cs typeface="Arial"/>
              </a:rPr>
              <a:t>Chỉ dùng khi còn thời gian, hoặc để tự học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khóa của Buổi 8</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367261"/>
          <a:ext cx="11277600" cy="3791840"/>
        </p:xfrm>
        <a:graphic>
          <a:graphicData uri="http://schemas.openxmlformats.org/drawingml/2006/table">
            <a:tbl>
              <a:tblPr firstRow="1" bandRow="1">
                <a:tableStyleId>{5C22544A-7EE6-4342-B048-85BDC9FD1C3A}</a:tableStyleId>
              </a:tblPr>
              <a:tblGrid>
                <a:gridCol w="5638800"/>
                <a:gridCol w="5638800"/>
              </a:tblGrid>
              <a:tr h="380000">
                <a:tc>
                  <a:txBody>
                    <a:bodyPr/>
                    <a:lstStyle/>
                    <a:p>
                      <a:pPr algn="l"/>
                      <a:r>
                        <a:rPr lang="en-US" sz="1500" b="1" dirty="0">
                          <a:solidFill>
                            <a:srgbClr val="FFFFFF"/>
                          </a:solidFill>
                          <a:latin typeface="Arial"/>
                          <a:cs typeface="Arial"/>
                        </a:rPr>
                        <a:t>Thuật ngữ</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Nói đơn giản</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Phễu Đặt vấn đề</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Đã biết, chưa biết, mục tiêu: ba đoạn</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Sáu bước</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Trả lời, so sánh, giải thích, hạn chế, hàm ý, kết luận</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Ngôn ngữ chừng mực</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Động từ mạnh đúng mức thiết kế cho phép ('có liên quan', không 'gây ra')</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Tạp chí săn mồi</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Thu phí mà không bình duyệt hay chỉ mục thực sự</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Phản hồi theo từng ý</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Bảng trả lời mọi nhận xét phản biện kèm chỗ đã sửa</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Bản tiền ấn phẩm</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Bản thảo đăng công khai trước khi bình duyệt</a:t>
                      </a:r>
                    </a:p>
                  </a:txBody>
                  <a:tcPr marL="73152" marR="73152" marT="45720" marB="45720" anchor="ctr">
                    <a:solidFill>
                      <a:srgbClr val="F5F9FA"/>
                    </a:solidFill>
                  </a:tcPr>
                </a:tc>
              </a:tr>
            </a:tbl>
          </a:graphicData>
        </a:graphic>
      </p:graphicFrame>
      <p:sp>
        <p:nvSpPr>
          <p:cNvPr id="31" name="Caption"/>
          <p:cNvSpPr txBox="1"/>
          <p:nvPr/>
        </p:nvSpPr>
        <p:spPr>
          <a:xfrm>
            <a:off x="457200" y="5249101"/>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Bảng thuật ngữ đầy đủ (Anh-Việt): Course/References/glossary_EN_VN (PDF trong thư mục khóa học)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Viết cho đúng: sửa câu 'tô vẽ', rồi soạn tiêu đề</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BÀI TẬP CÁ NHÂN   |   6 phút</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Viết lại trung thực câu 'xu hướng không có ý nghĩa' của Bài 1 (2 phút)</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Viết lại tiêu đề Bài 2 với ngôn ngữ chừng mực</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Soạn tiêu đề tạm cho đề cương của bạn từ PICO (4 phút)</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Mỗi phần một dòng: Đặt vấn đề, Phương pháp, Kết quả dự kiến, Kết luận</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Kế hoạch công bố (Phần 4)</a:t>
            </a:r>
          </a:p>
          <a:p>
            <a:pPr marL="274320" indent="-274320" algn="l">
              <a:lnSpc>
                <a:spcPct val="104000"/>
              </a:lnSpc>
              <a:spcBef>
                <a:spcPts val="300"/>
              </a:spcBef>
              <a:buFont typeface="Arial"/>
              <a:buChar char="•"/>
            </a:pPr>
            <a:r>
              <a:rPr lang="en-US" sz="1500" dirty="0">
                <a:solidFill>
                  <a:srgbClr val="000000"/>
                </a:solidFill>
                <a:latin typeface="Arial"/>
                <a:cs typeface="Arial"/>
              </a:rPr>
              <a:t>Tiêu đề tạm</a:t>
            </a:r>
          </a:p>
          <a:p>
            <a:pPr marL="274320" indent="-274320" algn="l">
              <a:lnSpc>
                <a:spcPct val="104000"/>
              </a:lnSpc>
              <a:spcBef>
                <a:spcPts val="300"/>
              </a:spcBef>
              <a:buFont typeface="Arial"/>
              <a:buChar char="•"/>
            </a:pPr>
            <a:r>
              <a:rPr lang="en-US" sz="1500" dirty="0">
                <a:solidFill>
                  <a:srgbClr val="000000"/>
                </a:solidFill>
                <a:latin typeface="Arial"/>
                <a:cs typeface="Arial"/>
              </a:rPr>
              <a:t>Khung tóm tắt</a:t>
            </a:r>
          </a:p>
          <a:p>
            <a:pPr marL="274320" indent="-274320" algn="l">
              <a:lnSpc>
                <a:spcPct val="104000"/>
              </a:lnSpc>
              <a:spcBef>
                <a:spcPts val="300"/>
              </a:spcBef>
              <a:buFont typeface="Arial"/>
              <a:buChar char="•"/>
            </a:pPr>
            <a:r>
              <a:rPr lang="en-US" sz="1500" dirty="0">
                <a:solidFill>
                  <a:srgbClr val="000000"/>
                </a:solidFill>
                <a:latin typeface="Arial"/>
                <a:cs typeface="Arial"/>
              </a:rPr>
              <a:t>Tác giả và vai trò</a:t>
            </a:r>
          </a:p>
          <a:p>
            <a:pPr marL="274320" indent="-274320" algn="l">
              <a:lnSpc>
                <a:spcPct val="104000"/>
              </a:lnSpc>
              <a:spcBef>
                <a:spcPts val="300"/>
              </a:spcBef>
              <a:buFont typeface="Arial"/>
              <a:buChar char="•"/>
            </a:pPr>
            <a:r>
              <a:rPr lang="en-US" sz="1500" dirty="0">
                <a:solidFill>
                  <a:srgbClr val="000000"/>
                </a:solidFill>
                <a:latin typeface="Arial"/>
                <a:cs typeface="Arial"/>
              </a:rPr>
              <a:t>Tạp chí và hướng dẫn báo cáo (8.2)</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SẢN PHẨM   </a:t>
            </a:r>
            <a:r>
              <a:rPr lang="en-US" sz="1500" dirty="0">
                <a:solidFill>
                  <a:srgbClr val="000000"/>
                </a:solidFill>
                <a:latin typeface="Arial"/>
                <a:cs typeface="Arial"/>
              </a:rPr>
              <a:t>Tiêu đề tạm và khung tóm tắt cho bài trình bày của bạn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Bản tiền ấn phẩm, truy cập mở và giấy phép</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23077"/>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Bản tiền ấn phẩm</a:t>
            </a:r>
          </a:p>
        </p:txBody>
      </p:sp>
      <p:sp>
        <p:nvSpPr>
          <p:cNvPr id="71" name="CardBody"/>
          <p:cNvSpPr/>
          <p:nvPr/>
        </p:nvSpPr>
        <p:spPr>
          <a:xfrm>
            <a:off x="457200" y="2163077"/>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Đăng trước khi bình duyệt (VD: medRxiv)</a:t>
            </a:r>
          </a:p>
          <a:p>
            <a:pPr marL="0" indent="0" algn="l">
              <a:lnSpc>
                <a:spcPct val="104000"/>
              </a:lnSpc>
              <a:spcBef>
                <a:spcPts val="400"/>
              </a:spcBef>
              <a:buNone/>
            </a:pPr>
            <a:r>
              <a:rPr lang="en-US" sz="1750" dirty="0">
                <a:solidFill>
                  <a:srgbClr val="000000"/>
                </a:solidFill>
                <a:latin typeface="Arial"/>
                <a:cs typeface="Arial"/>
              </a:rPr>
              <a:t>Nhanh, có dấu thời gian, góp ý mở</a:t>
            </a:r>
          </a:p>
          <a:p>
            <a:pPr marL="0" indent="0" algn="l">
              <a:lnSpc>
                <a:spcPct val="104000"/>
              </a:lnSpc>
              <a:spcBef>
                <a:spcPts val="400"/>
              </a:spcBef>
              <a:buNone/>
            </a:pPr>
            <a:r>
              <a:rPr lang="en-US" sz="1750" dirty="0">
                <a:solidFill>
                  <a:srgbClr val="000000"/>
                </a:solidFill>
                <a:latin typeface="Arial"/>
                <a:cs typeface="Arial"/>
              </a:rPr>
              <a:t>Chưa qua bình duyệt: phải nói rõ</a:t>
            </a:r>
          </a:p>
          <a:p>
            <a:pPr marL="0" indent="0" algn="l">
              <a:lnSpc>
                <a:spcPct val="104000"/>
              </a:lnSpc>
              <a:spcBef>
                <a:spcPts val="400"/>
              </a:spcBef>
              <a:buNone/>
            </a:pPr>
            <a:r>
              <a:rPr lang="en-US" sz="1750" dirty="0">
                <a:solidFill>
                  <a:srgbClr val="000000"/>
                </a:solidFill>
                <a:latin typeface="Arial"/>
                <a:cs typeface="Arial"/>
              </a:rPr>
              <a:t>Xem chính sách của tạp chí</a:t>
            </a:r>
          </a:p>
        </p:txBody>
      </p:sp>
      <p:sp>
        <p:nvSpPr>
          <p:cNvPr id="72" name="CardHead"/>
          <p:cNvSpPr/>
          <p:nvPr/>
        </p:nvSpPr>
        <p:spPr>
          <a:xfrm>
            <a:off x="4283066" y="1523077"/>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Truy cập mở</a:t>
            </a:r>
          </a:p>
        </p:txBody>
      </p:sp>
      <p:sp>
        <p:nvSpPr>
          <p:cNvPr id="73" name="CardBody"/>
          <p:cNvSpPr/>
          <p:nvPr/>
        </p:nvSpPr>
        <p:spPr>
          <a:xfrm>
            <a:off x="4283066" y="2163077"/>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Ai cũng đọc miễn phí</a:t>
            </a:r>
          </a:p>
          <a:p>
            <a:pPr marL="0" indent="0" algn="l">
              <a:lnSpc>
                <a:spcPct val="104000"/>
              </a:lnSpc>
              <a:spcBef>
                <a:spcPts val="400"/>
              </a:spcBef>
              <a:buNone/>
            </a:pPr>
            <a:r>
              <a:rPr lang="en-US" sz="1750" dirty="0">
                <a:solidFill>
                  <a:srgbClr val="000000"/>
                </a:solidFill>
                <a:latin typeface="Arial"/>
                <a:cs typeface="Arial"/>
              </a:rPr>
              <a:t>Gold: tạp chí thu phí (APC)</a:t>
            </a:r>
          </a:p>
          <a:p>
            <a:pPr marL="0" indent="0" algn="l">
              <a:lnSpc>
                <a:spcPct val="104000"/>
              </a:lnSpc>
              <a:spcBef>
                <a:spcPts val="400"/>
              </a:spcBef>
              <a:buNone/>
            </a:pPr>
            <a:r>
              <a:rPr lang="en-US" sz="1750" dirty="0">
                <a:solidFill>
                  <a:srgbClr val="000000"/>
                </a:solidFill>
                <a:latin typeface="Arial"/>
                <a:cs typeface="Arial"/>
              </a:rPr>
              <a:t>Green: bản được chấp nhận lưu ở kho lưu trữ</a:t>
            </a:r>
          </a:p>
          <a:p>
            <a:pPr marL="0" indent="0" algn="l">
              <a:lnSpc>
                <a:spcPct val="104000"/>
              </a:lnSpc>
              <a:spcBef>
                <a:spcPts val="400"/>
              </a:spcBef>
              <a:buNone/>
            </a:pPr>
            <a:r>
              <a:rPr lang="en-US" sz="1750" dirty="0">
                <a:solidFill>
                  <a:srgbClr val="000000"/>
                </a:solidFill>
                <a:latin typeface="Arial"/>
                <a:cs typeface="Arial"/>
              </a:rPr>
              <a:t>Hỏi về miễn giảm phí</a:t>
            </a:r>
          </a:p>
        </p:txBody>
      </p:sp>
      <p:sp>
        <p:nvSpPr>
          <p:cNvPr id="74" name="CardHead"/>
          <p:cNvSpPr/>
          <p:nvPr/>
        </p:nvSpPr>
        <p:spPr>
          <a:xfrm>
            <a:off x="8108932" y="1523077"/>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Giấy phép</a:t>
            </a:r>
          </a:p>
        </p:txBody>
      </p:sp>
      <p:sp>
        <p:nvSpPr>
          <p:cNvPr id="75" name="CardBody"/>
          <p:cNvSpPr/>
          <p:nvPr/>
        </p:nvSpPr>
        <p:spPr>
          <a:xfrm>
            <a:off x="8108932" y="2163077"/>
            <a:ext cx="3625866" cy="2480767"/>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CC BY: tái sử dụng, ghi nguồn (Bài 2)</a:t>
            </a:r>
          </a:p>
          <a:p>
            <a:pPr marL="0" indent="0" algn="l">
              <a:lnSpc>
                <a:spcPct val="104000"/>
              </a:lnSpc>
              <a:spcBef>
                <a:spcPts val="400"/>
              </a:spcBef>
              <a:buNone/>
            </a:pPr>
            <a:r>
              <a:rPr lang="en-US" sz="1750" dirty="0">
                <a:solidFill>
                  <a:srgbClr val="000000"/>
                </a:solidFill>
                <a:latin typeface="Arial"/>
                <a:cs typeface="Arial"/>
              </a:rPr>
              <a:t>CC BY-NC-ND: chia sẻ, không chỉnh sửa (Bài 1)</a:t>
            </a:r>
          </a:p>
          <a:p>
            <a:pPr marL="0" indent="0" algn="l">
              <a:lnSpc>
                <a:spcPct val="104000"/>
              </a:lnSpc>
              <a:spcBef>
                <a:spcPts val="400"/>
              </a:spcBef>
              <a:buNone/>
            </a:pPr>
            <a:r>
              <a:rPr lang="en-US" sz="1750" dirty="0">
                <a:solidFill>
                  <a:srgbClr val="000000"/>
                </a:solidFill>
                <a:latin typeface="Arial"/>
                <a:cs typeface="Arial"/>
              </a:rPr>
              <a:t>Đọc kỹ trước khi ký</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Biết ai được đọc, ai được tái sử dụng và ai trả phí trước khi nộp bài.</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Sau khi được chấp nhận: bản in thử, chia sẻ, đính chính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Được nhận</a:t>
            </a:r>
          </a:p>
        </p:txBody>
      </p:sp>
      <p:sp>
        <p:nvSpPr>
          <p:cNvPr id="81" name="StepText"/>
          <p:cNvSpPr/>
          <p:nvPr/>
        </p:nvSpPr>
        <p:spPr>
          <a:xfrm>
            <a:off x="497200" y="214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Chúc mừng</a:t>
            </a:r>
          </a:p>
        </p:txBody>
      </p:sp>
      <p:sp>
        <p:nvSpPr>
          <p:cNvPr id="82" name="Step"/>
          <p:cNvSpPr/>
          <p:nvPr/>
        </p:nvSpPr>
        <p:spPr>
          <a:xfrm>
            <a:off x="2700720" y="122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Bản in thử</a:t>
            </a:r>
          </a:p>
        </p:txBody>
      </p:sp>
      <p:sp>
        <p:nvSpPr>
          <p:cNvPr id="83" name="StepText"/>
          <p:cNvSpPr/>
          <p:nvPr/>
        </p:nvSpPr>
        <p:spPr>
          <a:xfrm>
            <a:off x="2740720" y="214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Kiểm tra từng con số, tên và bảng</a:t>
            </a:r>
          </a:p>
        </p:txBody>
      </p:sp>
      <p:sp>
        <p:nvSpPr>
          <p:cNvPr id="84" name="Step"/>
          <p:cNvSpPr/>
          <p:nvPr/>
        </p:nvSpPr>
        <p:spPr>
          <a:xfrm>
            <a:off x="4944240" y="122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Xuất bản</a:t>
            </a:r>
          </a:p>
        </p:txBody>
      </p:sp>
      <p:sp>
        <p:nvSpPr>
          <p:cNvPr id="85" name="StepText"/>
          <p:cNvSpPr/>
          <p:nvPr/>
        </p:nvSpPr>
        <p:spPr>
          <a:xfrm>
            <a:off x="4984240" y="214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Trực tuyến, có mã DOI</a:t>
            </a:r>
          </a:p>
        </p:txBody>
      </p:sp>
      <p:sp>
        <p:nvSpPr>
          <p:cNvPr id="86" name="Step"/>
          <p:cNvSpPr/>
          <p:nvPr/>
        </p:nvSpPr>
        <p:spPr>
          <a:xfrm>
            <a:off x="7187760" y="122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Chia sẻ</a:t>
            </a:r>
          </a:p>
        </p:txBody>
      </p:sp>
      <p:sp>
        <p:nvSpPr>
          <p:cNvPr id="87" name="StepText"/>
          <p:cNvSpPr/>
          <p:nvPr/>
        </p:nvSpPr>
        <p:spPr>
          <a:xfrm>
            <a:off x="7227760" y="214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Kho lưu trữ, tóm tắt dễ hiểu, khoa của bạn</a:t>
            </a:r>
          </a:p>
        </p:txBody>
      </p:sp>
      <p:sp>
        <p:nvSpPr>
          <p:cNvPr id="88" name="Step"/>
          <p:cNvSpPr/>
          <p:nvPr/>
        </p:nvSpPr>
        <p:spPr>
          <a:xfrm>
            <a:off x="9431280" y="122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Đính chính</a:t>
            </a:r>
          </a:p>
        </p:txBody>
      </p:sp>
      <p:sp>
        <p:nvSpPr>
          <p:cNvPr id="89" name="StepText"/>
          <p:cNvSpPr/>
          <p:nvPr/>
        </p:nvSpPr>
        <p:spPr>
          <a:xfrm>
            <a:off x="9471280" y="2140000"/>
            <a:ext cx="2163520" cy="110000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Công khai, nếu phát hiện lỗi</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Đọc bản in thử kỹ như đọc dữ liệu. Lỗi sẽ thành vĩnh viễn.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Bị từ chối? Nộp lại thông minh hơn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Bị từ chối là bình thường: đa số bài báo bị từ chối ít nhất một lần.</a:t>
            </a:r>
          </a:p>
        </p:txBody>
      </p:sp>
      <p:sp>
        <p:nvSpPr>
          <p:cNvPr id="70" name="CardHead"/>
          <p:cNvSpPr/>
          <p:nvPr/>
        </p:nvSpPr>
        <p:spPr>
          <a:xfrm>
            <a:off x="457200" y="1925948"/>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Từ chối ngay</a:t>
            </a:r>
          </a:p>
        </p:txBody>
      </p:sp>
      <p:sp>
        <p:nvSpPr>
          <p:cNvPr id="71" name="CardBody"/>
          <p:cNvSpPr/>
          <p:nvPr/>
        </p:nvSpPr>
        <p:spPr>
          <a:xfrm>
            <a:off x="457200"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Ngoài phạm vi hoặc báo cáo kém</a:t>
            </a:r>
          </a:p>
          <a:p>
            <a:pPr marL="0" indent="0" algn="l">
              <a:lnSpc>
                <a:spcPct val="104000"/>
              </a:lnSpc>
              <a:spcBef>
                <a:spcPts val="400"/>
              </a:spcBef>
              <a:buNone/>
            </a:pPr>
            <a:r>
              <a:rPr lang="en-US" sz="1750" dirty="0">
                <a:solidFill>
                  <a:srgbClr val="000000"/>
                </a:solidFill>
                <a:latin typeface="Arial"/>
                <a:cs typeface="Arial"/>
              </a:rPr>
              <a:t>Thường trong vài ngày</a:t>
            </a:r>
          </a:p>
          <a:p>
            <a:pPr marL="0" indent="0" algn="l">
              <a:lnSpc>
                <a:spcPct val="104000"/>
              </a:lnSpc>
              <a:spcBef>
                <a:spcPts val="400"/>
              </a:spcBef>
              <a:buNone/>
            </a:pPr>
            <a:r>
              <a:rPr lang="en-US" sz="1750" dirty="0">
                <a:solidFill>
                  <a:srgbClr val="000000"/>
                </a:solidFill>
                <a:latin typeface="Arial"/>
                <a:cs typeface="Arial"/>
              </a:rPr>
              <a:t>Chọn lại tạp chí</a:t>
            </a:r>
          </a:p>
        </p:txBody>
      </p:sp>
      <p:sp>
        <p:nvSpPr>
          <p:cNvPr id="72" name="CardHead"/>
          <p:cNvSpPr/>
          <p:nvPr/>
        </p:nvSpPr>
        <p:spPr>
          <a:xfrm>
            <a:off x="4283066" y="1925948"/>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Sau bình duyệt</a:t>
            </a:r>
          </a:p>
        </p:txBody>
      </p:sp>
      <p:sp>
        <p:nvSpPr>
          <p:cNvPr id="73" name="CardBody"/>
          <p:cNvSpPr/>
          <p:nvPr/>
        </p:nvSpPr>
        <p:spPr>
          <a:xfrm>
            <a:off x="4283066"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Đọc nhận xét, chờ một ngày</a:t>
            </a:r>
          </a:p>
          <a:p>
            <a:pPr marL="0" indent="0" algn="l">
              <a:lnSpc>
                <a:spcPct val="104000"/>
              </a:lnSpc>
              <a:spcBef>
                <a:spcPts val="400"/>
              </a:spcBef>
              <a:buNone/>
            </a:pPr>
            <a:r>
              <a:rPr lang="en-US" sz="1750" dirty="0">
                <a:solidFill>
                  <a:srgbClr val="000000"/>
                </a:solidFill>
                <a:latin typeface="Arial"/>
                <a:cs typeface="Arial"/>
              </a:rPr>
              <a:t>Sửa những gì họ phát hiện</a:t>
            </a:r>
          </a:p>
          <a:p>
            <a:pPr marL="0" indent="0" algn="l">
              <a:lnSpc>
                <a:spcPct val="104000"/>
              </a:lnSpc>
              <a:spcBef>
                <a:spcPts val="400"/>
              </a:spcBef>
              <a:buNone/>
            </a:pPr>
            <a:r>
              <a:rPr lang="en-US" sz="1750" dirty="0">
                <a:solidFill>
                  <a:srgbClr val="000000"/>
                </a:solidFill>
                <a:latin typeface="Arial"/>
                <a:cs typeface="Arial"/>
              </a:rPr>
              <a:t>Không nộp lại nguyên bản</a:t>
            </a:r>
          </a:p>
        </p:txBody>
      </p:sp>
      <p:sp>
        <p:nvSpPr>
          <p:cNvPr id="74" name="CardHead"/>
          <p:cNvSpPr/>
          <p:nvPr/>
        </p:nvSpPr>
        <p:spPr>
          <a:xfrm>
            <a:off x="8108932" y="1925948"/>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Tạp chí tiếp theo</a:t>
            </a:r>
          </a:p>
        </p:txBody>
      </p:sp>
      <p:sp>
        <p:nvSpPr>
          <p:cNvPr id="75" name="CardBody"/>
          <p:cNvSpPr/>
          <p:nvPr/>
        </p:nvSpPr>
        <p:spPr>
          <a:xfrm>
            <a:off x="8108932" y="2565948"/>
            <a:ext cx="3625866" cy="21521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Định dạng theo Hướng dẫn tác giả mới</a:t>
            </a:r>
          </a:p>
          <a:p>
            <a:pPr marL="0" indent="0" algn="l">
              <a:lnSpc>
                <a:spcPct val="104000"/>
              </a:lnSpc>
              <a:spcBef>
                <a:spcPts val="400"/>
              </a:spcBef>
              <a:buNone/>
            </a:pPr>
            <a:r>
              <a:rPr lang="en-US" sz="1750" dirty="0">
                <a:solidFill>
                  <a:srgbClr val="000000"/>
                </a:solidFill>
                <a:latin typeface="Arial"/>
                <a:cs typeface="Arial"/>
              </a:rPr>
              <a:t>Dùng đề nghị chuyển bài nếu có</a:t>
            </a:r>
          </a:p>
          <a:p>
            <a:pPr marL="0" indent="0" algn="l">
              <a:lnSpc>
                <a:spcPct val="104000"/>
              </a:lnSpc>
              <a:spcBef>
                <a:spcPts val="400"/>
              </a:spcBef>
              <a:buNone/>
            </a:pPr>
            <a:r>
              <a:rPr lang="en-US" sz="1750" dirty="0">
                <a:solidFill>
                  <a:srgbClr val="000000"/>
                </a:solidFill>
                <a:latin typeface="Arial"/>
                <a:cs typeface="Arial"/>
              </a:rPr>
              <a:t>Chỉ khiếu nại khi có lỗi rõ ràng</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Người phản biện tiếp theo có thể vẫn là người cũ. Hãy sửa lỗi trước.</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Tóm tắt hội nghị và poster</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Poster là bảng quảng cáo: một thông điệp, một hình, đọc được từ 2 mét.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Từ câu hỏi đến công bố: những gì bạn làm được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49573"/>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Bảo vệ</a:t>
            </a:r>
          </a:p>
        </p:txBody>
      </p:sp>
      <p:sp>
        <p:nvSpPr>
          <p:cNvPr id="71" name="CardBody"/>
          <p:cNvSpPr/>
          <p:nvPr/>
        </p:nvSpPr>
        <p:spPr>
          <a:xfrm>
            <a:off x="457200" y="2489573"/>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Đạo đức, sự đồng ý, đăng ký</a:t>
            </a:r>
          </a:p>
          <a:p>
            <a:pPr marL="0" indent="0" algn="l">
              <a:lnSpc>
                <a:spcPct val="104000"/>
              </a:lnSpc>
              <a:spcBef>
                <a:spcPts val="400"/>
              </a:spcBef>
              <a:buNone/>
            </a:pPr>
            <a:r>
              <a:rPr lang="en-US" sz="1600" dirty="0">
                <a:solidFill>
                  <a:srgbClr val="000000"/>
                </a:solidFill>
                <a:latin typeface="Arial"/>
                <a:cs typeface="Arial"/>
              </a:rPr>
              <a:t>Dữ liệu và tác giả trung thực</a:t>
            </a:r>
          </a:p>
        </p:txBody>
      </p:sp>
      <p:sp>
        <p:nvSpPr>
          <p:cNvPr id="72" name="CardHead"/>
          <p:cNvSpPr/>
          <p:nvPr/>
        </p:nvSpPr>
        <p:spPr>
          <a:xfrm>
            <a:off x="3326600" y="1849573"/>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Viết</a:t>
            </a:r>
          </a:p>
        </p:txBody>
      </p:sp>
      <p:sp>
        <p:nvSpPr>
          <p:cNvPr id="73" name="CardBody"/>
          <p:cNvSpPr/>
          <p:nvPr/>
        </p:nvSpPr>
        <p:spPr>
          <a:xfrm>
            <a:off x="3326600" y="2489573"/>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IMRaD đúng thứ tự</a:t>
            </a:r>
          </a:p>
          <a:p>
            <a:pPr marL="0" indent="0" algn="l">
              <a:lnSpc>
                <a:spcPct val="104000"/>
              </a:lnSpc>
              <a:spcBef>
                <a:spcPts val="400"/>
              </a:spcBef>
              <a:buNone/>
            </a:pPr>
            <a:r>
              <a:rPr lang="en-US" sz="1600" dirty="0">
                <a:solidFill>
                  <a:srgbClr val="000000"/>
                </a:solidFill>
                <a:latin typeface="Arial"/>
                <a:cs typeface="Arial"/>
              </a:rPr>
              <a:t>Con số kèm KTC</a:t>
            </a:r>
          </a:p>
          <a:p>
            <a:pPr marL="0" indent="0" algn="l">
              <a:lnSpc>
                <a:spcPct val="104000"/>
              </a:lnSpc>
              <a:spcBef>
                <a:spcPts val="400"/>
              </a:spcBef>
              <a:buNone/>
            </a:pPr>
            <a:r>
              <a:rPr lang="en-US" sz="1600" dirty="0">
                <a:solidFill>
                  <a:srgbClr val="000000"/>
                </a:solidFill>
                <a:latin typeface="Arial"/>
                <a:cs typeface="Arial"/>
              </a:rPr>
              <a:t>Động từ đúng thiết kế</a:t>
            </a:r>
          </a:p>
        </p:txBody>
      </p:sp>
      <p:sp>
        <p:nvSpPr>
          <p:cNvPr id="74" name="CardHead"/>
          <p:cNvSpPr/>
          <p:nvPr/>
        </p:nvSpPr>
        <p:spPr>
          <a:xfrm>
            <a:off x="6196000" y="1849573"/>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Công bố</a:t>
            </a:r>
          </a:p>
        </p:txBody>
      </p:sp>
      <p:sp>
        <p:nvSpPr>
          <p:cNvPr id="75" name="CardBody"/>
          <p:cNvSpPr/>
          <p:nvPr/>
        </p:nvSpPr>
        <p:spPr>
          <a:xfrm>
            <a:off x="6196000" y="2489573"/>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Bảng kiểm báo cáo</a:t>
            </a:r>
          </a:p>
          <a:p>
            <a:pPr marL="0" indent="0" algn="l">
              <a:lnSpc>
                <a:spcPct val="104000"/>
              </a:lnSpc>
              <a:spcBef>
                <a:spcPts val="400"/>
              </a:spcBef>
              <a:buNone/>
            </a:pPr>
            <a:r>
              <a:rPr lang="en-US" sz="1600" dirty="0">
                <a:solidFill>
                  <a:srgbClr val="000000"/>
                </a:solidFill>
                <a:latin typeface="Arial"/>
                <a:cs typeface="Arial"/>
              </a:rPr>
              <a:t>Tạp chí đáng tin</a:t>
            </a:r>
          </a:p>
          <a:p>
            <a:pPr marL="0" indent="0" algn="l">
              <a:lnSpc>
                <a:spcPct val="104000"/>
              </a:lnSpc>
              <a:spcBef>
                <a:spcPts val="400"/>
              </a:spcBef>
              <a:buNone/>
            </a:pPr>
            <a:r>
              <a:rPr lang="en-US" sz="1600" dirty="0">
                <a:solidFill>
                  <a:srgbClr val="000000"/>
                </a:solidFill>
                <a:latin typeface="Arial"/>
                <a:cs typeface="Arial"/>
              </a:rPr>
              <a:t>Trả lời lịch sự, đầy đủ</a:t>
            </a:r>
          </a:p>
        </p:txBody>
      </p:sp>
      <p:sp>
        <p:nvSpPr>
          <p:cNvPr id="76" name="CardHead"/>
          <p:cNvSpPr/>
          <p:nvPr/>
        </p:nvSpPr>
        <p:spPr>
          <a:xfrm>
            <a:off x="9065400" y="1849573"/>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Phản biện</a:t>
            </a:r>
          </a:p>
        </p:txBody>
      </p:sp>
      <p:sp>
        <p:nvSpPr>
          <p:cNvPr id="77" name="CardBody"/>
          <p:cNvSpPr/>
          <p:nvPr/>
        </p:nvSpPr>
        <p:spPr>
          <a:xfrm>
            <a:off x="9065400" y="2489573"/>
            <a:ext cx="2669400" cy="1501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10 câu hỏi</a:t>
            </a:r>
          </a:p>
          <a:p>
            <a:pPr marL="0" indent="0" algn="l">
              <a:lnSpc>
                <a:spcPct val="104000"/>
              </a:lnSpc>
              <a:spcBef>
                <a:spcPts val="400"/>
              </a:spcBef>
              <a:buNone/>
            </a:pPr>
            <a:r>
              <a:rPr lang="en-US" sz="1600" dirty="0">
                <a:solidFill>
                  <a:srgbClr val="000000"/>
                </a:solidFill>
                <a:latin typeface="Arial"/>
                <a:cs typeface="Arial"/>
              </a:rPr>
              <a:t>Mỗi thiết kế được kết luận gì</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Tiếp theo: nộp đề cương và bản thảo, rồi bình duyệt bản nháp của một bạn.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3200" b="1" dirty="0">
                <a:solidFill>
                  <a:srgbClr val="0D7377"/>
                </a:solidFill>
                <a:latin typeface="Arial"/>
                <a:cs typeface="Arial"/>
              </a:rPr>
              <a:t>Bế mạc: những gì bạn đã xây dựng và bước tiếp theo</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Buổi 8 · 22:15-22:30</a:t>
            </a:r>
          </a:p>
          <a:p>
            <a:pPr>
              <a:buNone/>
            </a:pPr>
            <a:endParaRPr sz="800"/>
          </a:p>
          <a:p>
            <a:pPr marL="274320" indent="-274320" algn="l">
              <a:spcBef>
                <a:spcPts val="440"/>
              </a:spcBef>
              <a:buFont typeface="Arial"/>
              <a:buChar char="•"/>
            </a:pPr>
            <a:r>
              <a:rPr lang="en-US" sz="1900" dirty="0">
                <a:solidFill>
                  <a:srgbClr val="000000"/>
                </a:solidFill>
                <a:latin typeface="Arial"/>
                <a:cs typeface="Arial"/>
              </a:rPr>
              <a:t>Bài kiểm tra cuối khóa (cùng 24 câu)</a:t>
            </a:r>
          </a:p>
          <a:p>
            <a:pPr marL="274320" indent="-274320" algn="l">
              <a:spcBef>
                <a:spcPts val="440"/>
              </a:spcBef>
              <a:buFont typeface="Arial"/>
              <a:buChar char="•"/>
            </a:pPr>
            <a:r>
              <a:rPr lang="en-US" sz="1900" dirty="0">
                <a:solidFill>
                  <a:srgbClr val="000000"/>
                </a:solidFill>
                <a:latin typeface="Arial"/>
                <a:cs typeface="Arial"/>
              </a:rPr>
              <a:t>Những gì bạn đã xây dựng trong tám buổi</a:t>
            </a:r>
          </a:p>
          <a:p>
            <a:pPr marL="274320" indent="-274320" algn="l">
              <a:spcBef>
                <a:spcPts val="440"/>
              </a:spcBef>
              <a:buFont typeface="Arial"/>
              <a:buChar char="•"/>
            </a:pPr>
            <a:r>
              <a:rPr lang="en-US" sz="1900" dirty="0">
                <a:solidFill>
                  <a:srgbClr val="000000"/>
                </a:solidFill>
                <a:latin typeface="Arial"/>
                <a:cs typeface="Arial"/>
              </a:rPr>
              <a:t>Đánh giá khóa học</a:t>
            </a:r>
          </a:p>
          <a:p>
            <a:pPr marL="274320" indent="-274320" algn="l">
              <a:spcBef>
                <a:spcPts val="440"/>
              </a:spcBef>
              <a:buFont typeface="Arial"/>
              <a:buChar char="•"/>
            </a:pPr>
            <a:r>
              <a:rPr lang="en-US" sz="1900" dirty="0">
                <a:solidFill>
                  <a:srgbClr val="000000"/>
                </a:solidFill>
                <a:latin typeface="Arial"/>
                <a:cs typeface="Arial"/>
              </a:rPr>
              <a:t>Sau khóa học: nộp bài, rồi bình duyệt bản thảo của một bạn</a:t>
            </a:r>
          </a:p>
          <a:p>
            <a:pPr marL="274320" indent="-274320" algn="l">
              <a:spcBef>
                <a:spcPts val="440"/>
              </a:spcBef>
              <a:buFont typeface="Arial"/>
              <a:buChar char="•"/>
            </a:pPr>
            <a:r>
              <a:rPr lang="en-US" sz="1900" dirty="0">
                <a:solidFill>
                  <a:srgbClr val="000000"/>
                </a:solidFill>
                <a:latin typeface="Arial"/>
                <a:cs typeface="Arial"/>
              </a:rPr>
              <a:t>Bước tiếp theo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Bài kiểm tra cuối khóa</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CÂU HỎI NHANH   |   8 phút</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Cùng 24 câu hỏi như Buổi 1, trên biểu mẫu trực tuyến (đường dẫn trong khung chat)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Làm cá nhân, không thảo luận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Dùng cùng mã số học viên như Buổi 1</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Đáp án được gửi sau khóa học</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SẢN PHẨM   </a:t>
            </a:r>
            <a:r>
              <a:rPr lang="en-US" sz="1500" dirty="0">
                <a:solidFill>
                  <a:srgbClr val="000000"/>
                </a:solidFill>
                <a:latin typeface="Arial"/>
                <a:cs typeface="Arial"/>
              </a:rPr>
              <a:t>Đã nộp bài kiểm tra (chỉ ghi mã số học viên)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Những gì bạn đã xây dựng trong tám buổi</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Hỏi &amp; tìm</a:t>
            </a:r>
          </a:p>
        </p:txBody>
      </p:sp>
      <p:sp>
        <p:nvSpPr>
          <p:cNvPr id="81" name="StepText"/>
          <p:cNvSpPr/>
          <p:nvPr/>
        </p:nvSpPr>
        <p:spPr>
          <a:xfrm>
            <a:off x="49720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Một câu hỏi PICO</a:t>
            </a:r>
          </a:p>
          <a:p>
            <a:pPr marL="0" indent="0" algn="l">
              <a:lnSpc>
                <a:spcPct val="104000"/>
              </a:lnSpc>
              <a:spcBef>
                <a:spcPts val="200"/>
              </a:spcBef>
              <a:buNone/>
            </a:pPr>
            <a:r>
              <a:rPr lang="en-US" sz="1500" dirty="0">
                <a:solidFill>
                  <a:srgbClr val="000000"/>
                </a:solidFill>
                <a:latin typeface="Arial"/>
                <a:cs typeface="Arial"/>
              </a:rPr>
              <a:t>5 tài liệu chính</a:t>
            </a:r>
          </a:p>
          <a:p>
            <a:pPr marL="0" indent="0" algn="l">
              <a:lnSpc>
                <a:spcPct val="104000"/>
              </a:lnSpc>
              <a:spcBef>
                <a:spcPts val="200"/>
              </a:spcBef>
              <a:buNone/>
            </a:pPr>
            <a:r>
              <a:rPr lang="en-US" sz="1500" dirty="0">
                <a:solidFill>
                  <a:srgbClr val="000000"/>
                </a:solidFill>
                <a:latin typeface="Arial"/>
                <a:cs typeface="Arial"/>
              </a:rPr>
              <a:t>Tên đề tài dự kiến</a:t>
            </a:r>
          </a:p>
        </p:txBody>
      </p:sp>
      <p:sp>
        <p:nvSpPr>
          <p:cNvPr id="82" name="Step"/>
          <p:cNvSpPr/>
          <p:nvPr/>
        </p:nvSpPr>
        <p:spPr>
          <a:xfrm>
            <a:off x="2700720" y="122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Thiết kế</a:t>
            </a:r>
          </a:p>
        </p:txBody>
      </p:sp>
      <p:sp>
        <p:nvSpPr>
          <p:cNvPr id="83" name="StepText"/>
          <p:cNvSpPr/>
          <p:nvPr/>
        </p:nvSpPr>
        <p:spPr>
          <a:xfrm>
            <a:off x="274072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Thiết kế có lý giải</a:t>
            </a:r>
          </a:p>
          <a:p>
            <a:pPr marL="0" indent="0" algn="l">
              <a:lnSpc>
                <a:spcPct val="104000"/>
              </a:lnSpc>
              <a:spcBef>
                <a:spcPts val="200"/>
              </a:spcBef>
              <a:buNone/>
            </a:pPr>
            <a:r>
              <a:rPr lang="en-US" sz="1500" dirty="0">
                <a:solidFill>
                  <a:srgbClr val="000000"/>
                </a:solidFill>
                <a:latin typeface="Arial"/>
                <a:cs typeface="Arial"/>
              </a:rPr>
              <a:t>Kết cục</a:t>
            </a:r>
          </a:p>
          <a:p>
            <a:pPr marL="0" indent="0" algn="l">
              <a:lnSpc>
                <a:spcPct val="104000"/>
              </a:lnSpc>
              <a:spcBef>
                <a:spcPts val="200"/>
              </a:spcBef>
              <a:buNone/>
            </a:pPr>
            <a:r>
              <a:rPr lang="en-US" sz="1500" dirty="0">
                <a:solidFill>
                  <a:srgbClr val="000000"/>
                </a:solidFill>
                <a:latin typeface="Arial"/>
                <a:cs typeface="Arial"/>
              </a:rPr>
              <a:t>Kế hoạch giảm sai lệch</a:t>
            </a:r>
          </a:p>
        </p:txBody>
      </p:sp>
      <p:sp>
        <p:nvSpPr>
          <p:cNvPr id="84" name="Step"/>
          <p:cNvSpPr/>
          <p:nvPr/>
        </p:nvSpPr>
        <p:spPr>
          <a:xfrm>
            <a:off x="4944240" y="122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Phân tích</a:t>
            </a:r>
          </a:p>
        </p:txBody>
      </p:sp>
      <p:sp>
        <p:nvSpPr>
          <p:cNvPr id="85" name="StepText"/>
          <p:cNvSpPr/>
          <p:nvPr/>
        </p:nvSpPr>
        <p:spPr>
          <a:xfrm>
            <a:off x="498424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CRF và kế hoạch phân tích</a:t>
            </a:r>
          </a:p>
          <a:p>
            <a:pPr marL="0" indent="0" algn="l">
              <a:lnSpc>
                <a:spcPct val="104000"/>
              </a:lnSpc>
              <a:spcBef>
                <a:spcPts val="200"/>
              </a:spcBef>
              <a:buNone/>
            </a:pPr>
            <a:r>
              <a:rPr lang="en-US" sz="1500" dirty="0">
                <a:solidFill>
                  <a:srgbClr val="000000"/>
                </a:solidFill>
                <a:latin typeface="Arial"/>
                <a:cs typeface="Arial"/>
              </a:rPr>
              <a:t>Đọc và diễn giải bộ dữ liệu của khóa học</a:t>
            </a:r>
          </a:p>
        </p:txBody>
      </p:sp>
      <p:sp>
        <p:nvSpPr>
          <p:cNvPr id="86" name="Step"/>
          <p:cNvSpPr/>
          <p:nvPr/>
        </p:nvSpPr>
        <p:spPr>
          <a:xfrm>
            <a:off x="7187760" y="122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Viết</a:t>
            </a:r>
          </a:p>
        </p:txBody>
      </p:sp>
      <p:sp>
        <p:nvSpPr>
          <p:cNvPr id="87" name="StepText"/>
          <p:cNvSpPr/>
          <p:nvPr/>
        </p:nvSpPr>
        <p:spPr>
          <a:xfrm>
            <a:off x="722776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Phương pháp, Kết quả</a:t>
            </a:r>
          </a:p>
          <a:p>
            <a:pPr marL="0" indent="0" algn="l">
              <a:lnSpc>
                <a:spcPct val="104000"/>
              </a:lnSpc>
              <a:spcBef>
                <a:spcPts val="200"/>
              </a:spcBef>
              <a:buNone/>
            </a:pPr>
            <a:r>
              <a:rPr lang="en-US" sz="1500" dirty="0">
                <a:solidFill>
                  <a:srgbClr val="000000"/>
                </a:solidFill>
                <a:latin typeface="Arial"/>
                <a:cs typeface="Arial"/>
              </a:rPr>
              <a:t>Đặt vấn đề, Bàn luận, Tóm tắt</a:t>
            </a:r>
          </a:p>
        </p:txBody>
      </p:sp>
      <p:sp>
        <p:nvSpPr>
          <p:cNvPr id="88" name="Step"/>
          <p:cNvSpPr/>
          <p:nvPr/>
        </p:nvSpPr>
        <p:spPr>
          <a:xfrm>
            <a:off x="9431280" y="122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Công bố</a:t>
            </a:r>
          </a:p>
        </p:txBody>
      </p:sp>
      <p:sp>
        <p:nvSpPr>
          <p:cNvPr id="89" name="StepText"/>
          <p:cNvSpPr/>
          <p:nvPr/>
        </p:nvSpPr>
        <p:spPr>
          <a:xfrm>
            <a:off x="9471280" y="2140000"/>
            <a:ext cx="2163520" cy="1574305"/>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Đề cương của chính bạn</a:t>
            </a:r>
          </a:p>
          <a:p>
            <a:pPr marL="0" indent="0" algn="l">
              <a:lnSpc>
                <a:spcPct val="104000"/>
              </a:lnSpc>
              <a:spcBef>
                <a:spcPts val="200"/>
              </a:spcBef>
              <a:buNone/>
            </a:pPr>
            <a:r>
              <a:rPr lang="en-US" sz="1500" dirty="0">
                <a:solidFill>
                  <a:srgbClr val="000000"/>
                </a:solidFill>
                <a:latin typeface="Arial"/>
                <a:cs typeface="Arial"/>
              </a:rPr>
              <a:t>Bản thảo bài báo của chính bạn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Mỗi bạn ra về với một đề cương nghiên cứu và một bản thảo bài báo.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Đánh giá khóa học</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BÀI TẬP CÁ NHÂN   |   2 phút</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Chấm điểm từng buổi: nội dung, tốc độ, mức hữu ích</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Một điều nên giữ, một điều nên thay đổi</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Bạn có quan tâm đến Cấp độ 2 (mô hình thống kê bằng R)?</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SẢN PHẨM   </a:t>
            </a:r>
            <a:r>
              <a:rPr lang="en-US" sz="1500" dirty="0">
                <a:solidFill>
                  <a:srgbClr val="000000"/>
                </a:solidFill>
                <a:latin typeface="Arial"/>
                <a:cs typeface="Arial"/>
              </a:rPr>
              <a:t>Đã nộp phiếu đánh giá (ẩn danh)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Sau khóa học: bình duyệt như tác giả thật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86440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Tối nay</a:t>
            </a:r>
          </a:p>
        </p:txBody>
      </p:sp>
      <p:sp>
        <p:nvSpPr>
          <p:cNvPr id="81" name="StepText"/>
          <p:cNvSpPr/>
          <p:nvPr/>
        </p:nvSpPr>
        <p:spPr>
          <a:xfrm>
            <a:off x="497200" y="214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Nộp bản nháp hoàn chỉnh trước 23:59</a:t>
            </a:r>
          </a:p>
          <a:p>
            <a:pPr marL="0" indent="0" algn="l">
              <a:lnSpc>
                <a:spcPct val="104000"/>
              </a:lnSpc>
              <a:spcBef>
                <a:spcPts val="200"/>
              </a:spcBef>
              <a:buNone/>
            </a:pPr>
            <a:r>
              <a:rPr lang="en-US" sz="1500" dirty="0">
                <a:solidFill>
                  <a:srgbClr val="000000"/>
                </a:solidFill>
                <a:latin typeface="Arial"/>
                <a:cs typeface="Arial"/>
              </a:rPr>
              <a:t>Thư mục khóa học hoặc email</a:t>
            </a:r>
          </a:p>
        </p:txBody>
      </p:sp>
      <p:sp>
        <p:nvSpPr>
          <p:cNvPr id="82" name="Step"/>
          <p:cNvSpPr/>
          <p:nvPr/>
        </p:nvSpPr>
        <p:spPr>
          <a:xfrm>
            <a:off x="3261600" y="1220000"/>
            <a:ext cx="286440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2 ngày</a:t>
            </a:r>
          </a:p>
        </p:txBody>
      </p:sp>
      <p:sp>
        <p:nvSpPr>
          <p:cNvPr id="83" name="StepText"/>
          <p:cNvSpPr/>
          <p:nvPr/>
        </p:nvSpPr>
        <p:spPr>
          <a:xfrm>
            <a:off x="3301600" y="214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Trưởng khóa học gửi cho bạn bản nháp của một bạn để bình duyệt</a:t>
            </a:r>
          </a:p>
        </p:txBody>
      </p:sp>
      <p:sp>
        <p:nvSpPr>
          <p:cNvPr id="84" name="Step"/>
          <p:cNvSpPr/>
          <p:nvPr/>
        </p:nvSpPr>
        <p:spPr>
          <a:xfrm>
            <a:off x="6066000" y="1220000"/>
            <a:ext cx="286440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Tuần 1</a:t>
            </a:r>
          </a:p>
        </p:txBody>
      </p:sp>
      <p:sp>
        <p:nvSpPr>
          <p:cNvPr id="85" name="StepText"/>
          <p:cNvSpPr/>
          <p:nvPr/>
        </p:nvSpPr>
        <p:spPr>
          <a:xfrm>
            <a:off x="6106000" y="214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Gửi báo cáo bình duyệt</a:t>
            </a:r>
          </a:p>
          <a:p>
            <a:pPr marL="0" indent="0" algn="l">
              <a:lnSpc>
                <a:spcPct val="104000"/>
              </a:lnSpc>
              <a:spcBef>
                <a:spcPts val="200"/>
              </a:spcBef>
              <a:buNone/>
            </a:pPr>
            <a:r>
              <a:rPr lang="en-US" sz="1500" dirty="0">
                <a:solidFill>
                  <a:srgbClr val="000000"/>
                </a:solidFill>
                <a:latin typeface="Arial"/>
                <a:cs typeface="Arial"/>
              </a:rPr>
              <a:t>Dùng bảng kiểm 10 câu hỏi</a:t>
            </a:r>
          </a:p>
        </p:txBody>
      </p:sp>
      <p:sp>
        <p:nvSpPr>
          <p:cNvPr id="86" name="Step"/>
          <p:cNvSpPr/>
          <p:nvPr/>
        </p:nvSpPr>
        <p:spPr>
          <a:xfrm>
            <a:off x="8870400" y="1220000"/>
            <a:ext cx="286440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600" b="1" dirty="0">
                <a:solidFill>
                  <a:srgbClr val="FFFFFF"/>
                </a:solidFill>
                <a:latin typeface="Arial"/>
                <a:cs typeface="Arial"/>
              </a:rPr>
              <a:t>Tuần 2</a:t>
            </a:r>
          </a:p>
        </p:txBody>
      </p:sp>
      <p:sp>
        <p:nvSpPr>
          <p:cNvPr id="87" name="StepText"/>
          <p:cNvSpPr/>
          <p:nvPr/>
        </p:nvSpPr>
        <p:spPr>
          <a:xfrm>
            <a:off x="8910400" y="2140000"/>
            <a:ext cx="2724400" cy="1336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500" dirty="0">
                <a:solidFill>
                  <a:srgbClr val="000000"/>
                </a:solidFill>
                <a:latin typeface="Arial"/>
                <a:cs typeface="Arial"/>
              </a:rPr>
              <a:t>Bản sửa và thư phản hồi</a:t>
            </a:r>
          </a:p>
          <a:p>
            <a:pPr marL="0" indent="0" algn="l">
              <a:lnSpc>
                <a:spcPct val="104000"/>
              </a:lnSpc>
              <a:spcBef>
                <a:spcPts val="200"/>
              </a:spcBef>
              <a:buNone/>
            </a:pPr>
            <a:r>
              <a:rPr lang="en-US" sz="1500" dirty="0">
                <a:solidFill>
                  <a:srgbClr val="000000"/>
                </a:solidFill>
                <a:latin typeface="Arial"/>
                <a:cs typeface="Arial"/>
              </a:rPr>
              <a:t>Dùng mẫu thư phản hồi ý kiến phản biện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THÔNG ĐIỆP CHÍNH   </a:t>
            </a:r>
            <a:r>
              <a:rPr lang="en-US" sz="1550" dirty="0">
                <a:solidFill>
                  <a:srgbClr val="FFFFFF"/>
                </a:solidFill>
                <a:latin typeface="Arial"/>
                <a:cs typeface="Arial"/>
              </a:rPr>
              <a:t>Bài về nhà cá nhân: mỗi người bình duyệt một bản nháp và nhận một bản bình duyệt (Course/Assignment/peer_review_instructions).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Bước tiếp theo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80740"/>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Hoàn thành</a:t>
            </a:r>
          </a:p>
        </p:txBody>
      </p:sp>
      <p:sp>
        <p:nvSpPr>
          <p:cNvPr id="71" name="CardBody"/>
          <p:cNvSpPr/>
          <p:nvPr/>
        </p:nvSpPr>
        <p:spPr>
          <a:xfrm>
            <a:off x="457200" y="2320740"/>
            <a:ext cx="3625866" cy="27077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Tham dự 6 trên 8 buổi</a:t>
            </a:r>
          </a:p>
          <a:p>
            <a:pPr marL="0" indent="0" algn="l">
              <a:lnSpc>
                <a:spcPct val="104000"/>
              </a:lnSpc>
              <a:spcBef>
                <a:spcPts val="400"/>
              </a:spcBef>
              <a:buNone/>
            </a:pPr>
            <a:r>
              <a:rPr lang="en-US" sz="1750" dirty="0">
                <a:solidFill>
                  <a:srgbClr val="000000"/>
                </a:solidFill>
                <a:latin typeface="Arial"/>
                <a:cs typeface="Arial"/>
              </a:rPr>
              <a:t>Đã nộp đề cương</a:t>
            </a:r>
          </a:p>
          <a:p>
            <a:pPr marL="0" indent="0" algn="l">
              <a:lnSpc>
                <a:spcPct val="104000"/>
              </a:lnSpc>
              <a:spcBef>
                <a:spcPts val="400"/>
              </a:spcBef>
              <a:buNone/>
            </a:pPr>
            <a:r>
              <a:rPr lang="en-US" sz="1750" dirty="0">
                <a:solidFill>
                  <a:srgbClr val="000000"/>
                </a:solidFill>
                <a:latin typeface="Arial"/>
                <a:cs typeface="Arial"/>
              </a:rPr>
              <a:t>Đã nộp bản thảo</a:t>
            </a:r>
          </a:p>
        </p:txBody>
      </p:sp>
      <p:sp>
        <p:nvSpPr>
          <p:cNvPr id="72" name="CardHead"/>
          <p:cNvSpPr/>
          <p:nvPr/>
        </p:nvSpPr>
        <p:spPr>
          <a:xfrm>
            <a:off x="4283066" y="1680740"/>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Bộ công cụ của bạn</a:t>
            </a:r>
          </a:p>
        </p:txBody>
      </p:sp>
      <p:sp>
        <p:nvSpPr>
          <p:cNvPr id="73" name="CardBody"/>
          <p:cNvSpPr/>
          <p:nvPr/>
        </p:nvSpPr>
        <p:spPr>
          <a:xfrm>
            <a:off x="4283066" y="2320740"/>
            <a:ext cx="3625866" cy="27077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Slide, tài liệu, bảng thuật ngữ</a:t>
            </a:r>
          </a:p>
          <a:p>
            <a:pPr marL="0" indent="0" algn="l">
              <a:lnSpc>
                <a:spcPct val="104000"/>
              </a:lnSpc>
              <a:spcBef>
                <a:spcPts val="400"/>
              </a:spcBef>
              <a:buNone/>
            </a:pPr>
            <a:r>
              <a:rPr lang="en-US" sz="1750" dirty="0">
                <a:solidFill>
                  <a:srgbClr val="000000"/>
                </a:solidFill>
                <a:latin typeface="Arial"/>
                <a:cs typeface="Arial"/>
              </a:rPr>
              <a:t>Mẫu: đề cương, đề cương chi tiết, phiếu đồng ý tham gia, phiếu thu thập dữ liệu (CRF), kế hoạch phân tích</a:t>
            </a:r>
          </a:p>
          <a:p>
            <a:pPr marL="0" indent="0" algn="l">
              <a:lnSpc>
                <a:spcPct val="104000"/>
              </a:lnSpc>
              <a:spcBef>
                <a:spcPts val="400"/>
              </a:spcBef>
              <a:buNone/>
            </a:pPr>
            <a:r>
              <a:rPr lang="en-US" sz="1750" dirty="0">
                <a:solidFill>
                  <a:srgbClr val="000000"/>
                </a:solidFill>
                <a:latin typeface="Arial"/>
                <a:cs typeface="Arial"/>
              </a:rPr>
              <a:t>Mẫu: bản thảo, thư phản hồi ý kiến phản biện</a:t>
            </a:r>
          </a:p>
        </p:txBody>
      </p:sp>
      <p:sp>
        <p:nvSpPr>
          <p:cNvPr id="74" name="CardHead"/>
          <p:cNvSpPr/>
          <p:nvPr/>
        </p:nvSpPr>
        <p:spPr>
          <a:xfrm>
            <a:off x="8108932" y="1680740"/>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Tiếp tục</a:t>
            </a:r>
          </a:p>
        </p:txBody>
      </p:sp>
      <p:sp>
        <p:nvSpPr>
          <p:cNvPr id="75" name="CardBody"/>
          <p:cNvSpPr/>
          <p:nvPr/>
        </p:nvSpPr>
        <p:spPr>
          <a:xfrm>
            <a:off x="8108932" y="2320740"/>
            <a:ext cx="3625866" cy="27077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Đưa đề cương đến hội đồng đạo đức</a:t>
            </a:r>
          </a:p>
          <a:p>
            <a:pPr marL="0" indent="0" algn="l">
              <a:lnSpc>
                <a:spcPct val="104000"/>
              </a:lnSpc>
              <a:spcBef>
                <a:spcPts val="400"/>
              </a:spcBef>
              <a:buNone/>
            </a:pPr>
            <a:r>
              <a:rPr lang="en-US" sz="1750" dirty="0">
                <a:solidFill>
                  <a:srgbClr val="000000"/>
                </a:solidFill>
                <a:latin typeface="Arial"/>
                <a:cs typeface="Arial"/>
              </a:rPr>
              <a:t>Cấp độ 2: mô hình thống kê bằng R</a:t>
            </a:r>
          </a:p>
          <a:p>
            <a:pPr marL="0" indent="0" algn="l">
              <a:lnSpc>
                <a:spcPct val="104000"/>
              </a:lnSpc>
              <a:spcBef>
                <a:spcPts val="400"/>
              </a:spcBef>
              <a:buNone/>
            </a:pPr>
            <a:r>
              <a:rPr lang="en-US" sz="1750" dirty="0">
                <a:solidFill>
                  <a:srgbClr val="000000"/>
                </a:solidFill>
                <a:latin typeface="Arial"/>
                <a:cs typeface="Arial"/>
              </a:rPr>
              <a:t>Cấp độ 3: phương pháp nâng cao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Xin cảm ơn!</a:t>
            </a:r>
          </a:p>
          <a:p>
            <a:pPr marL="0" indent="0" algn="ctr">
              <a:spcBef>
                <a:spcPts val="1200"/>
              </a:spcBef>
              <a:buNone/>
            </a:pPr>
            <a:r>
              <a:rPr lang="en-US" sz="1900" i="1" dirty="0">
                <a:solidFill>
                  <a:srgbClr val="595959"/>
                </a:solidFill>
                <a:latin typeface="Arial"/>
                <a:cs typeface="Arial"/>
              </a:rPr>
              <a:t>Câu hỏi tốt. Thiết kế chặt chẽ. Phân tích trung thực. Viết rõ ràng.</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