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 id="301" r:id="rId145"/>
    <p:sldId id="302" r:id="rId146"/>
    <p:sldId id="303" r:id="rId147"/>
    <p:sldId id="304" r:id="rId1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 Id="rId145" Type="http://schemas.openxmlformats.org/officeDocument/2006/relationships/slide" Target="slides/slide46.xml"/><Relationship Id="rId146" Type="http://schemas.openxmlformats.org/officeDocument/2006/relationships/slide" Target="slides/slide47.xml"/><Relationship Id="rId147" Type="http://schemas.openxmlformats.org/officeDocument/2006/relationships/slide" Target="slides/slide48.xml"/><Relationship Id="rId148" Type="http://schemas.openxmlformats.org/officeDocument/2006/relationships/slide" Target="slides/slide49.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Chào mừng anh chị đến Tuần 5. Chúng ta học trực tuyến từ 19:30 đến 22:30, có 15 phút giải lao. Buổi 1-4 đã đặt câu hỏi, tìm bằng chứng và chọn thiết kế. Trong hai thứ Bảy này chúng ta đo lường và phân tích: hôm nay (Buổi 5) là dữ liệu, thứ Bảy tuần sau (Buổi 6) là phân tích.</a:t>
            </a:r>
          </a:p>
          <a:p>
            <a:r>
              <a:rPr lang="en-US" sz="1400" b="0" dirty="0"/>
              <a:t>Lời hứa: không có công thức. Mỗi ý tưởng đi theo thứ tự: hình ảnh, ví dụ minh họa, rồi một phút kiểm tra nhanh: bình chọn (poll), hoặc mời hai ba người trả lời, bật micro. Việc của anh chị là diễn giải, không phải tính toán.</a:t>
            </a:r>
          </a:p>
          <a:p>
            <a:r>
              <a:rPr lang="en-US" sz="1400" b="0" dirty="0"/>
              <a:t>Mới trong Tuần 5-6: bộ dữ liệu khóa học FLUID-ICU, một thuần tập thực tế (mô phỏng) gồm 620 người lớn bị nhiễm khuẩn huyết. Anh chị sẽ thấy dữ liệu được làm sạch và mô tả trực tiếp bằng R trên màn hình chia sẻ. Bộ dữ liệu đi kèm năm câu hỏi nghiên cứu (Q1 đến Q5), mỗi câu có một gói kết quả phân tích. Trên lớp, cả lớp cùng đi qua các câu hỏi. Sau đó, mỗi anh chị chọn một câu hỏi và tự viết bản thảo bài báo từ gói kết quả của câu đó ở Tuần 7-8: chúng tôi đưa kết quả, anh chị viết bài.</a:t>
            </a:r>
          </a:p>
          <a:p>
            <a:r>
              <a:rPr lang="en-US" sz="1400" b="0" dirty="0"/>
              <a:t>Ví dụ xuyên suốt: dịch truyền trong sốc nhiễm khuẩn. Biến 'cân bằng dịch tích lũy (ml/kg)' đi cùng chúng ta suốt buổi tối: trên phiếu, trong từ điển dữ liệu, trong bộ dữ liệu đã làm sạch, trong Bảng 1.</a:t>
            </a:r>
          </a:p>
          <a:p>
            <a:r>
              <a:rPr lang="en-US" sz="1400" b="0" dirty="0"/>
              <a:t>Hỏi cả lớp (mời hai ba người trả lời, bật micro): ai từng điền một phiếu thu thập dữ liệu và tự hỏi 'ô này thực ra muốn gì?' Dự kiến: nhiều người trả lời. Đó chính là phần 5.1.</a:t>
            </a:r>
          </a:p>
          <a:p>
            <a:r>
              <a:rPr lang="en-US" sz="1400" b="0" dirty="0"/>
              <a:t>Thời lượng: ôn tập 19:30, 5.1 lúc 19:40, 5.2 lúc 20:15, giải lao 20:40, 5.3 lúc 20:55, 5.4 lúc 21:30, xây dựng đề cương 21:55, tổng kết 22:25.</a:t>
            </a:r>
          </a:p>
          <a:p>
            <a:r>
              <a:rPr lang="en-US" sz="1400" b="0" dirty="0"/>
              <a:t>Nhịp độ: chậm. Học trực tuyến buổi tối thì khó tập trung hơn. Nếu lớp cần thêm thời gian, bỏ các trang bổ sung ở cuối. Không bao giờ bỏ các phần kiểm tra.</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Mục đích: khơi lại kiến thức Buổi 4 và giúp những ai vắng mặt bắt kịp. Giữ không khí nhẹ nhàng: không chấm điểm.</a:t>
            </a:r>
          </a:p>
          <a:p>
            <a:r>
              <a:rPr lang="en-US" sz="1400" b="0" dirty="0"/>
              <a:t>Cách làm: mở một bình chọn cho mỗi câu (poll của Zoom/Teams hoặc một biểu mẫu), mỗi câu 1 phút, cho xem kết quả rồi công bố đáp án. Che khung bên phải cho đến lúc công bố (hoặc đọc đáp án từ ghi chú này).</a:t>
            </a:r>
          </a:p>
          <a:p>
            <a:r>
              <a:rPr lang="en-US" sz="1400" b="0" dirty="0"/>
              <a:t>Đáp án C1: thuần tập tiến cứu. Phơi nhiễm (hút thuốc) được đo trước, sau đó chờ kết cục xảy ra. Đáp án sai thường gặp: bệnh–chứng. Nhấn mạnh rằng nghiên cứu bệnh–chứng bắt đầu từ kết cục rồi nhìn ngược lại.</a:t>
            </a:r>
          </a:p>
          <a:p>
            <a:r>
              <a:rPr lang="en-US" sz="1400" b="0" dirty="0"/>
              <a:t>Đáp án C2: nhiễu do chỉ định. Mức độ nặng gây ra cả việc truyền nhiều dịch hơn và tử vong nhiều hơn. Đây chính là lý do Bài báo 2 (Hyun 2023, nghiên cứu thuần tập về cân bằng dịch và tử vong trong sốc nhiễm khuẩn, trong thư mục khóa học Course/Papers) dùng ghép cặp theo điểm xu hướng, và lý do Buổi 6 (6.3 và 6.4) nói về kết quả 'đã hiệu chỉnh'.</a:t>
            </a:r>
          </a:p>
          <a:p>
            <a:r>
              <a:rPr lang="en-US" sz="1400" b="0" dirty="0"/>
              <a:t>Đáp án C3: RR = 0.20 / 0.30 = 0.67 (giảm tương đối một phần ba). Hiệu số nguy cơ = 10 điểm phần trăm. NNT = 1 / 0.10 = 10 người bệnh cần điều trị để ngăn một ca tử vong.</a:t>
            </a:r>
          </a:p>
          <a:p>
            <a:r>
              <a:rPr lang="en-US" sz="1400" b="0" dirty="0"/>
              <a:t>Nếu hơn một phần ba lớp trả lời sai C3, dành thêm 2 phút vẽ lại bảng 2x2 trên màn hình chia sẻ (bảng trắng) trước khi chuyển tiếp.</a:t>
            </a:r>
          </a:p>
          <a:p>
            <a:r>
              <a:rPr lang="en-US" sz="1400" b="0" dirty="0"/>
              <a:t>Thời lượng: 10 phút kể cả công bố đáp án (19:30 đến 19:40).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đầu phần 5.1 (35 phút, 19:40 đến 20:15: loại biến số kèm kiểm tra nhanh, thiết kế CRF với ví dụ minh họa, từ điển dữ liệu, kiểm tra dữ liệu, quản lý dữ liệu, dữ liệu bị thiếu, rồi 7 phút cả lớp cùng sửa các mục CRF).</a:t>
            </a:r>
          </a:p>
          <a:p>
            <a:r>
              <a:rPr lang="en-US" sz="1400" b="0" dirty="0"/>
              <a:t>Thông điệp chính: phần lớn vấn đề trong nghiên cứu lâm sàng nằm ở dữ liệu hơn là ở khâu phân tích. Sáu tháng sau, nhà thống kê không thể sửa một ô bị bỏ trống, một đơn vị bị thiếu hay một giá trị vô lý.</a:t>
            </a:r>
          </a:p>
          <a:p>
            <a:r>
              <a:rPr lang="en-US" sz="1400" b="0" dirty="0"/>
              <a:t>Rác vào, rác ra: chất lượng câu trả lời bị giới hạn bởi chất lượng phiếu thu thập.</a:t>
            </a:r>
          </a:p>
          <a:p>
            <a:r>
              <a:rPr lang="en-US" sz="1400" b="0" dirty="0"/>
              <a:t>Hỏi cả lớp (mời hai ba người trả lời, bật micro): có ai từng được nhờ 'giúp xử lý số liệu' sau khi nghiên cứu kết thúc, rồi phát hiện một nửa số phiếu không đầy đủ? Mời một hai người bật micro kể lại trong một câu.</a:t>
            </a:r>
          </a:p>
          <a:p>
            <a:r>
              <a:rPr lang="en-US" sz="1400" b="0" dirty="0"/>
              <a:t>Chuyển ý: chúng ta bắt đầu từ quyết định cơ bản nhất: anh chị đang thu thập loại biến số nào? Điều đó quyết định cách viết câu hỏi trong CRF, cách tóm tắt và kiểm định cần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mọi biến số hoặc là một số đo được, hoặc là một phân loại được gán. Sau đó chia thêm một lần nữa.</a:t>
            </a:r>
          </a:p>
          <a:p>
            <a:r>
              <a:rPr lang="en-US" sz="1400" b="0" dirty="0"/>
              <a:t>Số: liên tục (bất kỳ giá trị nào trên một thang đo: cân bằng dịch ml/kg, lactat, tuổi) hoặc đếm (số nguyên: số cơ quan bị suy).</a:t>
            </a:r>
          </a:p>
          <a:p>
            <a:r>
              <a:rPr lang="en-US" sz="1400" b="0" dirty="0"/>
              <a:t>Phân loại: nhị phân (hai lựa chọn: tử vong có/không), định danh (nhiều nhóm không có thứ tự: nguồn nhiễm khuẩn) và thứ hạng (các nhóm có thứ tự: tổn thương thận cấp (AKI) giai đoạn 1 đến 3, đau nhẹ/vừa/nặng).</a:t>
            </a:r>
          </a:p>
          <a:p>
            <a:r>
              <a:rPr lang="en-US" sz="1400" b="0" dirty="0"/>
              <a:t>Thời gian đến sự kiện (ở dòng giới thiệu) là loại đặc biệt: kết hợp bao lâu (thời gian đến tử vong) và có xảy ra không (tử vong, hoặc bị kiểm duyệt (censoring) ở ngày 28 nếu còn sống). Chỉ cần nhắc qua. Chúng ta gặp lại nó với đường cong Kaplan-Meier và mô hình Cox ở Buổi 6 (6.3).</a:t>
            </a:r>
          </a:p>
          <a:p>
            <a:r>
              <a:rPr lang="en-US" sz="1400" b="0" dirty="0"/>
              <a:t>Quan niệm sai thường gặp: 'mã hóa bằng số thì là biến số'. Giới tính mã hóa 1/2 vẫn là biến phân loại. Giá trị trung bình 1.4 không có ý nghĩa gì.</a:t>
            </a:r>
          </a:p>
          <a:p>
            <a:r>
              <a:rPr lang="en-US" sz="1400" b="0" dirty="0"/>
              <a:t>Trò chơi phân loại nhanh: đọc tên một biến và mời một người nói loại của nó: thang điểm Glasgow (thứ hạng, dù hay được xử lý như số), nhịp tim (liên tục), thở máy có/không (nhị phân), nhóm máu (định danh), số ngày thở máy (đếm), thời gian đến khi rút ống (thời gian đến sự kiện).</a:t>
            </a:r>
          </a:p>
          <a:p>
            <a:r>
              <a:rPr lang="en-US" sz="1400" b="0" dirty="0"/>
              <a:t>Mẹo: hãy thu thập biến liên tục dưới dạng số bất cứ khi nào có thể. Có thể nhóm tuổi thành khoảng sau này, nhưng không bao giờ lấy lại được tuổi chính xác từ '60-69'.</a:t>
            </a:r>
          </a:p>
          <a:p>
            <a:r>
              <a:rPr lang="en-US" sz="1400" b="0" dirty="0"/>
              <a:t>Trang này thay hình sơ đồ cây trước đây bằng các thẻ chỉnh sửa được. Nội dung không đổi.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Kiểm tra nhanh (3 phút). Mở bình chọn cho từng biến với sáu lựa chọn (liên tục, đếm, nhị phân, định danh, thứ hạng, thời gian đến sự kiện), hoặc mỗi biến mời một người trả lời. Chỉ công bố khung đáp án sau mỗi lần bình chọn.</a:t>
            </a:r>
          </a:p>
          <a:p>
            <a:r>
              <a:rPr lang="en-US" sz="1400" b="0" dirty="0"/>
              <a:t>Nhịp tim: liên tục.</a:t>
            </a:r>
          </a:p>
          <a:p>
            <a:r>
              <a:rPr lang="en-US" sz="1400" b="0" dirty="0"/>
              <a:t>GCS: thứ hạng. Điểm có thứ tự với khoảng cách không đều, thường được phân tích như số, chấp nhận được nếu nói rõ.</a:t>
            </a:r>
          </a:p>
          <a:p>
            <a:r>
              <a:rPr lang="en-US" sz="1400" b="0" dirty="0"/>
              <a:t>Nhóm máu: định danh. Không có thứ tự.</a:t>
            </a:r>
          </a:p>
          <a:p>
            <a:r>
              <a:rPr lang="en-US" sz="1400" b="0" dirty="0"/>
              <a:t>Thở máy có/không: nhị phân.</a:t>
            </a:r>
          </a:p>
          <a:p>
            <a:r>
              <a:rPr lang="en-US" sz="1400" b="0" dirty="0"/>
              <a:t>Thời gian đến khi rút ống: thời gian đến sự kiện, vì có người bệnh không bao giờ được rút ống (tử vong hoặc chuyển đi) và phải được kiểm duyệt.</a:t>
            </a:r>
          </a:p>
          <a:p>
            <a:r>
              <a:rPr lang="en-US" sz="1400" b="0" dirty="0"/>
              <a:t>Nếu hơn một phần ba lớp sai GCS hoặc thời gian rút ống, quay lại trang trước một phút.</a:t>
            </a:r>
          </a:p>
          <a:p>
            <a:r>
              <a:rPr lang="en-US" sz="1400" b="0" dirty="0"/>
              <a:t>Vì sao quan trọng: loại biến quyết định ô trong CRF, cách tóm tắt (5.3) và kiểm định (Buổi 6).</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một mục CRF là tốt khi hai người khác nhau, cùng điền cho một người bệnh, sẽ ghi cùng một câu trả lời.</a:t>
            </a:r>
          </a:p>
          <a:p>
            <a:r>
              <a:rPr lang="en-US" sz="1400" b="1" dirty="0"/>
              <a:t>Đi qua phía bên trái và mời từng người 'chẩn đoán' từng lỗi trước khi anh chị đọc dòng chữ đỏ:</a:t>
            </a:r>
          </a:p>
          <a:p>
            <a:r>
              <a:rPr lang="en-US" sz="1400" b="0" dirty="0"/>
              <a:t>Cân bằng dịch: không có đơn vị (ml? lít? ml/kg?), không có mốc thời gian (hôm nay? tích lũy?). Trong ví dụ xuyên suốt, chỉ riêng ô này đã quyết định kết cục chính của cả nghiên cứu.</a:t>
            </a:r>
          </a:p>
          <a:p>
            <a:r>
              <a:rPr lang="en-US" sz="1400" b="0" dirty="0"/>
              <a:t>Tuổi: năm hay tháng, tính tại ngày nào? Tốt hơn: thu thập ngày sinh và ngày nhập viện, để máy tính tự tính tuổi.</a:t>
            </a:r>
          </a:p>
          <a:p>
            <a:r>
              <a:rPr lang="en-US" sz="1400" b="0" dirty="0"/>
              <a:t>Nguồn nhiễm khuẩn: lựa chọn chưa đủ (không có 'khác', không có 'không rõ') và không rõ được chọn một hay nhiều.</a:t>
            </a:r>
          </a:p>
          <a:p>
            <a:r>
              <a:rPr lang="en-US" sz="1400" b="0" dirty="0"/>
              <a:t>Dịch truyền có hiệu quả và người bệnh cải thiện: hai câu hỏi trong một, và cả hai đều là ý kiến chủ quan. Thay bằng số đo khách quan (lactat, huyết áp động mạch trung bình, liều vận mạch).</a:t>
            </a:r>
          </a:p>
          <a:p>
            <a:r>
              <a:rPr lang="en-US" sz="1400" b="0" dirty="0"/>
              <a:t>Bên phải: đơn vị và mốc thời gian nằm ngay trong câu hỏi, các ô cho từng chữ số kèm ô dấu +/- (cân bằng dịch có thể âm), định dạng ngày cố định, chọn một, có lựa chọn 'khác' và 'không rõ', thể hiện chữ số thập phân cho lactat.</a:t>
            </a:r>
          </a:p>
          <a:p>
            <a:r>
              <a:rPr lang="en-US" sz="1400" b="0" dirty="0"/>
              <a:t>Hỏi: để trống một ô thì có vấn đề gì? Dự kiến: không phân biệt được 'không làm', 'quên ghi' hay 'bằng không'. Vì thế cần thêm lựa chọn 'không rõ / không làm'.</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Ví dụ minh họa (3 phút): cùng xây dựng một mục CRF, chính là phơi nhiễm chính của bộ dữ liệu khóa học.</a:t>
            </a:r>
          </a:p>
          <a:p>
            <a:r>
              <a:rPr lang="en-US" sz="1400" b="0" dirty="0"/>
              <a:t>Cái gì: cân bằng dịch tích lũy = tổng dịch vào (dịch tinh thể, dịch keo, máu, dịch pha thuốc, nuôi ăn qua ống) trừ tổng dịch ra (nước tiểu, dẫn lưu, mất dịch). Quyết định có tính mất nước không nhận biết hay không. Ghi vào từ điển dữ liệu.</a:t>
            </a:r>
          </a:p>
          <a:p>
            <a:r>
              <a:rPr lang="en-US" sz="1400" b="0" dirty="0"/>
              <a:t>Khi nào: từ lúc vào ICU đến hết ngày 3 (định nghĩa của FLUID-ICU). Mốc thời gian khác cho ra một biến khác.</a:t>
            </a:r>
          </a:p>
          <a:p>
            <a:r>
              <a:rPr lang="en-US" sz="1400" b="0" dirty="0"/>
              <a:t>Đơn vị: ml/kg cân nặng lúc vào, để so sánh được người bệnh có thể trạng khác nhau. Nghĩa là cân nặng cũng phải có trong CRF.</a:t>
            </a:r>
          </a:p>
          <a:p>
            <a:r>
              <a:rPr lang="en-US" sz="1400" b="0" dirty="0"/>
              <a:t>Định dạng: số có dấu với các ô chữ số. Cân bằng dịch có thể âm.</a:t>
            </a:r>
          </a:p>
          <a:p>
            <a:r>
              <a:rPr lang="en-US" sz="1400" b="0" dirty="0"/>
              <a:t>Thiếu: ô 'không ghi nhận' và lý do, để ô trống luôn có nghĩa là 'quên'.</a:t>
            </a:r>
          </a:p>
          <a:p>
            <a:r>
              <a:rPr lang="en-US" sz="1400" b="0" dirty="0"/>
              <a:t>Hỏi (mời hai ba người trả lời, bật micro): vì đơn vị này, CRF bắt buộc phải có thêm mục nào? Dự kiến: cân nặng lúc vào (và cách đo).</a:t>
            </a:r>
          </a:p>
          <a:p>
            <a:r>
              <a:rPr lang="en-US" sz="1400" b="0" dirty="0"/>
              <a:t>Ở phần xây dựng đề cương cuối buổi, giảng viên làm mẫu đúng các bước này cho ví dụ xuyên suốt, rồi anh chị làm cho biến số của mình.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năm nguyên tắc giải quyết phần lớn vấn đề của CRF. Đọc tiêu đề từng thẻ, cho một ví dụ mỗi thẻ.</a:t>
            </a:r>
          </a:p>
          <a:p>
            <a:r>
              <a:rPr lang="en-US" sz="1400" b="0" dirty="0"/>
              <a:t>Chỉ thu thập cái cần: mỗi mục phải trả lời một mục tiêu, mô tả quần thể, hoặc dùng để hiệu chỉnh một yếu tố gây nhiễu. Các mục 'biết thì tốt' làm phiếu dài và bị bỏ sót.</a:t>
            </a:r>
          </a:p>
          <a:p>
            <a:r>
              <a:rPr lang="en-US" sz="1400" b="0" dirty="0"/>
              <a:t>Một câu, một đáp án: tránh câu hỏi kép. Ưu tiên giá trị đo được hơn ý kiến.</a:t>
            </a:r>
          </a:p>
          <a:p>
            <a:r>
              <a:rPr lang="en-US" sz="1400" b="0" dirty="0"/>
              <a:t>Đơn vị và thời điểm: viết đơn vị và mốc thời gian ngay trong câu hỏi.</a:t>
            </a:r>
          </a:p>
          <a:p>
            <a:r>
              <a:rPr lang="en-US" sz="1400" b="0" dirty="0"/>
              <a:t>Câu trả lời đóng: ô đánh dấu có mã hóa giúp điền và phân tích nhanh hơn văn bản tự do. Luôn có 'khác (ghi rõ)' và 'không rõ / không làm'.</a:t>
            </a:r>
          </a:p>
          <a:p>
            <a:r>
              <a:rPr lang="en-US" sz="1400" b="0" dirty="0"/>
              <a:t>Thử nghiệm trước: đưa phiếu cho hai đồng nghiệp điền cho cùng năm người bệnh rồi so sánh. Chỗ nào không khớp là chỗ cần viết lại.</a:t>
            </a:r>
          </a:p>
          <a:p>
            <a:r>
              <a:rPr lang="en-US" sz="1400" b="0" dirty="0"/>
              <a:t>Lỗi thường gặp: thiết kế phiếu sau khi đã bắt đầu thu thập. Đổi phiếu giữa chừng tạo ra hai bộ dữ liệu khác nhau.</a:t>
            </a:r>
          </a:p>
          <a:p>
            <a:r>
              <a:rPr lang="en-US" sz="1400" b="0" dirty="0"/>
              <a:t>Hỏi (mời hai ba người trả lời, bật micro): nguyên tắc nào hay bị vi phạm nhất trong các phiếu ở khoa anh chị? Dự kiến: quá dài, không có đơn vị, văn bản tự do khắp nơi.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từ điển dữ liệu (data dictionary, còn gọi là codebook) giải thích từng cột trong bộ dữ liệu: tên ngắn, ý nghĩa, loại biến, đơn vị hoặc mã, và giá trị cho phép.</a:t>
            </a:r>
          </a:p>
          <a:p>
            <a:r>
              <a:rPr lang="en-US" sz="1400" b="0" dirty="0"/>
              <a:t>Vì sao quan trọng: sáu tháng sau sẽ không ai nhớ giới tính 1 là nam hay nữ, hay fb_d5 tính bằng ml hay ml/kg. Nhà thống kê, đồng tác giả hay người phản biện phải hiểu được dữ liệu mà không cần gọi điện hỏi anh chị.</a:t>
            </a:r>
          </a:p>
          <a:p>
            <a:r>
              <a:rPr lang="en-US" sz="1400" b="0" dirty="0"/>
              <a:t>Đọc to một dòng: fb_d5 là cân bằng dịch tích lũy tại ngày 5, biến liên tục, đơn vị ml/kg, cho phép từ -100 đến 300. Khoảng cho phép này trở thành một phép kiểm tra khoảng giá trị tự động ở trang sau.</a:t>
            </a:r>
          </a:p>
          <a:p>
            <a:r>
              <a:rPr lang="en-US" sz="1400" b="0" dirty="0"/>
              <a:t>Chú ý mã 'không rõ' (9) cho nguồn nhiễm khuẩn. Thiếu và không rõ phải được ghi lại, không để trống.</a:t>
            </a:r>
          </a:p>
          <a:p>
            <a:r>
              <a:rPr lang="en-US" sz="1400" b="0" dirty="0"/>
              <a:t>Mẹo: tên biến ngắn, không dấu cách, không dấu tiếng Việt (fb_d5, không phải 'Cân bằng dịch ngày 5') dùng được trong mọi phần mềm.</a:t>
            </a:r>
          </a:p>
          <a:p>
            <a:r>
              <a:rPr lang="en-US" sz="1400" b="0" dirty="0"/>
              <a:t>Phần xây dựng đề cương hôm nay yêu cầu anh chị viết 3 đến 5 dòng như thế này cho nghiên cứu của chính mình (Bài 8 trong phiếu bài tập Buổi 5).</a:t>
            </a:r>
          </a:p>
          <a:p>
            <a:r>
              <a:rPr lang="en-US" sz="1400" b="0" dirty="0"/>
              <a:t>Hỏi (mời hai ba người trả lời, bật micro): ai có từ điển dữ liệu cho một cuộc đánh giá (audit) mình từng làm? Thường rất ít. Điều đó bình thường và dễ khắc phục.</a:t>
            </a:r>
          </a:p>
          <a:p>
            <a:r>
              <a:rPr lang="en-US" sz="1400" b="0" dirty="0"/>
              <a:t>Bảng này chỉnh sửa được: có thể sửa một dòng ngay trên lớp nếu học viên gợi ý cách viết tốt hơn.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bốn loại kiểm tra đơn giản bắt được phần lớn lỗi nhập liệu.</a:t>
            </a:r>
          </a:p>
          <a:p>
            <a:r>
              <a:rPr lang="en-US" sz="1400" b="0" dirty="0"/>
              <a:t>Kiểm tra khoảng giá trị: giá trị nằm ngoài khoảng cho phép (tuổi 230 có lẽ là 23 hoặc 30). Khoảng này lấy trực tiếp từ từ điển dữ liệu.</a:t>
            </a:r>
          </a:p>
          <a:p>
            <a:r>
              <a:rPr lang="en-US" sz="1400" b="0" dirty="0"/>
              <a:t>Kiểm tra nhất quán: hai giá trị không thể cùng đúng (ra viện trước ngày vào viện).</a:t>
            </a:r>
          </a:p>
          <a:p>
            <a:r>
              <a:rPr lang="en-US" sz="1400" b="0" dirty="0"/>
              <a:t>Kiểm tra logic: kết hợp câu trả lời không thể có (nam và có thai).</a:t>
            </a:r>
          </a:p>
          <a:p>
            <a:r>
              <a:rPr lang="en-US" sz="1400" b="0" dirty="0"/>
              <a:t>Kiểm tra đầy đủ: trường bắt buộc bị trống. Bổ sung ngay khi hồ sơ còn ở khoa.</a:t>
            </a:r>
          </a:p>
          <a:p>
            <a:r>
              <a:rPr lang="en-US" sz="1400" b="0" dirty="0"/>
              <a:t>Thực hành: phiếu điện tử có thể chặn giá trị vô lý ngay khi nhập (trang sau). Với phiếu giấy, điều phối viên kiểm tra hằng tuần cũng làm được việc này.</a:t>
            </a:r>
          </a:p>
          <a:p>
            <a:r>
              <a:rPr lang="en-US" sz="1400" b="0" dirty="0"/>
              <a:t>Ý lâm sàng: phát hiện lỗi càng sớm càng dễ sửa. Tuần sau hồ sơ còn ở khoa. Năm sau hồ sơ đã vào kho lưu trữ.</a:t>
            </a:r>
          </a:p>
          <a:p>
            <a:r>
              <a:rPr lang="en-US" sz="1400" b="0" dirty="0"/>
              <a:t>Hỏi (mời hai ba người trả lời, bật micro): anh chị đã thấy những giá trị vô lý nào trong dữ liệu bệnh viện? Dự kiến: cân nặng 700 kg, ngày trong tương lai, nhịp tim bằng 0 ở người bệnh còn sống.</a:t>
            </a:r>
          </a:p>
          <a:p>
            <a:r>
              <a:rPr lang="en-US" sz="1400" b="0" dirty="0"/>
              <a:t>Thời lượng: 2 phút. Sau đó là quản lý dữ liệu trong thực tế, rồi hai trang về dữ liệu bị thiếu.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dữ liệu tốt cần một con đường an toàn từ người bệnh đến tệp phân tích. Có hai con đường.</a:t>
            </a:r>
          </a:p>
          <a:p>
            <a:r>
              <a:rPr lang="en-US" sz="1400" b="0" dirty="0"/>
              <a:t>Đường giấy: CRF được nhập vào máy tính hai lần bởi hai người khác nhau (nhập liệu kép). Một phép so sánh đơn giản cho thấy mọi chỗ lệch, và mỗi chỗ được sửa bằng cách đối chiếu với phiếu giấy. Cách này bắt được phần lớn lỗi gõ (lactat 21 thay vì 2.1).</a:t>
            </a:r>
          </a:p>
          <a:p>
            <a:r>
              <a:rPr lang="en-US" sz="1400" b="0" dirty="0"/>
              <a:t>Thu thập dữ liệu điện tử (EDC): phiếu được điền trực tiếp trên máy tính bảng hoặc máy tính. Các ví dụ miễn phí, phổ biến là REDCap và KoBoToolbox. Các phép kiểm tra khoảng giá trị, logic và trường bắt buộc từ từ điển dữ liệu chạy ngay khi nhập, nên giá trị vô lý bị chặn trước khi được lưu.</a:t>
            </a:r>
          </a:p>
          <a:p>
            <a:r>
              <a:rPr lang="en-US" sz="1400" b="0" dirty="0"/>
              <a:t>Nhật ký thay đổi dữ liệu (audit trail, thẻ thứ ba): một hệ thống tốt ghi lại ai đã đổi gì, khi nào và vì sao. Không bao giờ ghi đè lặng lẽ. Hội đồng đạo đức, giám sát viên và tạp chí có thể yêu cầu xem.</a:t>
            </a:r>
          </a:p>
          <a:p>
            <a:r>
              <a:rPr lang="en-US" sz="1400" b="0" dirty="0"/>
              <a:t>Cơ sở dữ liệu chỉ chứa mã số nghiên cứu, không có tên. Bảng liên kết mã số với tên được lưu riêng và khóa lại.</a:t>
            </a:r>
          </a:p>
          <a:p>
            <a:r>
              <a:rPr lang="en-US" sz="1400" b="0" dirty="0"/>
              <a:t>Hỏi (mời hai ba người trả lời, bật micro): ai đã từng thấy một tệp Excel có cả tên, số điện thoại và kết quả, được gửi qua email? Dự kiến: nhiều người. Đó chính là điều cần tránh.</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Dữ liệu bị thiếu, phần 1: vì sao quan trọng (tiếp theo là phòng ngừa, các cơ chế và cách xử lý thống kê ở Buổi 6, phần 6.4).</a:t>
            </a:r>
          </a:p>
          <a:p>
            <a:r>
              <a:rPr lang="en-US" sz="1400" b="0" dirty="0"/>
              <a:t>Ý chính: dữ liệu bị thiếu làm giảm số người bệnh, và còn có thể cho câu trả lời sai.</a:t>
            </a:r>
          </a:p>
          <a:p>
            <a:r>
              <a:rPr lang="en-US" sz="1400" b="0" dirty="0"/>
              <a:t>Đi qua hình: 100 người bệnh, thực tế có 30 người tử vong. Nhưng 15 ca tử vong có ô kết cục bị bỏ trống (chuyển viện, tử vong ban đêm, phiếu không được hoàn thành). Trong 85 người bệnh có ghi nhận, ta thấy 15 ca tử vong: 18%. Sự thật là 30%.</a:t>
            </a:r>
          </a:p>
          <a:p>
            <a:r>
              <a:rPr lang="en-US" sz="1400" b="0" dirty="0"/>
              <a:t>Vì sao? Vì việc thiếu dữ liệu liên quan đến chính kết cục. Những người bệnh nặng nhất, diễn biến phức tạp nhất là những người có phiếu bị bỏ trống.</a:t>
            </a:r>
          </a:p>
          <a:p>
            <a:r>
              <a:rPr lang="en-US" sz="1400" b="0" dirty="0"/>
              <a:t>Quan niệm sai: 'chỉ mất 15%, không sao'. Số lượng ít quan trọng hơn việc AI bị thiếu.</a:t>
            </a:r>
          </a:p>
          <a:p>
            <a:r>
              <a:rPr lang="en-US" sz="1400" b="0" dirty="0"/>
              <a:t>Thứ Bảy tuần sau (Buổi 6, phần 6.4) chúng ta sẽ gọi tên các cơ chế (MCAR, MAR, MNAR) và xem ý tưởng quy gán đa bội. Nhưng cách xử lý thống kê luôn kém hơn phòng ngừa.</a:t>
            </a:r>
          </a:p>
          <a:p>
            <a:r>
              <a:rPr lang="en-US" sz="1400" b="0" dirty="0"/>
              <a:t>Hỏi (mời hai ba người trả lời, bật micro): ở khoa anh chị, người bệnh nào dễ có hồ sơ không đầy đủ nhất? Dự kiến: chuyển viện, tử vong, nhập viện ban đêm, nằm viện rất ngắn.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Dữ liệu bị thiếu, phần 2: phòng ngừa.</a:t>
            </a:r>
          </a:p>
          <a:p>
            <a:r>
              <a:rPr lang="en-US" sz="1400" b="0" dirty="0"/>
              <a:t>Ý chính: năm thói quen ngăn ngừa phần lớn dữ liệu bị thiếu.</a:t>
            </a:r>
          </a:p>
          <a:p>
            <a:r>
              <a:rPr lang="en-US" sz="1400" b="0" dirty="0"/>
              <a:t>Ít mục: mỗi mục thêm vào làm tăng khả năng có ô bị bỏ trống.</a:t>
            </a:r>
          </a:p>
          <a:p>
            <a:r>
              <a:rPr lang="en-US" sz="1400" b="0" dirty="0"/>
              <a:t>Phiếu rõ: đánh dấu trường bắt buộc. Có lựa chọn 'không làm' và 'không rõ' để ô trống luôn có nghĩa là 'quên'.</a:t>
            </a:r>
          </a:p>
          <a:p>
            <a:r>
              <a:rPr lang="en-US" sz="1400" b="0" dirty="0"/>
              <a:t>Tập huấn: 30 phút cho mọi điều dưỡng hoặc bác sĩ nội trú sẽ thu thập số liệu, có từ điển dữ liệu trong tay.</a:t>
            </a:r>
          </a:p>
          <a:p>
            <a:r>
              <a:rPr lang="en-US" sz="1400" b="0" dirty="0"/>
              <a:t>Kiểm tra hằng tuần: đếm đơn giản số ô trống theo từng biến và từng người bệnh. Nếu một mục luôn trống, chính mục đó có vấn đề.</a:t>
            </a:r>
          </a:p>
          <a:p>
            <a:r>
              <a:rPr lang="en-US" sz="1400" b="0" dirty="0"/>
              <a:t>Bổ sung sớm: kết cục ngày 28 là biến hay bị thiếu nhất trong các nghiên cứu ICU. Hãy phân công ai sẽ kiểm tra (gọi điện, tra hồ sơ) cho những người bệnh đã chuyển đi.</a:t>
            </a:r>
          </a:p>
          <a:p>
            <a:r>
              <a:rPr lang="en-US" sz="1400" b="0" dirty="0"/>
              <a:t>Nhắc: viết các bước này vào đề cương như 'kế hoạch bảo đảm chất lượng dữ liệu' (Phần 3).</a:t>
            </a:r>
          </a:p>
          <a:p>
            <a:r>
              <a:rPr lang="en-US" sz="1400" b="0" dirty="0"/>
              <a:t>Chuyển ý: giờ cả lớp cùng sửa vài mục CRF chưa tốt.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tập cả lớp kết thúc phần 5.1 (7 phút, 20:08 đến 20:15). Bài 1 và 2 nằm trong phiếu bài tập Buổi 5 (Course/Practicals/s5_exercises.md, gửi dạng PDF trước buổi học). Đáp án trong Course/Solutions/s5_solutions.md.</a:t>
            </a:r>
          </a:p>
          <a:p>
            <a:r>
              <a:rPr lang="en-US" sz="1400" b="0" dirty="0"/>
              <a:t>Cách làm: chia sẻ phiếu bài tập trên màn hình. Với mỗi mục (bắt đầu bằng 'Dịch đã truyền: ____', rồi 'Lactat cao? C / K'), cho 1 phút, mời hai ba người đọc to phiên bản của mình, rồi gõ phiên bản chung vào tài liệu chia sẻ trong khi cả lớp áp dụng bốn câu kiểm tra ở khung bên phải. Làm kỹ hai mục tốt hơn làm vội bốn mục.</a:t>
            </a:r>
          </a:p>
          <a:p>
            <a:r>
              <a:rPr lang="en-US" sz="1400" b="0" dirty="0"/>
              <a:t>Câu mẫu cho (a): 'Tổng dịch truyền tĩnh mạch từ lúc vào ICU đến 24 giờ (ml), gồm dịch tinh thể, dịch keo và dịch pha thuốc: [ ][ ][ ][ ][ ] ml, hoặc đánh dấu: không ghi nhận.'</a:t>
            </a:r>
          </a:p>
          <a:p>
            <a:r>
              <a:rPr lang="en-US" sz="1400" b="0" dirty="0"/>
              <a:t>Câu mẫu cho (d): 'Lactat huyết thanh lúc vào ICU (mmol/L): [ ][ ].[ ], hoặc đánh dấu: không làm.' Thu thập con số tốt hơn câu trả lời có/không.</a:t>
            </a:r>
          </a:p>
          <a:p>
            <a:r>
              <a:rPr lang="en-US" sz="1400" b="0" dirty="0"/>
              <a:t>Bài 1 (phân loại 10 biến) đã được ôn qua câu hỏi nhanh. Giữ làm bài về nhà để tự kiểm tra.</a:t>
            </a:r>
          </a:p>
          <a:p>
            <a:r>
              <a:rPr lang="en-US" sz="1400" b="0" dirty="0"/>
              <a:t>Nếu lớp làm nhanh: mời cả lớp gợi ý một dòng từ điển dữ liệu cho mục dịch truyền vừa viết lại.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đầu phần 5.2 (25 phút, 20:15 đến 20:40: nghiên cứu, dòng chảy người bệnh, dữ liệu thô và sạch, 8 phút trình diễn làm sạch bằng R, nhật ký làm sạch dữ liệu, năm câu hỏi, rồi cả lớp cùng viết Câu hỏi 1 thành một câu PECO).</a:t>
            </a:r>
          </a:p>
          <a:p>
            <a:r>
              <a:rPr lang="en-US" sz="1400" b="0" dirty="0"/>
              <a:t>Thông điệp chính: từ giờ, ngoài việc đọc nghiên cứu của người khác, anh chị sẽ phân tích và viết bài từ một nghiên cứu thực tế. FLUID-ICU là dữ liệu mô phỏng: do máy tính tạo ra, không có người bệnh, bệnh viện hay quốc gia thật. Nhưng nó vận hành như dữ liệu ICU thật, kể cả các vấn đề của nó.</a:t>
            </a:r>
          </a:p>
          <a:p>
            <a:r>
              <a:rPr lang="en-US" sz="1400" b="0" dirty="0"/>
              <a:t>Không ai cần chạy R. Giảng viên chạy trực tiếp trên màn hình chia sẻ. Anh chị đọc và diễn giải. Ai đã học khóa 'Clinical Data Analysis in R' của Neudata có thể tái lập mọi thứ bằng các script trong Course/Data/R.</a:t>
            </a:r>
          </a:p>
          <a:p>
            <a:r>
              <a:rPr lang="en-US" sz="1400" b="0" dirty="0"/>
              <a:t>Nối với ví dụ xuyên suốt: Buổi 1-4 đặt câu hỏi can thiệp (hạn chế dịch: một RCT, Bài báo 1, Boulet 2024, thử nghiệm pilot so sánh hạn chế dịch với truyền dịch thường quy trong sốc nhiễm khuẩn, trong Course/Papers). FLUID-ICU đặt câu hỏi ở dạng quan sát: cân bằng dịch dương có liên quan với tử vong không? Đó là câu hỏi thuần tập, giống Bài báo 2 (Hyun 2023). Hỏi (mời hai ba người trả lời, bật micro): thuần tập kết luận được gì mà RCT không làm được, và ngược lại? Dự kiến: liên quan, không phải nhân quả. Nhưng người bệnh thực tế và đông hơn.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trước mọi phân tích, phải hiểu nghiên cứu: ai, phơi nhiễm, kết cục, đo thêm những gì.</a:t>
            </a:r>
          </a:p>
          <a:p>
            <a:r>
              <a:rPr lang="en-US" sz="1400" b="0" dirty="0"/>
              <a:t>Đối tượng: 620 người lớn nhiễm khuẩn huyết ở 4 ICU (ICU A 191, ICU B 164, ICU C 147, ICU D 118), tuyển từ 01/2023 đến 12/2024. Dữ liệu mô phỏng.</a:t>
            </a:r>
          </a:p>
          <a:p>
            <a:r>
              <a:rPr lang="en-US" sz="1400" b="0" dirty="0"/>
              <a:t>Phơi nhiễm: cân bằng dịch tích lũy đến ngày 3, (tổng dịch vào trừ tổng dịch ra trong ngày 1-3) chia cho cân nặng lúc vào, đơn vị ml/kg. Cân bằng dương ở 373 trong 618 người bệnh tính được cân bằng (60.4%), trung vị 8.8 ml/kg (IQR -10.3 đến 26.2).</a:t>
            </a:r>
          </a:p>
          <a:p>
            <a:r>
              <a:rPr lang="en-US" sz="1400" b="0" dirty="0"/>
              <a:t>Kết cục chính: tử vong đến ngày 28: 179 trong 620 (28.9%). Thời gian đến tử vong cũng được ghi (người sống được kiểm duyệt ở ngày 28).</a:t>
            </a:r>
          </a:p>
          <a:p>
            <a:r>
              <a:rPr lang="en-US" sz="1400" b="0" dirty="0"/>
              <a:t>Các biến khác: nhân khẩu học, bệnh kèm, nguồn nhiễm khuẩn, điểm mức độ nặng (SOFA = đánh giá suy đa cơ quan tuần tự, APACHE II = thang điểm sinh lý cấp tính và bệnh mạn tính II), lactat, vận mạch, thở máy, AKI, lọc máu, số ngày không thở máy, thời gian nằm ICU.</a:t>
            </a:r>
          </a:p>
          <a:p>
            <a:r>
              <a:rPr lang="en-US" sz="1400" b="0" dirty="0"/>
              <a:t>Từ điển dữ liệu đầy đủ ở Course/Data/data_dictionary.md (cũng được gửi dạng PDF): cùng cấu trúc với từ điển anh chị thấy ở phần 5.1.</a:t>
            </a:r>
          </a:p>
          <a:p>
            <a:r>
              <a:rPr lang="en-US" sz="1400" b="0" dirty="0"/>
              <a:t>Hỏi (mời hai ba người trả lời, bật micro): từ những gì đã học ở Buổi 4 và Bài báo 2, anh chị đoán người bệnh nào có cân bằng dương? Dự kiến: những người nặng nhất. Hãy nhớ điều này cho Bảng 1 và Buổi 6.</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dòng chảy người bệnh (sơ đồ STROBE trong bản thảo, STROBE là hướng dẫn báo cáo cho nghiên cứu quan sát, Buổi 7).</a:t>
            </a:r>
          </a:p>
          <a:p>
            <a:r>
              <a:rPr lang="en-US" sz="1400" b="0" dirty="0"/>
              <a:t>Tệp thô: 623 dòng. Ba người bệnh bị nhập hai lần: sau khi loại bản trùng còn 620 người bệnh tham gia.</a:t>
            </a:r>
          </a:p>
          <a:p>
            <a:r>
              <a:rPr lang="en-US" sz="1400" b="0" dirty="0"/>
              <a:t>Hai người bệnh không có cân bằng dịch ngày 3 (cân nặng hoặc một lượng dịch ra vô lý và được đặt là thiếu khi làm sạch): 618 người trong quần thể phơi nhiễm, dùng cho Bảng 1 và các so sánh.</a:t>
            </a:r>
          </a:p>
          <a:p>
            <a:r>
              <a:rPr lang="en-US" sz="1400" b="0" dirty="0"/>
              <a:t>Thêm 91 người không có lactat (hoặc tuổi): 527 trường hợp đầy đủ cho mô hình hiệu chỉnh ở Buổi 6.</a:t>
            </a:r>
          </a:p>
          <a:p>
            <a:r>
              <a:rPr lang="en-US" sz="1400" b="0" dirty="0"/>
              <a:t>Vì sao quan trọng: 527 trên 620 là 85%. 91 người bệnh thiếu lactat có khác biệt không? Buổi 6 (6.4) trả lời: họ nhẹ hơn.</a:t>
            </a:r>
          </a:p>
          <a:p>
            <a:r>
              <a:rPr lang="en-US" sz="1400" b="0" dirty="0"/>
              <a:t>Hỏi (mời hai ba người trả lời, bật micro): dòng chảy này nằm ở phần nào của bản thảo? Dự kiến: đoạn đầu phần Kết quả (đối tượng nghiên cứu), là Hình 1.</a:t>
            </a:r>
          </a:p>
          <a:p>
            <a:r>
              <a:rPr lang="en-US" sz="1400" b="0" dirty="0"/>
              <a:t>Trang này giờ được dựng bằng các hình chỉnh sửa được (trước đây là ảnh). Các con số không đổi.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đây là các vấn đề chất lượng dữ liệu tìm thấy trong tệp thô, và cách sửa từng vấn đề. Mời từng người đoán vấn đề ở mỗi dòng trước khi cho xem cột dữ liệu sạch.</a:t>
            </a:r>
          </a:p>
          <a:p>
            <a:r>
              <a:rPr lang="en-US" sz="1400" b="0" dirty="0"/>
              <a:t>Giới tính và các biến có/không được viết nhiều kiểu. Ba định dạng ngày (03/04 là tháng Ba hay tháng Tư?). ICU C gửi lactat bằng mg/dL thay vì mmol/L (phát hiện nhờ so sánh trung vị theo ICU), 999 và -99 dùng làm mã thiếu. Giá trị vô lý (tuổi 210, cân nặng 7 kg, lượng dịch ra âm). Bản ghi trùng (623 dòng cho 620 người bệnh).</a:t>
            </a:r>
          </a:p>
          <a:p>
            <a:r>
              <a:rPr lang="en-US" sz="1400" b="0" dirty="0"/>
              <a:t>Mỗi vấn đề làm hỏng phân tích một cách lặng lẽ: lactat 999 làm trung bình tăng vọt. 'Y' và 'Yes' thành hai nhóm. Giá trị mg/dL làm ICU C trông như một thảm họa lactat.</a:t>
            </a:r>
          </a:p>
          <a:p>
            <a:r>
              <a:rPr lang="en-US" sz="1400" b="0" dirty="0"/>
              <a:t>Giá trị vô lý được đặt là thiếu và gửi câu hỏi đến cơ sở. Người bệnh vẫn ở trong nghiên cứu. Không bao giờ đoán.</a:t>
            </a:r>
          </a:p>
          <a:p>
            <a:r>
              <a:rPr lang="en-US" sz="1400" b="0" dirty="0"/>
              <a:t>Nối với 5.1: mọi vấn đề này đều có thể được ngăn bằng CRF điện tử có quy tắc kiểm tra và từ điển dữ liệu.</a:t>
            </a:r>
          </a:p>
          <a:p>
            <a:r>
              <a:rPr lang="en-US" sz="1400" b="0" dirty="0"/>
              <a:t>Hỏi (mời hai ba người trả lời, bật micro): vấn đề nào anh chị sẽ không bao giờ phát hiện nếu không có biểu đồ hoặc tóm tắt theo ICU? Dự kiến: đơn vị lactat.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Trình diễn trực tiếp trên màn hình chia sẻ, 8 phút. Kịch bản đầy đủ với kết quả dự kiến và ảnh chụp dự phòng: Course/Demos/s5_demo.md (Phần A).</a:t>
            </a:r>
          </a:p>
          <a:p>
            <a:r>
              <a:rPr lang="en-US" sz="1400" b="0" dirty="0"/>
              <a:t>Giảng viên chạy R. Học viên quan sát. Chạy từng khối bằng Ctrl+Enter và nói to mỗi khối sửa gì. Trước mỗi khối, mời cả lớp dự đoán (bình chọn, hoặc mời hai ba người trả lời).</a:t>
            </a:r>
          </a:p>
          <a:p>
            <a:r>
              <a:rPr lang="en-US" sz="1400" b="0" dirty="0"/>
              <a:t>Cho thấy: dữ liệu thô đọc dưới dạng văn bản, 623 dòng giảm còn 620 sau khi loại 3 bản trùng. Bảng các cách viết giới tính trước và sau. Ba định dạng ngày. Trung vị lactat theo ICU (ICU C cao gấp khoảng 9 lần) và phép đổi đơn vị. Giá trị vô lý đặt là thiếu. Bước kiểm tra cuối cùng cho thấy tệp đã làm sạch giống hệt tệp tham chiếu.</a:t>
            </a:r>
          </a:p>
          <a:p>
            <a:r>
              <a:rPr lang="en-US" sz="1400" b="0" dirty="0"/>
              <a:t>Ý chính: (1) tệp thô không bao giờ bị sửa. (2) một vấn đề, một khối, một dòng nhật ký. (3) vì là script, ai cũng có thể chạy lại và được đúng dữ liệu sạch đó: tính tái lập.</a:t>
            </a:r>
          </a:p>
          <a:p>
            <a:r>
              <a:rPr lang="en-US" sz="1400" b="0" dirty="0"/>
              <a:t>Nếu R lỗi: chiếu lại trang dữ liệu thô và sạch và ảnh chụp trong kịch bản trình diễn. Ý chính vẫn như vậy.</a:t>
            </a:r>
          </a:p>
          <a:p>
            <a:r>
              <a:rPr lang="en-US" sz="1400" b="0" dirty="0"/>
              <a:t>Không để trình diễn quá giờ: dừng sau 8 phút, kể cả khi phải bỏ một khối.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nhật ký làm sạch dữ liệu là dấu vết của mọi thay đổi trên bộ dữ liệu. Mở tệp thật trên màn hình chia sẻ (Course/Data/cleaning_log.md).</a:t>
            </a:r>
          </a:p>
          <a:p>
            <a:r>
              <a:rPr lang="en-US" sz="1400" b="0" dirty="0"/>
              <a:t>Nguyên tắc: tệp thô không bao giờ bị sửa. Mọi thay đổi được thực hiện bằng script và ghi lại.</a:t>
            </a:r>
          </a:p>
          <a:p>
            <a:r>
              <a:rPr lang="en-US" sz="1400" b="0" dirty="0"/>
              <a:t>Mỗi dòng: vấn đề phát hiện, số bản ghi, đã làm gì và vì sao (ví dụ: lactat ở ICU C tính bằng mg/dL, chia cho 9.01 để ra mmol/L, đã xác nhận với phòng xét nghiệm của cơ sở).</a:t>
            </a:r>
          </a:p>
          <a:p>
            <a:r>
              <a:rPr lang="en-US" sz="1400" b="0" dirty="0"/>
              <a:t>Câu hỏi gửi cơ sở: giá trị vô lý được đặt là thiếu và gửi câu hỏi đến cơ sở. Không xóa người bệnh (xóa sẽ làm sai lệch mẫu).</a:t>
            </a:r>
          </a:p>
          <a:p>
            <a:r>
              <a:rPr lang="en-US" sz="1400" b="0" dirty="0"/>
              <a:t>Phần còn lại sau làm sạch là dữ liệu thiếu thật: lactat 93 trên 620 (15.0%), mọi biến khác 1% hoặc ít hơn. Các ô trống này là chủ đề của phần 6.4 thứ Bảy tuần sau.</a:t>
            </a:r>
          </a:p>
          <a:p>
            <a:r>
              <a:rPr lang="en-US" sz="1400" b="0" dirty="0"/>
              <a:t>Hỏi (mời hai ba người trả lời, bật micro): vì sao không xóa luôn người bệnh có tuổi 210? Dự kiến: phần còn lại của hồ sơ vẫn đúng. Xóa người bệnh vì lỗi gõ có thể làm sai lệch mẫu.</a:t>
            </a:r>
          </a:p>
          <a:p>
            <a:r>
              <a:rPr lang="en-US" sz="1400" b="0" dirty="0"/>
              <a:t>Phần Phương pháp trong bản thảo sẽ ghi: 'Dữ liệu được làm sạch bằng script. Mọi thay đổi được ghi trong nhật ký làm sạch dữ liệu.'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một bộ dữ liệu, năm câu hỏi nghiên cứu khác nhau, tương ứng các mục tiêu phụ trong kế hoạch phân tích thống kê (SAP) của FLUID-ICU (Course/Data/SAP_FLUID-ICU.md).</a:t>
            </a:r>
          </a:p>
          <a:p>
            <a:r>
              <a:rPr lang="en-US" sz="1400" b="0" dirty="0"/>
              <a:t>Câu hỏi 1 (Q1): cân bằng dịch dương đến ngày 3 và tử vong 28 ngày: hồi quy logistic cùng Kaplan-Meier và Cox. Câu hỏi chính. Chúng ta làm Q1 đầy đủ ở Buổi 5 và 6.</a:t>
            </a:r>
          </a:p>
          <a:p>
            <a:r>
              <a:rPr lang="en-US" sz="1400" b="0" dirty="0"/>
              <a:t>Câu hỏi 2 (Q2): cân bằng dịch tích lũy và tổn thương thận cấp: hồi quy logistic.</a:t>
            </a:r>
          </a:p>
          <a:p>
            <a:r>
              <a:rPr lang="en-US" sz="1400" b="0" dirty="0"/>
              <a:t>Câu hỏi 3 (Q3): cân bằng dịch tích lũy và số ngày không thở máy: biến đếm từ 0 đến 28, dồn ở hai đầu: Mann-Whitney và hồi quy tuyến tính.</a:t>
            </a:r>
          </a:p>
          <a:p>
            <a:r>
              <a:rPr lang="en-US" sz="1400" b="0" dirty="0"/>
              <a:t>Câu hỏi 4 (Q4): lactat ban đầu và tử vong 28 ngày, và ảnh hưởng của lactat bị thiếu: phân tích các trường hợp đầy đủ so với quy gán đa bội.</a:t>
            </a:r>
          </a:p>
          <a:p>
            <a:r>
              <a:rPr lang="en-US" sz="1400" b="0" dirty="0"/>
              <a:t>Câu hỏi 5 (Q5): cân bằng dịch và thời gian nằm ICU ở người sống: kết cục lệch (trung vị, IQR, thang log).</a:t>
            </a:r>
          </a:p>
          <a:p>
            <a:r>
              <a:rPr lang="en-US" sz="1400" b="0" dirty="0"/>
              <a:t>Mỗi câu hỏi có một gói kết quả phân tích: Course/Data/results_packs/Results_Pack_Q1 đến Q5 (Bảng 1, biểu đồ, bảng hồi quy, ghi chú dễ hiểu), đã gửi cho mọi người dạng PDF trước buổi học. Trên lớp, cả năm câu được dùng làm ví dụ minh họa (Q1 đầy đủ, Q2 đến Q5 ngắn gọn hơn).</a:t>
            </a:r>
          </a:p>
          <a:p>
            <a:r>
              <a:rPr lang="en-US" sz="1400" b="0" dirty="0"/>
              <a:t>Với bản thảo (Tuần 7-8), mỗi học viên chọn một câu hỏi và viết bài từ gói kết quả của câu đó: chúng tôi đưa kết quả, anh chị viết bài. Đề nghị học viên báo lựa chọn (chat, email hoặc biểu mẫu của khóa học) trước Buổi 6.</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tập cả lớp, 4 phút (20:36 đến 20:40). Bài 7 trong phiếu bài tập Buổi 5 có cùng bảng. Học viên tự hoàn thành sau cho câu hỏi mình chọn.</a:t>
            </a:r>
          </a:p>
          <a:p>
            <a:r>
              <a:rPr lang="en-US" sz="1400" b="0" dirty="0"/>
              <a:t>PECO: P = đối tượng, E = phơi nhiễm, C = so sánh, O = kết cục (dạng quan sát của PICO ở Buổi 1). Dùng các loại biến số ở phần 5.1.</a:t>
            </a:r>
          </a:p>
          <a:p>
            <a:r>
              <a:rPr lang="en-US" sz="1400" b="0" dirty="0"/>
              <a:t>Q1 đầy đủ: mời hai ba người trả lời về loại kết cục (nhị phân, và cũng là thời gian đến sự kiện) và loại phơi nhiễm (nhị phân: cân bằng dương so với âm). Rồi gõ câu: 'Ở người lớn nhiễm khuẩn huyết nằm ICU, cân bằng dịch tích lũy dương đến ngày 3, so với cân bằng âm, có liên quan với tử vong 28 ngày cao hơn không?'</a:t>
            </a:r>
          </a:p>
          <a:p>
            <a:r>
              <a:rPr lang="en-US" sz="1400" b="0" dirty="0"/>
              <a:t>Q2 đến Q5, mỗi câu một dòng: Q2 kết cục nhị phân (AKI), phơi nhiễm liên tục. Q3 kết cục đếm (0-28, lệch), phơi nhiễm liên tục. Q4 kết cục nhị phân, phơi nhiễm liên tục (lactat) có giá trị thiếu. Q5 kết cục liên tục lệch (chỉ người sống), phơi nhiễm nhị phân.</a:t>
            </a:r>
          </a:p>
          <a:p>
            <a:r>
              <a:rPr lang="en-US" sz="1400" b="0" dirty="0"/>
              <a:t>Sau đó giải lao.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chỉ có hình, có chủ ý. Trước giờ giải lao, nói: ta bắt đầu lại lúc 20:55 với phần 5.3 (trung bình hay trung vị, SD hay IQR, biểu đồ nào, biểu đồ tốt và chưa tốt, Bảng 1). Tùy chọn: xem Bảng 1 trong gói kết quả Q1.</a:t>
            </a:r>
          </a:p>
          <a:p>
            <a:r>
              <a:rPr lang="en-US" sz="1400" b="0" dirty="0"/>
              <a:t>Giải lao: 15 phút (20:40 đến 20:55). Bắt đầu lại đúng giờ.</a:t>
            </a:r>
          </a:p>
          <a:p>
            <a:r>
              <a:rPr lang="en-US" sz="1400" b="0" dirty="0"/>
              <a:t>Trong giờ giải lao: kiểm tra dự án R cho 02_describe.R mở và chạy được, và các hình dự phòng cho phần 5.4 đã sẵn sàng để chia sẻ.</a:t>
            </a:r>
          </a:p>
          <a:p>
            <a:r>
              <a:rPr lang="en-US" sz="1400" b="0" dirty="0"/>
              <a:t>Đọc khung chat, hoặc hỏi hai ba người điều gì khó nhất đến giờ (thường là phần làm sạch bộ dữ liệu khóa học). Điều chỉnh tốc độ phần 5.3.</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đầu phần 5.3 (35 phút, 20:55 đến 21:30: ví dụ tính tay, trung bình và trung vị, độ phân tán, hình dạng, kiểm tra nhanh, chọn biểu đồ, biểu đồ trung thực, Bảng 1 và bảng đạt chuẩn công bố).</a:t>
            </a:r>
          </a:p>
          <a:p>
            <a:r>
              <a:rPr lang="en-US" sz="1400" b="0" dirty="0"/>
              <a:t>Thông điệp chính: mọi bài báo đều bắt đầu phần kết quả bằng việc mô tả người bệnh: họ là ai, nặng đến mức nào, bao nhiêu tuổi. Với một biến số, anh chị cần hai con số: giá trị trung tâm (người bệnh điển hình ở đâu?) và độ phân tán (các người bệnh khác nhau đến mức nào?).</a:t>
            </a:r>
          </a:p>
          <a:p>
            <a:r>
              <a:rPr lang="en-US" sz="1400" b="0" dirty="0"/>
              <a:t>Việc chọn giữa hai bộ (trung bình và SD, hay trung vị và IQR) phụ thuộc vào một điều: hình dạng của dữ liệu.</a:t>
            </a:r>
          </a:p>
          <a:p>
            <a:r>
              <a:rPr lang="en-US" sz="1400" b="0" dirty="0"/>
              <a:t>Chuyển ý: hãy nhìn vào biến số lệch nổi tiếng nhất trong y khoa bệnh viện: thời gian nằm viện.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Ví dụ minh họa (3 phút). Gõ bảy con số lên màn hình chia sẻ (bảng trắng hoặc một trang trống).</a:t>
            </a:r>
          </a:p>
          <a:p>
            <a:r>
              <a:rPr lang="en-US" sz="1400" b="0" dirty="0"/>
              <a:t>Xếp hàng: đã được sắp xếp sẵn: 1, 2, 2, 3, 4, 6, 24.</a:t>
            </a:r>
          </a:p>
          <a:p>
            <a:r>
              <a:rPr lang="en-US" sz="1400" b="0" dirty="0"/>
              <a:t>Trung vị: người ở giữa trong bảy người là người thứ 4: 3 ngày. Một nửa nằm ít hơn, một nửa nằm lâu hơn.</a:t>
            </a:r>
          </a:p>
          <a:p>
            <a:r>
              <a:rPr lang="en-US" sz="1400" b="0" dirty="0"/>
              <a:t>Trung bình: cộng lại: 1 + 2 + 2 + 3 + 4 + 6 + 24 = 42. Chia cho 7 = 6 ngày.</a:t>
            </a:r>
          </a:p>
          <a:p>
            <a:r>
              <a:rPr lang="en-US" sz="1400" b="0" dirty="0"/>
              <a:t>So sánh: sáu trong bảy người bệnh nằm 6 ngày hoặc ít hơn. Trung bình 6 bị kéo lên bởi một ca 24 ngày. Trung vị mô tả người bệnh điển hình.</a:t>
            </a:r>
          </a:p>
          <a:p>
            <a:r>
              <a:rPr lang="en-US" sz="1400" b="0" dirty="0"/>
              <a:t>Hỏi tiếp (mời hai ba người trả lời, bật micro): nếu ca nằm lâu nằm 60 ngày thay vì 24, điều gì xảy ra? Dự kiến: trung vị vẫn là 3, trung bình tăng lên khoảng 11 (78 / 7 = 11.1).</a:t>
            </a:r>
          </a:p>
          <a:p>
            <a:r>
              <a:rPr lang="en-US" sz="1400" b="0" dirty="0"/>
              <a:t>Đây là phép tính tay duy nhất hôm nay. Sau đó máy tính làm và anh chị diễn giải.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trung vị là người bệnh ở giữa khi xếp hàng tất cả mọi người. Trung bình là trung bình cộng.</a:t>
            </a:r>
          </a:p>
          <a:p>
            <a:r>
              <a:rPr lang="en-US" sz="1400" b="0" dirty="0"/>
              <a:t>Trong ICU mô phỏng này, phần lớn người bệnh nằm 1 đến 5 ngày, nhưng một số ít nằm 3 đến 6 tuần. Vài ca nằm lâu đó kéo trung bình sang phải (3.9 ngày) trong khi trung vị vẫn ở cạnh người bệnh điển hình (2.8 ngày).</a:t>
            </a:r>
          </a:p>
          <a:p>
            <a:r>
              <a:rPr lang="en-US" sz="1400" b="0" dirty="0"/>
              <a:t>Diễn giải lâm sàng: nếu lãnh đạo nói 'thời gian nằm ICU trung bình là 3.9 ngày', thì phần lớn người bệnh của anh chị thực ra rời ICU sớm hơn thế.</a:t>
            </a:r>
          </a:p>
          <a:p>
            <a:r>
              <a:rPr lang="en-US" sz="1400" b="0" dirty="0"/>
              <a:t>Quan niệm sai: 'trung bình luôn là con số đúng'. Với dữ liệu lệch, nó không mô tả người bệnh thật nào cả.</a:t>
            </a:r>
          </a:p>
          <a:p>
            <a:r>
              <a:rPr lang="en-US" sz="1400" b="0" dirty="0"/>
              <a:t>Quy tắc nhanh: nếu trung bình và trung vị cách xa nhau, dữ liệu bị lệch: hãy báo cáo trung vị.</a:t>
            </a:r>
          </a:p>
          <a:p>
            <a:r>
              <a:rPr lang="en-US" sz="1400" b="0" dirty="0"/>
              <a:t>Hỏi (mời hai ba người trả lời, bật micro): kể tên các biến lệch khác trong công việc của anh chị. Dự kiến: chi phí điều trị, CRP, troponin, thời gian đến khi dùng kháng sinh, số ngày thở máy.</a:t>
            </a:r>
          </a:p>
          <a:p>
            <a:r>
              <a:rPr lang="en-US" sz="1400" b="0" dirty="0"/>
              <a:t>Ví dụ xuyên suốt: Bài báo 1 (Boulet 2024) báo cáo cân bằng dịch tích lũy bằng trung vị (6.9 so với 35.0 ml/kg) chính vì lý do này.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độ phân tán cho biết các người bệnh khác nhau đến mức nào.</a:t>
            </a:r>
          </a:p>
          <a:p>
            <a:r>
              <a:rPr lang="en-US" sz="1400" b="0" dirty="0"/>
              <a:t>Bên trái: tuổi gần đối xứng. Độ lệch chuẩn (SD) là khoảng cách điển hình từ một người bệnh đến giá trị trung bình. Với dữ liệu hình chuông, khoảng hai phần ba người bệnh nằm trong phạm vi một SD quanh trung bình.</a:t>
            </a:r>
          </a:p>
          <a:p>
            <a:r>
              <a:rPr lang="en-US" sz="1400" b="0" dirty="0"/>
              <a:t>Bên phải: thời gian nằm ICU bị lệch. Biểu đồ hộp thể hiện trung vị (vạch đậm), hộp từ bách phân vị 25 đến 75 (khoảng tứ phân vị, IQR: 50% người bệnh ở giữa), các râu và giá trị ngoại lai là các chấm.</a:t>
            </a:r>
          </a:p>
          <a:p>
            <a:r>
              <a:rPr lang="en-US" sz="1400" b="0" dirty="0"/>
              <a:t>Cách đọc 'trung vị 2.8 (IQR 1.5-4.7)': một nửa số người bệnh nằm dưới 2.8 ngày. Một nửa ở giữa nằm từ 1.5 đến 4.7 ngày.</a:t>
            </a:r>
          </a:p>
          <a:p>
            <a:r>
              <a:rPr lang="en-US" sz="1400" b="0" dirty="0"/>
              <a:t>Lỗi thường gặp: báo cáo trung bình kèm IQR, hoặc trung vị kèm SD. Và nhầm SD (độ phân tán của người bệnh) với sai số chuẩn hay khoảng tin cậy (độ chính xác của ước lượng), sẽ học ở phần 6.1.</a:t>
            </a:r>
          </a:p>
          <a:p>
            <a:r>
              <a:rPr lang="en-US" sz="1400" b="0" dirty="0"/>
              <a:t>Ví dụ Bài báo 1: cân bằng dịch nhóm chứng 'trung vị 35.0 (IQR -7.9, 40.2)'. Chỉ ra tứ phân vị dưới là số âm: một phần tư người bệnh có cân bằng dịch âm.</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hai hình dạng bao phủ phần lớn dữ liệu lâm sàng.</a:t>
            </a:r>
          </a:p>
          <a:p>
            <a:r>
              <a:rPr lang="en-US" sz="1400" b="0" dirty="0"/>
              <a:t>Vì sao là hai hình dạng này (câu hỏi của người phản biện): hầu hết số đo lâm sàng hoặc tập trung quanh một giá trị điển hình (kích thước cơ thể, các chỉ số sinh lý được cơ thể điều hòa chặt: đối xứng), hoặc không thể nhỏ hơn 0 nhưng có thể rất cao (thời gian, số đếm, chi phí, dấu ấn viêm: lệch phải). Hai dạng này bao phủ phần lớn biến số trong một bộ dữ liệu lâm sàng và dẫn tới hai cách tóm tắt dữ liệu.</a:t>
            </a:r>
          </a:p>
          <a:p>
            <a:r>
              <a:rPr lang="en-US" sz="1400" b="0" dirty="0"/>
              <a:t>Có những hình dạng khác nhưng hiếm hơn: lệch trái (có trần, ví dụ tuổi thai lúc sinh, độ bão hòa oxy), hai đỉnh (trộn hai nhóm, ví dụ tuổi ở một khoa nhận cả trẻ em và người lớn). Với mọi hình dạng không rõ ràng là đối xứng, hãy trình bày biểu đồ tần suất và báo cáo trung vị (IQR).</a:t>
            </a:r>
          </a:p>
          <a:p>
            <a:r>
              <a:rPr lang="en-US" sz="1400" b="0" dirty="0"/>
              <a:t>Đối xứng, hình chuông (thường gọi là 'phân phối chuẩn'): trung bình và trung vị trùng nhau. Ví dụ: tuổi ở người lớn, chiều cao, hemoglobin, huyết áp tâm thu. Báo cáo trung bình (SD).</a:t>
            </a:r>
          </a:p>
          <a:p>
            <a:r>
              <a:rPr lang="en-US" sz="1400" b="0" dirty="0"/>
              <a:t>Lệch phải: một đuôi dài các giá trị cao kéo trung bình sang phải trung vị. Ví dụ: thời gian nằm viện, chi phí, CRP, nhiều xét nghiệm không thể âm. Báo cáo trung vị (IQR).</a:t>
            </a:r>
          </a:p>
          <a:p>
            <a:r>
              <a:rPr lang="en-US" sz="1400" b="0" dirty="0"/>
              <a:t>Kiểm tra nhanh không cần phần mềm: nếu SD lớn hơn một nửa giá trị trung bình với một biến không thể âm, nhiều khả năng biến đó bị lệch.</a:t>
            </a:r>
          </a:p>
          <a:p>
            <a:r>
              <a:rPr lang="en-US" sz="1400" b="0" dirty="0"/>
              <a:t>Vì sao quan trọng về sau: hình dạng cũng quyết định kiểm định (kiểm định t cho dữ liệu đối xứng, Mann-Whitney cho dữ liệu lệch). Đó là bảng chọn kiểm định ở phần 6.1.</a:t>
            </a:r>
          </a:p>
          <a:p>
            <a:r>
              <a:rPr lang="en-US" sz="1400" b="0" dirty="0"/>
              <a:t>Hỏi (mời hai ba người trả lời, bật micro): 'số ngày dùng vận mạch' đối xứng hay lệch? Dự kiến: lệch (phần lớn người bệnh 1-3 ngày, một số vài tuần).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Kiểm tra nhanh (3 phút), giữa phần 5.3. Làm dưới dạng bình chọn (mỗi câu một lượt).</a:t>
            </a:r>
          </a:p>
          <a:p>
            <a:r>
              <a:rPr lang="en-US" sz="1400" b="0" dirty="0"/>
              <a:t>C1: trung vị (IQR): thời gian nằm viện lệch phải.</a:t>
            </a:r>
          </a:p>
          <a:p>
            <a:r>
              <a:rPr lang="en-US" sz="1400" b="0" dirty="0"/>
              <a:t>C2: trung bình (SD): dữ liệu hình chuông.</a:t>
            </a:r>
          </a:p>
          <a:p>
            <a:r>
              <a:rPr lang="en-US" sz="1400" b="0" dirty="0"/>
              <a:t>C3: n (%): biến nhị phân không có trung bình hay SD. Báo cáo số lượng và phần trăm.</a:t>
            </a:r>
          </a:p>
          <a:p>
            <a:r>
              <a:rPr lang="en-US" sz="1400" b="0" dirty="0"/>
              <a:t>C4: n (%) cho từng giai đoạn, thể hiện bằng biểu đồ cột. Trung vị giai đoạn cũng chấp nhận được với biến thứ hạng. Không báo cáo 'giai đoạn trung bình 1.8'.</a:t>
            </a:r>
          </a:p>
          <a:p>
            <a:r>
              <a:rPr lang="en-US" sz="1400" b="0" dirty="0"/>
              <a:t>Nếu nhiều người sai C1, quay lại trang biểu đồ tần suất một phút.</a:t>
            </a:r>
          </a:p>
          <a:p>
            <a:r>
              <a:rPr lang="en-US" sz="1400" b="0" dirty="0"/>
              <a:t>Chuyển ý: giờ là cách trình bày các con số tóm tắt: biểu đồ, hình và bảng.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bốn loại biểu đồ bao phủ phần lớn nhu cầu mô tả dữ liệu. Đường cong sống còn (Kaplan-Meier) được giới thiệu ở Buổi 6, khi phân tích kết cục thời gian đến sự kiện.</a:t>
            </a:r>
          </a:p>
          <a:p>
            <a:r>
              <a:rPr lang="en-US" sz="1400" b="0" dirty="0"/>
              <a:t>Một biến phân loại: biểu đồ cột với số lượng hoặc phần trăm (nguồn nhiễm khuẩn). Tránh biểu đồ tròn 3 chiều.</a:t>
            </a:r>
          </a:p>
          <a:p>
            <a:r>
              <a:rPr lang="en-US" sz="1400" b="0" dirty="0"/>
              <a:t>Một biến số: biểu đồ tần suất (histogram) để thấy hình dạng (thời gian nằm viện).</a:t>
            </a:r>
          </a:p>
          <a:p>
            <a:r>
              <a:rPr lang="en-US" sz="1400" b="0" dirty="0"/>
              <a:t>Một biến số so sánh giữa các nhóm: các biểu đồ hộp đặt cạnh nhau (cân bằng dịch ở nhóm hạn chế dịch so với thường quy).</a:t>
            </a:r>
          </a:p>
          <a:p>
            <a:r>
              <a:rPr lang="en-US" sz="1400" b="0" dirty="0"/>
              <a:t>Hai biến số: biểu đồ phân tán (cân bằng dịch theo lactat).</a:t>
            </a:r>
          </a:p>
          <a:p>
            <a:r>
              <a:rPr lang="en-US" sz="1400" b="0" dirty="0"/>
              <a:t>Lỗi thường gặp: biểu đồ cột thể hiện trung bình với thanh sai số nhỏ cho dữ liệu lệch. Nó che giấu hình dạng và các giá trị ngoại lai. Biểu đồ hộp cho thấy nhiều hơn hẳn.</a:t>
            </a:r>
          </a:p>
          <a:p>
            <a:r>
              <a:rPr lang="en-US" sz="1400" b="0" dirty="0"/>
              <a:t>Hỏi (mời hai ba người trả lời, bật micro): anh chị dùng biểu đồ nào để so sánh thời gian nằm ICU giữa hai nhóm dịch truyền? Dự kiến: các biểu đồ hộp đặt cạnh nhau (biến số lệch, theo nhóm).</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'biểu đồ thuốc nổ' (dynamite plot: cột trung bình kèm thanh sai số) là hình xấu phổ biến nhất trên các tạp chí lâm sàng. Nó chỉ cho thấy hai con số mỗi nhóm và che giấu phần còn lại.</a:t>
            </a:r>
          </a:p>
          <a:p>
            <a:r>
              <a:rPr lang="en-US" sz="1400" b="0" dirty="0"/>
              <a:t>Bên trái: các cột gợi ý nhóm thường quy có cân bằng dịch cao hơn nhiều. Bên phải: cùng dữ liệu mô phỏng thể hiện bằng các chấm kèm biểu đồ hộp. Giờ ta thấy một người bệnh cực đoan (160 ml/kg) kéo trung bình nhóm thường quy lên, dữ liệu bị lệch, và hai nhóm chồng lấp nhiều.</a:t>
            </a:r>
          </a:p>
          <a:p>
            <a:r>
              <a:rPr lang="en-US" sz="1400" b="0" dirty="0"/>
              <a:t>Chú ý thêm: hình bên trái dùng sai số chuẩn (SE), không phải SD, làm độ phân tán trông nhỏ. Luôn ghi rõ thanh sai số là SD, SE hay KTC 95%.</a:t>
            </a:r>
          </a:p>
          <a:p>
            <a:r>
              <a:rPr lang="en-US" sz="1400" b="0" dirty="0"/>
              <a:t>Quy tắc: với ít hơn khoảng 100 người bệnh mỗi nhóm, hãy thể hiện từng điểm dữ liệu.</a:t>
            </a:r>
          </a:p>
          <a:p>
            <a:r>
              <a:rPr lang="en-US" sz="1400" b="0" dirty="0"/>
              <a:t>Nhiều tạp chí hiện nay khuyến cáo rõ không dùng biểu đồ cột cho dữ liệu liên tục.</a:t>
            </a:r>
          </a:p>
          <a:p>
            <a:r>
              <a:rPr lang="en-US" sz="1400" b="0" dirty="0"/>
              <a:t>Hỏi (mời hai ba người trả lời, bật micro): chỉ nhìn hình bên trái, anh chị sẽ kết luận gì? Dự kiến: 'nhóm thường quy rõ ràng cao hơn'. Đó chính là mối nguy.</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Bảng 1 (bảng đặc điểm nền) trong hầu hết các bài báo lâm sàng mô tả đặc điểm ban đầu của người bệnh theo từng nhóm.</a:t>
            </a:r>
          </a:p>
          <a:p>
            <a:r>
              <a:rPr lang="en-US" sz="1400" b="0" dirty="0"/>
              <a:t>Đọc từng dòng: cách tóm tắt được ghi ngay trong nhãn dòng. Biến đối xứng dùng trung bình (SD), biến lệch dùng trung vị (IQR), biến phân loại dùng n (%).</a:t>
            </a:r>
          </a:p>
          <a:p>
            <a:r>
              <a:rPr lang="en-US" sz="1400" b="0" dirty="0"/>
              <a:t>Hai câu hỏi cho mọi Bảng 1: (1) Những người bệnh này có giống người bệnh của tôi không? (khả năng khái quát hóa) (2) Các nhóm có giống nhau lúc ban đầu không? (so sánh công bằng).</a:t>
            </a:r>
          </a:p>
          <a:p>
            <a:r>
              <a:rPr lang="en-US" sz="1400" b="0" dirty="0"/>
              <a:t>Trong RCT, các nhóm sẽ giống nhau một cách ngẫu nhiên nhờ phân bổ ngẫu nhiên. Khác biệt nhỏ là bình thường. Nhiều hướng dẫn (CONSORT, hướng dẫn báo cáo thử nghiệm) khuyên không dùng giá trị p trong Bảng 1 của RCT, vì mọi khác biệt theo định nghĩa đều do ngẫu nhiên.</a:t>
            </a:r>
          </a:p>
          <a:p>
            <a:r>
              <a:rPr lang="en-US" sz="1400" b="0" dirty="0"/>
              <a:t>Trong nghiên cứu thuần tập (Bài báo 2), khác biệt lớn lúc ban đầu là dấu hiệu cảnh báo nhiễu. Đó là lý do Bài báo 2 ghép cặp người bệnh theo điểm xu hướng trước khi so sánh.</a:t>
            </a:r>
          </a:p>
          <a:p>
            <a:r>
              <a:rPr lang="en-US" sz="1400" b="0" dirty="0"/>
              <a:t>Số liệu trên trang là minh họa, không lấy từ Bài báo 1. Bảng 1 thật của Bài báo 1 có 24 người bệnh mỗi nhóm. Học viên có thể mở xem trong Course/Papers.</a:t>
            </a:r>
          </a:p>
          <a:p>
            <a:r>
              <a:rPr lang="en-US" sz="1400" b="0" dirty="0"/>
              <a:t>Hỏi (mời hai ba người trả lời, bật micro): anh chị lo ngại điều gì nếu nhóm hạn chế dịch có SOFA trung vị 6 còn nhóm thường quy là 11? Dự kiến: hai nhóm không so sánh được. Một nhánh có người bệnh nặng hơn.</a:t>
            </a:r>
          </a:p>
          <a:p>
            <a:r>
              <a:rPr lang="en-US" sz="1400" b="0" dirty="0"/>
              <a:t>Trang này giờ là bảng chỉnh sửa được (trước đây là ảnh). Thời lượng: 2 phút. Tiếp theo: một bảng được viết chưa tốt và tốt.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một bảng trong bài báo phải tự đứng được. So sánh hai phiên bản theo từng dòng. (Hai bảng này cố ý giữ dạng ảnh: bảng chưa tốt cho thấy lỗi định dạng, như kẻ ô dày đặc, mà bảng gốc trên trang chiếu sẽ không thể hiện được.)</a:t>
            </a:r>
          </a:p>
          <a:p>
            <a:r>
              <a:rPr lang="en-US" sz="1400" b="0" dirty="0"/>
              <a:t>Tiêu đề cột: 'Nhóm A / Nhóm B' không cho người đọc biết gì. Hãy ghi tên nhóm và số người bệnh mỗi cột (n = 24).</a:t>
            </a:r>
          </a:p>
          <a:p>
            <a:r>
              <a:rPr lang="en-US" sz="1400" b="0" dirty="0"/>
              <a:t>Nhãn dòng: ghi đơn vị và cách tóm tắt: 'Tuổi, năm, trung bình (SD)', 'Lactat, mmol/L, trung vị (IQR)'.</a:t>
            </a:r>
          </a:p>
          <a:p>
            <a:r>
              <a:rPr lang="en-US" sz="1400" b="0" dirty="0"/>
              <a:t>Con số: số thập phân hợp lý và nhất quán: tuổi là số năm nguyên, phần trăm không cần số thập phân với mẫu nhỏ, lactat một chữ số thập phân. 63.4567 gợi ý một độ chính xác không hề có.</a:t>
            </a:r>
          </a:p>
          <a:p>
            <a:r>
              <a:rPr lang="en-US" sz="1400" b="0" dirty="0"/>
              <a:t>Biến phân loại ghi n (%), không bao giờ ghi tỷ lệ như 0.375.</a:t>
            </a:r>
          </a:p>
          <a:p>
            <a:r>
              <a:rPr lang="en-US" sz="1400" b="0" dirty="0"/>
              <a:t>Chú thích giải thích mọi chữ viết tắt (SOFA, IQR) và, nếu có giá trị p, kiểm định đã dùng. Trong Bảng 1 của RCT, không đưa giá trị p (CONSORT).</a:t>
            </a:r>
          </a:p>
          <a:p>
            <a:r>
              <a:rPr lang="en-US" sz="1400" b="0" dirty="0"/>
              <a:t>Không kẻ dọc, ít kẻ ngang. Tạp chí sẽ dàn trang lại, nhưng người phản biện vẫn để ý bảng lộn xộn.</a:t>
            </a:r>
          </a:p>
          <a:p>
            <a:r>
              <a:rPr lang="en-US" sz="1400" b="0" dirty="0"/>
              <a:t>Mẫu đề cương và Buổi 7-8 (viết bài báo) dùng đúng các quy tắc này.</a:t>
            </a:r>
          </a:p>
          <a:p>
            <a:r>
              <a:rPr lang="en-US" sz="1400" b="0" dirty="0"/>
              <a:t>Hỏi (mời hai ba người trả lời, bật micro): tìm bốn lỗi trong bảng bên trái trong 30 giây. Dự kiến: không có n, không đơn vị, không %, quá nhiều số thập phân, SOFA không giải thích, giá trị p trong RCT.</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đầu phần 5.4 (25 phút, 21:30 đến 21:55: trình diễn trực tiếp Bảng 1 và biểu đồ 6 phút, bốn trang kết quả FLUID-ICU, rồi 10 phút cả lớp cùng đọc Bảng 1).</a:t>
            </a:r>
          </a:p>
          <a:p>
            <a:r>
              <a:rPr lang="en-US" sz="1400" b="0" dirty="0"/>
              <a:t>Thông điệp chính: mọi điều ở phần 5.3 (hình dạng, trung bình hay trung vị, biểu đồ nào, Bảng 1) giờ áp dụng cho FLUID-ICU. Cùng quy tắc, con số thật (mô phỏng).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Trình diễn trực tiếp trên màn hình chia sẻ, 6 phút. Kịch bản đầy đủ: Course/Demos/s5_demo.md (Phần B), dùng Course/Data/R/02_describe.R.</a:t>
            </a:r>
          </a:p>
          <a:p>
            <a:r>
              <a:rPr lang="en-US" sz="1400" b="0" dirty="0"/>
              <a:t>Cho thấy: hình dạng của tuổi (gần đối xứng, nên dùng trung bình và SD) so với lactat và thời gian nằm ICU (lệch phải, nên dùng trung vị và IQR). Bảng 1 theo nhóm cân bằng dịch với các cột chung, âm (n = 245) và dương (n = 373) và số thiếu mỗi biến. Biểu đồ tần suất cân bằng dịch, biểu đồ hộp SOFA theo nhóm, biểu đồ cột nguồn nhiễm khuẩn đã sắp xếp.</a:t>
            </a:r>
          </a:p>
          <a:p>
            <a:r>
              <a:rPr lang="en-US" sz="1400" b="0" dirty="0"/>
              <a:t>Nhấn mạnh: không có giá trị p trong Bảng 1 (bảng mô tả, không kiểm định), như đã ghi trong SAP của FLUID-ICU.</a:t>
            </a:r>
          </a:p>
          <a:p>
            <a:r>
              <a:rPr lang="en-US" sz="1400" b="0" dirty="0"/>
              <a:t>Nếu R lỗi: chuyển ngay sang các trang sau. Chúng cho thấy cùng kết quả.</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đọc Bảng 1 với hai câu hỏi từ phần 5.3: người bệnh này có giống người bệnh của tôi không, và các nhóm có giống nhau lúc đầu không?</a:t>
            </a:r>
          </a:p>
          <a:p>
            <a:r>
              <a:rPr lang="en-US" sz="1400" b="0" dirty="0"/>
              <a:t>Tuổi: trung bình 64.6 so với 61.4 năm (âm so với dương): tương tự.</a:t>
            </a:r>
          </a:p>
          <a:p>
            <a:r>
              <a:rPr lang="en-US" sz="1400" b="0" dirty="0"/>
              <a:t>Mức độ nặng không tương tự: SOFA trung vị 6 (4 đến 8) so với 8 (6 đến 10). Vận mạch 61/245 (24.9%) so với 205/373 (55.0%). Thở máy 97/245 (39.6%) so với 216/373 (57.9%). Lactat trung vị 2.2 so với 2.9 mmol/L.</a:t>
            </a:r>
          </a:p>
          <a:p>
            <a:r>
              <a:rPr lang="en-US" sz="1400" b="0" dirty="0"/>
              <a:t>Suy tim: 54/245 (22.0%) so với 43/373 (11.5%): bác sĩ truyền ít dịch hơn cho người bệnh suy tim.</a:t>
            </a:r>
          </a:p>
          <a:p>
            <a:r>
              <a:rPr lang="en-US" sz="1400" b="0" dirty="0"/>
              <a:t>Diễn giải: người bệnh có cân bằng dương đã nặng hơn trước khi được truyền dịch. Người bệnh nặng hơn được truyền nhiều dịch hơn và tử vong nhiều hơn: nhiễu do chỉ định (Buổi 4). Mọi so sánh thô về tử vong sẽ bị sai lệch. Buổi 6 sẽ hiệu chỉnh.</a:t>
            </a:r>
          </a:p>
          <a:p>
            <a:r>
              <a:rPr lang="en-US" sz="1400" b="0" dirty="0"/>
              <a:t>Hỏi (bình chọn, hoặc mời hai ba người trả lời): chỉ từ bảng này, anh chị dự đoán tỷ số chênh (OR) thô cho tử vong lớn hơn hay nhỏ hơn OR đã hiệu chỉnh? Dự kiến: lớn hơn (mức độ nặng làm nó phình lên).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luôn nhìn phơi nhiễm trước khi sử dụng.</a:t>
            </a:r>
          </a:p>
          <a:p>
            <a:r>
              <a:rPr lang="en-US" sz="1400" b="0" dirty="0"/>
              <a:t>Cân bằng dịch tích lũy ngày 3 dao động rộng. Trung vị 8.8 ml/kg (IQR -10.3 đến 26.2). 373 trong 618 người bệnh (60.4%) có cân bằng dương.</a:t>
            </a:r>
          </a:p>
          <a:p>
            <a:r>
              <a:rPr lang="en-US" sz="1400" b="0" dirty="0"/>
              <a:t>Phân tích chính (Q1) cắt biến liên tục tại 0 ml/kg thành hai nhóm. Q2 và Q3 giữ dạng liên tục (mỗi 10 ml/kg). Cắt làm mất thông tin nhưng dễ giải thích hơn. SAP đã cố định lựa chọn này từ trước.</a:t>
            </a:r>
          </a:p>
          <a:p>
            <a:r>
              <a:rPr lang="en-US" sz="1400" b="0" dirty="0"/>
              <a:t>Hỏi (mời hai ba người trả lời, bật micro): anh chị báo cáo biến này trong Bảng 1 bằng cách nào? Dự kiến: trung vị (IQR), như ở đây, vì có đuôi. Phần giữa gần đối xứng nên trung bình (SD) cũng chấp nhận được nếu nói rõ.</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biểu đồ 'chấm kèm hộp' từ phần 5.3, áp dụng cho FLUID-ICU.</a:t>
            </a:r>
          </a:p>
          <a:p>
            <a:r>
              <a:rPr lang="en-US" sz="1400" b="0" dirty="0"/>
              <a:t>Điểm SOFA lúc vào: trung vị 6 (IQR 4 đến 8) ở nhóm cân bằng âm so với 8 (6 đến 10) ở nhóm cân bằng dương. Mỗi chấm là một người bệnh, nên người đọc thấy cả sự chồng lấp và sự dịch chuyển.</a:t>
            </a:r>
          </a:p>
          <a:p>
            <a:r>
              <a:rPr lang="en-US" sz="1400" b="0" dirty="0"/>
              <a:t>Riêng hình này là bằng chứng trực quan của nhiễu do chỉ định trong bộ dữ liệu.</a:t>
            </a:r>
          </a:p>
          <a:p>
            <a:r>
              <a:rPr lang="en-US" sz="1400" b="0" dirty="0"/>
              <a:t>Hỏi (mời hai ba người trả lời, bật micro): vì sao dùng biểu đồ hộp mà không dùng cột trung bình SOFA? Dự kiến: SOFA là điểm có phân phối lệch. Cột sẽ che độ phân tán và sự chồng lấp.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hình thời gian nằm viện ở phần 5.3 cũng đúng với FLUID-ICU.</a:t>
            </a:r>
          </a:p>
          <a:p>
            <a:r>
              <a:rPr lang="en-US" sz="1400" b="0" dirty="0"/>
              <a:t>Thời gian nằm ICU ở 439 người sống bị lệch phải: vài ca nằm rất lâu kéo trung bình (7.5 ngày) lên trên trung vị (6.2 ngày). Ở tất cả người bệnh: trung bình 7.3, trung vị 6.0.</a:t>
            </a:r>
          </a:p>
          <a:p>
            <a:r>
              <a:rPr lang="en-US" sz="1400" b="0" dirty="0"/>
              <a:t>Câu hỏi 5 (Q5) là về kết cục này: báo cáo trung vị (IQR), so sánh bằng kiểm định Mann-Whitney và dùng thang log trong mô hình (Buổi 6).</a:t>
            </a:r>
          </a:p>
          <a:p>
            <a:r>
              <a:rPr lang="en-US" sz="1400" b="0" dirty="0"/>
              <a:t>Hỏi (mời hai ba người trả lời, bật micro): ai cần trang này nhất? Dự kiến: người chọn Q5 cho bản thảo, nhưng bản thảo nào cũng có ít nhất một biến lệch trong Bảng 1.</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tập cả lớp, 10 phút (21:45 đến 21:55). Bài 6 trong phiếu bài tập Buổi 5. Đáp án mẫu trong Course/Solutions/s5_solutions.md.</a:t>
            </a:r>
          </a:p>
          <a:p>
            <a:r>
              <a:rPr lang="en-US" sz="1400" b="0" dirty="0"/>
              <a:t>Chia sẻ Bảng 1 từ gói kết quả Q1 lên màn hình. Cả năm gói đều có cùng Bảng 1 theo nhóm cân bằng dịch (gói Q5 có thêm bảng cho người sống).</a:t>
            </a:r>
          </a:p>
          <a:p>
            <a:r>
              <a:rPr lang="en-US" sz="1400" b="0" dirty="0"/>
              <a:t>Bình chọn (2 phút): tuổi = trung bình (SD), đối xứng. SOFA = trung vị (IQR), điểm lệch. Vận mạch = n (%), nhị phân.</a:t>
            </a:r>
          </a:p>
          <a:p>
            <a:r>
              <a:rPr lang="en-US" sz="1400" b="0" dirty="0"/>
              <a:t>Mời hai ba người trả lời (3 phút): khác biệt lớn nhất = mức độ nặng (SOFA, vận mạch, thở máy). Có người sẽ thấy suy tim đi theo chiều ngược lại: bác sĩ truyền ít dịch hơn cho người bệnh suy tim.</a:t>
            </a:r>
          </a:p>
          <a:p>
            <a:r>
              <a:rPr lang="en-US" sz="1400" b="0" dirty="0"/>
              <a:t>Cùng viết (4 phút), gõ vào tài liệu chia sẻ: 'Trong 620 người bệnh tham gia, 618 người tính được cân bằng dịch ngày 3, 373 (60.4%) có cân bằng dương. Người bệnh có cân bằng dương nặng hơn lúc vào (SOFA trung vị 8 so với 6, vận mạch 55.0% so với 24.9%, thở máy 57.9% so với 39.6%).'</a:t>
            </a:r>
          </a:p>
          <a:p>
            <a:r>
              <a:rPr lang="en-US" sz="1400" b="0" dirty="0"/>
              <a:t>Q2 đến Q5 (1 phút): cùng người bệnh nên cùng Bảng 1. Q5 thêm bảng chỉ cho người sống (n = 439).</a:t>
            </a:r>
          </a:p>
          <a:p>
            <a:r>
              <a:rPr lang="en-US" sz="1400" b="0" dirty="0"/>
              <a:t>Lắng nghe: cách tóm tắt đúng (trung bình hay trung vị), không diễn giải 'ý nghĩa thống kê' trong Bảng 1, và nhận ra mức độ nặng khác nhau giữa các nhóm.</a:t>
            </a:r>
          </a:p>
          <a:p>
            <a:r>
              <a:rPr lang="en-US" sz="1400" b="0" dirty="0"/>
              <a:t>Các câu này đưa thẳng vào phần Kết quả trong bản thảo của mỗi học viên (Buổi 7).</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Chiếu 1 phút trước khi giảng viên bắt đầu làm mẫu, để học viên thấy mức độ mong đợi.</a:t>
            </a:r>
          </a:p>
          <a:p>
            <a:r>
              <a:rPr lang="en-US" sz="1400" b="0" dirty="0"/>
              <a:t>Bảng biến số: kết cục chính, phơi nhiễm (hoặc can thiệp), 3-5 yếu tố gây nhiễu, mỗi biến kèm loại. Bảng này dẫn dắt mọi thứ khác.</a:t>
            </a:r>
          </a:p>
          <a:p>
            <a:r>
              <a:rPr lang="en-US" sz="1400" b="0" dirty="0"/>
              <a:t>CRF thu gọn: 6 đến 10 mục thu thập đúng các biến đó, có đơn vị, thời điểm và lựa chọn 'không rõ' (như ví dụ minh họa).</a:t>
            </a:r>
          </a:p>
          <a:p>
            <a:r>
              <a:rPr lang="en-US" sz="1400" b="0" dirty="0"/>
              <a:t>Từ điển dữ liệu: 3 đến 5 dòng với tên biến ngắn, nhãn, loại, đơn vị hoặc mã, và giá trị cho phép.</a:t>
            </a:r>
          </a:p>
          <a:p>
            <a:r>
              <a:rPr lang="en-US" sz="1400" b="0" dirty="0"/>
              <a:t>Kế hoạch quản lý dữ liệu: một hai câu: EDC (thu thập dữ liệu điện tử) hoặc phiếu giấy với nhập liệu kép, mã số nghiên cứu với sổ liên kết khóa riêng, nhật ký thay đổi, sao lưu, và tuyên bố chia sẻ dữ liệu trong phiếu đồng ý.</a:t>
            </a:r>
          </a:p>
          <a:p>
            <a:r>
              <a:rPr lang="en-US" sz="1400" b="0" dirty="0"/>
              <a:t>Mỗi học viên viết phần này cho câu hỏi nghiên cứu của chính mình (đề cương của mình), không phải cho FLUID-ICU.</a:t>
            </a:r>
          </a:p>
          <a:p>
            <a:r>
              <a:rPr lang="en-US" sz="1400" b="0" dirty="0"/>
              <a:t>Thứ Bảy tuần sau (Buổi 6) đề cương được bổ sung cỡ mẫu, kế hoạch phân tích và kế hoạch xử lý dữ liệu thiếu.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Xây dựng đề cương 5: 30 phút (21:55 đến 22:25). Mẫu: Course/Templates/Research_Proposal_Template.docx (đã gửi trước Buổi 1). Phiếu bài tập: Bài 8 trong phiếu bài tập Buổi 5, có cùng các tiêu đề.</a:t>
            </a:r>
          </a:p>
          <a:p>
            <a:r>
              <a:rPr lang="en-US" sz="1400" b="0" dirty="0"/>
              <a:t>Làm mẫu trực tiếp (18 phút) trên ví dụ xuyên suốt, gõ vào một bản sao của mẫu đề cương trên màn hình chia sẻ: bảng biến số (5 phút), CRF thu gọn (5 phút), các dòng từ điển dữ liệu kèm một quy tắc kiểm tra (4 phút), kế hoạch quản lý dữ liệu (4 phút). Mời từng người gợi ý trong lúc làm.</a:t>
            </a:r>
          </a:p>
          <a:p>
            <a:r>
              <a:rPr lang="en-US" sz="1400" b="0" dirty="0"/>
              <a:t>Thời gian làm riêng (10 phút): mỗi người tự viết bảng biến số của mình (có thể tắt camera). Sau đó 2 phút hỏi đáp qua khung chat.</a:t>
            </a:r>
          </a:p>
          <a:p>
            <a:r>
              <a:rPr lang="en-US" sz="1400" b="0" dirty="0"/>
              <a:t>Dùng từ điển dữ liệu FLUID-ICU làm mẫu: học viên vừa thấy một từ điển thật trông như thế nào.</a:t>
            </a:r>
          </a:p>
          <a:p>
            <a:r>
              <a:rPr lang="en-US" sz="1400" b="0" dirty="0"/>
              <a:t>Vấn đề thường gặp cần nhắc khi làm mẫu: quá nhiều mục CRF (giữ tối đa 10). 'Yếu tố gây nhiễu' thực ra là kết cục. Tên và mã số trong cùng một tệp. Không có kế hoạch sao lưu.</a:t>
            </a:r>
          </a:p>
          <a:p>
            <a:r>
              <a:rPr lang="en-US" sz="1400" b="0" dirty="0"/>
              <a:t>Về nhà: hoàn thành CRF thu gọn, các dòng từ điển dữ liệu và kế hoạch quản lý dữ liệu trong mẫu của mình trước Buổi 6.</a:t>
            </a:r>
          </a:p>
          <a:p>
            <a:r>
              <a:rPr lang="en-US" sz="1400" b="0" dirty="0"/>
              <a:t>Đúng 22:25, dừng để tổng kết.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Từ khóa của buổi học (2 phút). Chỉ vào từng từ và mời một người định nghĩa trong một câu, bật micro. Sửa nhẹ nhàng.</a:t>
            </a:r>
          </a:p>
          <a:p>
            <a:r>
              <a:rPr lang="en-US" sz="1400" b="0" dirty="0"/>
              <a:t>Loại biến số: số đo hay phân loại, và các loại con. CRF (phiếu thu thập dữ liệu): phiếu dùng để ghi dữ liệu. Từ điển dữ liệu: mỗi biến một dòng, có loại, đơn vị/mã và giá trị cho phép.</a:t>
            </a:r>
          </a:p>
          <a:p>
            <a:r>
              <a:rPr lang="en-US" sz="1400" b="0" dirty="0"/>
              <a:t>Quy tắc kiểm tra: quy tắc đánh dấu giá trị vô lý (khoảng giá trị, nhất quán, logic, đầy đủ). Nhật ký thay đổi dữ liệu (audit trail): ghi lại ai đổi gì, khi nào, vì sao. Nhật ký làm sạch dữ liệu: danh sách mọi chỉnh sửa trên dữ liệu thô (FLUID-ICU).</a:t>
            </a:r>
          </a:p>
          <a:p>
            <a:r>
              <a:rPr lang="en-US" sz="1400" b="0" dirty="0"/>
              <a:t>Trung vị (IQR) cho dữ liệu lệch, trung bình (SD) cho dữ liệu đối xứng. Phân phối lệch = có đuôi dài.</a:t>
            </a:r>
          </a:p>
          <a:p>
            <a:r>
              <a:rPr lang="en-US" sz="1400" b="0" dirty="0"/>
              <a:t>Bảng 1: đặc điểm nền theo nhóm. Chấm + hộp: cho thấy từng người bệnh, n (%): cách báo cáo biến phân loại.</a:t>
            </a:r>
          </a:p>
          <a:p>
            <a:r>
              <a:rPr lang="en-US" sz="1400" b="0" dirty="0"/>
              <a:t>Mọi thuật ngữ có trong bảng thuật ngữ Anh-Việt ở Course/References.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Tóm tắt buổi học (2 phút). Mời ba người tình nguyện (nút giơ tay) cho một ví dụ hôm nay cho mỗi thẻ.</a:t>
            </a:r>
          </a:p>
          <a:p>
            <a:r>
              <a:rPr lang="en-US" sz="1400" b="0" dirty="0"/>
              <a:t>Thiết kế dữ liệu: mục CRF minh họa, từ điển dữ liệu, các quy tắc kiểm tra.</a:t>
            </a:r>
          </a:p>
          <a:p>
            <a:r>
              <a:rPr lang="en-US" sz="1400" b="0" dirty="0"/>
              <a:t>Giữ dữ liệu sạch: FLUID-ICU cho thấy dữ liệu thật trông thế nào trước khi làm sạch và vì sao nhật ký làm sạch quan trọng.</a:t>
            </a:r>
          </a:p>
          <a:p>
            <a:r>
              <a:rPr lang="en-US" sz="1400" b="0" dirty="0"/>
              <a:t>Mô tả trung thực: trung vị hay trung bình, chấm thay cho biểu đồ thuốc nổ, Bảng 1 người đọc hiểu được mà không cần đọc phần chữ.</a:t>
            </a:r>
          </a:p>
          <a:p>
            <a:r>
              <a:rPr lang="en-US" sz="1400" b="0" dirty="0"/>
              <a:t>Thứ Bảy tuần sau (Buổi 6): từ mẫu đến câu trả lời: khoảng tin cậy, giá trị p, kiểm định, hồi quy, sống còn và dữ liệu thiếu, tất cả chạy trực tiếp trên FLUID-ICU.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Tổng kết: 5 phút (22:25 đến 22:30), gồm cả trang từ khóa và tóm tắt.</a:t>
            </a:r>
          </a:p>
          <a:p>
            <a:r>
              <a:rPr lang="en-US" sz="1400" b="0" dirty="0"/>
              <a:t>Câu hỏi cuối buổi trong khung chat (hoặc biểu mẫu một câu hỏi): nêu một lỗi chất lượng dữ liệu tìm thấy trong dữ liệu thô FLUID-ICU và cách làm sạch đã sửa nó. Mục đích: kiểm tra học viên đã hiểu ý chính hôm nay (làm sạch bằng script và nhật ký, không bao giờ bằng tay). Giảng viên đọc các câu trả lời trước Buổi 6 và mở đầu Buổi 6 bằng hai ba câu trong số đó.</a:t>
            </a:r>
          </a:p>
          <a:p>
            <a:r>
              <a:rPr lang="en-US" sz="1400" b="0" dirty="0"/>
              <a:t>Về nhà: hoàn thành CRF thu gọn, các dòng từ điển dữ liệu và kế hoạch quản lý dữ liệu trong đề cương của mình (Phần 3, nửa đầu). Chọn một trong năm câu hỏi FLUID-ICU cho bản thảo, báo cho giảng viên, và đọc gói kết quả của câu đó (Bảng 1, biểu đồ). Tùy chọn: Bài 1, 3, 4 và 5 trong phiếu bài tập Buổi 5.</a:t>
            </a:r>
          </a:p>
          <a:p>
            <a:r>
              <a:rPr lang="en-US" sz="1400" b="0" dirty="0"/>
              <a:t>Cảm ơn cả lớp: hôm nay có nhiều từ mới. Thứ Bảy tuần sau xây dựng trực tiếp trên đó.</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các trang sau đây là tùy chọn. Dùng nếu lớp đi nhanh hơn dự kiến, hoặc giới thiệu cho học viên tự học (có trong bộ tài liệu phát).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bốn thói quen tốn ít công nhưng cứu được nghiên cứu.</a:t>
            </a:r>
          </a:p>
          <a:p>
            <a:r>
              <a:rPr lang="en-US" sz="1400" b="0" dirty="0"/>
              <a:t>Mã hóa: lưu các biến phân loại bằng mã số được định nghĩa trong từ điển dữ liệu (1 = phổi, 2 = tiết niệu...). Mỗi người bệnh có một mã nghiên cứu. Tên và số hồ sơ nằm trong một sổ liên kết riêng, được khóa.</a:t>
            </a:r>
          </a:p>
          <a:p>
            <a:r>
              <a:rPr lang="en-US" sz="1400" b="0" dirty="0"/>
              <a:t>Phiên bản: tệp dữ liệu gốc không bao giờ bị sửa. Đặt chế độ chỉ đọc. Mỗi bước làm sạch tạo một bản sao mới có ghi ngày (data_2026-03-12_v2) và một ghi chú ngắn về thay đổi. Nhờ đó mọi kết quả đều truy ngược được.</a:t>
            </a:r>
          </a:p>
          <a:p>
            <a:r>
              <a:rPr lang="en-US" sz="1400" b="0" dirty="0"/>
              <a:t>Sao lưu: quy tắc 3-2-1: ba bản, trên hai loại phương tiện, một bản ở nơi khác, được mã hóa. Bản sao lưu chưa từng thử khôi phục chỉ là một hy vọng.</a:t>
            </a:r>
          </a:p>
          <a:p>
            <a:r>
              <a:rPr lang="en-US" sz="1400" b="0" dirty="0"/>
              <a:t>Tuyên bố chia sẻ dữ liệu: hầu hết tạp chí hiện nay yêu cầu (Buổi 7-8). Ví dụ: 'Dữ liệu đã khử định danh và từ điển dữ liệu sẽ được cung cấp bởi tác giả liên hệ khi có yêu cầu hợp lý sau khi công bố, với điều kiện được hội đồng đạo đức chấp thuận.' Hãy đưa nội dung này vào phiếu đồng ý và đề cương ngay bây giờ, nếu không sau này có thể không được phép chia sẻ.</a:t>
            </a:r>
          </a:p>
          <a:p>
            <a:r>
              <a:rPr lang="en-US" sz="1400" b="0" dirty="0"/>
              <a:t>Hỏi: nếu máy tính xách tay của anh chị bị mất tối nay, nghiên cứu có còn không? Dự kiến: một khoảng lặng khó chịu. Tốt.</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Bổ sung: Ý chính: ba kiểu bóp méo anh chị sẽ gặp trên poster, báo cáo và bài báo. Hàng trên gây hiểu nhầm, hàng dưới đã sửa.</a:t>
            </a:r>
          </a:p>
          <a:p>
            <a:r>
              <a:rPr lang="en-US" sz="1400" b="0" dirty="0"/>
              <a:t>Biểu đồ tròn 3-D: độ nghiêng làm các lát phía trước trông to hơn. Mắt người so sánh góc rất kém. Hỏi: lát nào lớn hơn, tiết niệu hay ổ bụng? Sau đó cho xem biểu đồ cột đã sắp xếp: 25% so với 20%, rõ ngay lập tức.</a:t>
            </a:r>
          </a:p>
          <a:p>
            <a:r>
              <a:rPr lang="en-US" sz="1400" b="0" dirty="0"/>
              <a:t>Trục bị cắt: trục tung bắt đầu từ 28.5%, nên khác biệt 2 điểm phần trăm về tử vong (31% so với 29%) trông như gấp ba. Biểu đồ cột phải bắt đầu từ 0. (Biểu đồ đường có thể phóng to, nhưng phải nói rõ.)</a:t>
            </a:r>
          </a:p>
          <a:p>
            <a:r>
              <a:rPr lang="en-US" sz="1400" b="0" dirty="0"/>
              <a:t>Hai trục tung: hai trục khác nhau do tác giả tự chọn tỷ lệ có thể làm hai đường cắt nhau ở bất kỳ đâu tác giả muốn, gợi ý 'vệ sinh tay tăng nên nhiễm khuẩn giảm'. Tốt hơn: hai khung dùng chung trục thời gian, và nhớ rằng tương quan không phải nhân quả (6.3).</a:t>
            </a:r>
          </a:p>
          <a:p>
            <a:r>
              <a:rPr lang="en-US" sz="1400" b="0" dirty="0"/>
              <a:t>Mọi dữ liệu ở đây là mô phỏng.</a:t>
            </a:r>
          </a:p>
          <a:p>
            <a:r>
              <a:rPr lang="en-US" sz="1400" b="0" dirty="0"/>
              <a:t>Hỏi: gần đây anh chị thấy trục bị cắt ở đâu? Dự kiến: bảng điều khiển của bệnh viện, quảng cáo dược phẩm, tin tức.</a:t>
            </a:r>
          </a:p>
          <a:p>
            <a:r>
              <a:rPr lang="en-US" sz="1400" b="0" dirty="0"/>
              <a:t>Thời lượng: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bản quyền. Để trên màn hình khi học viên rời phòng họp.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 Id="rId4" Type="http://schemas.openxmlformats.org/officeDocument/2006/relationships/image" Target="../media/image2.png"/>
<Relationship Id="rId5" Type="http://schemas.openxmlformats.org/officeDocument/2006/relationships/image" Target="../media/image3.pn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 Id="rId4" Type="http://schemas.openxmlformats.org/officeDocument/2006/relationships/image" Target="../media/image4.pn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 Id="rId4" Type="http://schemas.openxmlformats.org/officeDocument/2006/relationships/image" Target="../media/image5.pn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 Id="rId4" Type="http://schemas.openxmlformats.org/officeDocument/2006/relationships/image" Target="../media/image6.pn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 Id="rId4" Type="http://schemas.openxmlformats.org/officeDocument/2006/relationships/image" Target="../media/image7.pn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 Id="rId4" Type="http://schemas.openxmlformats.org/officeDocument/2006/relationships/image" Target="../media/image8.pn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 Id="rId4" Type="http://schemas.openxmlformats.org/officeDocument/2006/relationships/image" Target="../media/image9.png"/>
<Relationship Id="rId5" Type="http://schemas.openxmlformats.org/officeDocument/2006/relationships/image" Target="../media/image10.pn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 Id="rId4" Type="http://schemas.openxmlformats.org/officeDocument/2006/relationships/image" Target="../media/image11.png"/>
<Relationship Id="rId5" Type="http://schemas.openxmlformats.org/officeDocument/2006/relationships/image" Target="../media/image12.pn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 Id="rId4" Type="http://schemas.openxmlformats.org/officeDocument/2006/relationships/image" Target="../media/image13.pn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 Id="rId4" Type="http://schemas.openxmlformats.org/officeDocument/2006/relationships/image" Target="../media/image14.pn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 Id="rId4" Type="http://schemas.openxmlformats.org/officeDocument/2006/relationships/image" Target="../media/image15.pn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image" Target="../media/image1.jp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image" Target="../media/image1.jp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image" Target="../media/image1.jpg"/>
<Relationship Id="rId4" Type="http://schemas.openxmlformats.org/officeDocument/2006/relationships/image" Target="../media/image16.pn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3200" b="1" dirty="0">
                <a:solidFill>
                  <a:srgbClr val="0D7377"/>
                </a:solidFill>
                <a:latin typeface="Arial"/>
                <a:cs typeface="Arial"/>
              </a:rPr>
              <a:t>Buổi 5 · Dữ liệu: thu thập tốt, mô tả trung thực</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Tuần 5 · Thứ Bảy</a:t>
            </a:r>
          </a:p>
          <a:p>
            <a:pPr>
              <a:buNone/>
            </a:pPr>
            <a:endParaRPr sz="800"/>
          </a:p>
          <a:p>
            <a:pPr marL="274320" indent="-274320" algn="l">
              <a:spcBef>
                <a:spcPts val="440"/>
              </a:spcBef>
              <a:buFont typeface="Arial"/>
              <a:buChar char="•"/>
            </a:pPr>
            <a:r>
              <a:rPr lang="en-US" sz="1900" dirty="0">
                <a:solidFill>
                  <a:srgbClr val="000000"/>
                </a:solidFill>
                <a:latin typeface="Arial"/>
                <a:cs typeface="Arial"/>
              </a:rPr>
              <a:t>Câu hỏi ôn tập Buổi 3-4 (10 phút)</a:t>
            </a:r>
          </a:p>
          <a:p>
            <a:pPr marL="274320" indent="-274320" algn="l">
              <a:spcBef>
                <a:spcPts val="440"/>
              </a:spcBef>
              <a:buFont typeface="Arial"/>
              <a:buChar char="•"/>
            </a:pPr>
            <a:r>
              <a:rPr lang="en-US" sz="1900" dirty="0">
                <a:solidFill>
                  <a:srgbClr val="000000"/>
                </a:solidFill>
                <a:latin typeface="Arial"/>
                <a:cs typeface="Arial"/>
              </a:rPr>
              <a:t>5.1 Dữ liệu tốt từ khâu thiết kế: biến số, CRF, từ điển dữ liệu, kiểm tra, quản lý dữ liệu</a:t>
            </a:r>
          </a:p>
          <a:p>
            <a:pPr marL="274320" indent="-274320" algn="l">
              <a:spcBef>
                <a:spcPts val="440"/>
              </a:spcBef>
              <a:buFont typeface="Arial"/>
              <a:buChar char="•"/>
            </a:pPr>
            <a:r>
              <a:rPr lang="en-US" sz="1900" dirty="0">
                <a:solidFill>
                  <a:srgbClr val="000000"/>
                </a:solidFill>
                <a:latin typeface="Arial"/>
                <a:cs typeface="Arial"/>
              </a:rPr>
              <a:t>5.2 Làm quen bộ dữ liệu khóa học FLUID-ICU (trình diễn làm sạch bằng R)</a:t>
            </a:r>
          </a:p>
          <a:p>
            <a:pPr marL="274320" indent="-274320" algn="l">
              <a:spcBef>
                <a:spcPts val="440"/>
              </a:spcBef>
              <a:buFont typeface="Arial"/>
              <a:buChar char="•"/>
            </a:pPr>
            <a:r>
              <a:rPr lang="en-US" sz="1900" dirty="0">
                <a:solidFill>
                  <a:srgbClr val="000000"/>
                </a:solidFill>
                <a:latin typeface="Arial"/>
                <a:cs typeface="Arial"/>
              </a:rPr>
              <a:t>5.3 Mô tả và trình bày dữ liệu: tóm tắt, biểu đồ, bảng</a:t>
            </a:r>
          </a:p>
          <a:p>
            <a:pPr marL="274320" indent="-274320" algn="l">
              <a:spcBef>
                <a:spcPts val="440"/>
              </a:spcBef>
              <a:buFont typeface="Arial"/>
              <a:buChar char="•"/>
            </a:pPr>
            <a:r>
              <a:rPr lang="en-US" sz="1900" dirty="0">
                <a:solidFill>
                  <a:srgbClr val="000000"/>
                </a:solidFill>
                <a:latin typeface="Arial"/>
                <a:cs typeface="Arial"/>
              </a:rPr>
              <a:t>5.4 Mô tả bộ dữ liệu khóa học: Bảng 1 và biểu đồ</a:t>
            </a:r>
          </a:p>
          <a:p>
            <a:pPr marL="274320" indent="-274320" algn="l">
              <a:spcBef>
                <a:spcPts val="440"/>
              </a:spcBef>
              <a:buFont typeface="Arial"/>
              <a:buChar char="•"/>
            </a:pPr>
            <a:r>
              <a:rPr lang="en-US" sz="1900" dirty="0">
                <a:solidFill>
                  <a:srgbClr val="000000"/>
                </a:solidFill>
                <a:latin typeface="Arial"/>
                <a:cs typeface="Arial"/>
              </a:rPr>
              <a:t>Xây dựng đề cương 5: biến số, CRF thu gọn, từ điển dữ liệu, quản lý dữ liệu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Ôn tập: Buổi 3-4 trong ba câu hỏi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10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C1. Người hút thuốc được theo dõi 10 năm để xem ai bị đột quỵ. Đây là thiết kế gì?</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C2. Trong một nghiên cứu thuần tập, người bệnh nhiễm khuẩn nặng hơn được truyền nhiều dịch hơn và tử vong nhiều hơn. Hiện tượng này gọi là gì?</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C3. Tử vong 30% với chăm sóc thường quy và 20% với chiến lược mới. Nguy cơ tương đối (RR) và số người cần điều trị (NNT) là bao nhiêu?</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Trả lời từng câu trong bình chọn (mỗi câu 1 phút), rồi cả lớp cùng thảo luận</a:t>
            </a:r>
          </a:p>
        </p:txBody>
      </p:sp>
      <p:sp>
        <p:nvSpPr>
          <p:cNvPr id="52" name="Side"/>
          <p:cNvSpPr/>
          <p:nvPr/>
        </p:nvSpPr>
        <p:spPr>
          <a:xfrm>
            <a:off x="7423760" y="1720000"/>
            <a:ext cx="4311040" cy="16917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Đáp án (công bố sau)</a:t>
            </a:r>
          </a:p>
          <a:p>
            <a:pPr marL="274320" indent="-274320" algn="l">
              <a:lnSpc>
                <a:spcPct val="104000"/>
              </a:lnSpc>
              <a:spcBef>
                <a:spcPts val="300"/>
              </a:spcBef>
              <a:buFont typeface="Arial"/>
              <a:buChar char="•"/>
            </a:pPr>
            <a:r>
              <a:rPr lang="en-US" sz="1500" dirty="0">
                <a:solidFill>
                  <a:srgbClr val="000000"/>
                </a:solidFill>
                <a:latin typeface="Arial"/>
                <a:cs typeface="Arial"/>
              </a:rPr>
              <a:t>C1: thuần tập tiến cứu</a:t>
            </a:r>
          </a:p>
          <a:p>
            <a:pPr marL="274320" indent="-274320" algn="l">
              <a:lnSpc>
                <a:spcPct val="104000"/>
              </a:lnSpc>
              <a:spcBef>
                <a:spcPts val="300"/>
              </a:spcBef>
              <a:buFont typeface="Arial"/>
              <a:buChar char="•"/>
            </a:pPr>
            <a:r>
              <a:rPr lang="en-US" sz="1500" dirty="0">
                <a:solidFill>
                  <a:srgbClr val="000000"/>
                </a:solidFill>
                <a:latin typeface="Arial"/>
                <a:cs typeface="Arial"/>
              </a:rPr>
              <a:t>C2: nhiễu do chỉ định</a:t>
            </a:r>
          </a:p>
          <a:p>
            <a:pPr marL="274320" indent="-274320" algn="l">
              <a:lnSpc>
                <a:spcPct val="104000"/>
              </a:lnSpc>
              <a:spcBef>
                <a:spcPts val="300"/>
              </a:spcBef>
              <a:buFont typeface="Arial"/>
              <a:buChar char="•"/>
            </a:pPr>
            <a:r>
              <a:rPr lang="en-US" sz="1500" dirty="0">
                <a:solidFill>
                  <a:srgbClr val="000000"/>
                </a:solidFill>
                <a:latin typeface="Arial"/>
                <a:cs typeface="Arial"/>
              </a:rPr>
              <a:t>C3: RR = 20/30 = 0.67. Hiệu số nguy cơ (RD) = 10%. NNT = 1/0.10 = 10</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Mọi người nắm lại thiết kế, nhiễu và các số đo từ bảng 2x2</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5.1 Dữ liệu tốt từ khâu thiết kế</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Thống kê giỏi đến đâu cũng không cứu được dữ liệu xấu.</a:t>
            </a:r>
          </a:p>
          <a:p>
            <a:pPr marL="0" indent="0" algn="ctr">
              <a:spcBef>
                <a:spcPts val="1200"/>
              </a:spcBef>
              <a:buNone/>
            </a:pPr>
            <a:r>
              <a:rPr lang="en-US" sz="1900" i="1" dirty="0">
                <a:solidFill>
                  <a:srgbClr val="595959"/>
                </a:solidFill>
                <a:latin typeface="Arial"/>
                <a:cs typeface="Arial"/>
              </a:rPr>
              <a:t>5.1 Dữ liệu tốt từ khâu thiết kế  |  35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Biến số này thuộc loại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Biến số đo được là con số (hai thẻ đầu). Biến phân loại là các nhóm (ba thẻ sau). Thời gian đến sự kiện gồm cả bao lâu và có xảy ra hay không.</a:t>
            </a:r>
          </a:p>
        </p:txBody>
      </p:sp>
      <p:sp>
        <p:nvSpPr>
          <p:cNvPr id="70" name="CardHead"/>
          <p:cNvSpPr/>
          <p:nvPr/>
        </p:nvSpPr>
        <p:spPr>
          <a:xfrm>
            <a:off x="457200" y="2212725"/>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Liên tục</a:t>
            </a:r>
          </a:p>
        </p:txBody>
      </p:sp>
      <p:sp>
        <p:nvSpPr>
          <p:cNvPr id="71" name="CardBody"/>
          <p:cNvSpPr/>
          <p:nvPr/>
        </p:nvSpPr>
        <p:spPr>
          <a:xfrm>
            <a:off x="457200" y="2852725"/>
            <a:ext cx="2095520" cy="15854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Bất kỳ giá trị nào trên một thang đo</a:t>
            </a:r>
          </a:p>
          <a:p>
            <a:pPr marL="0" indent="0" algn="l">
              <a:lnSpc>
                <a:spcPct val="104000"/>
              </a:lnSpc>
              <a:spcBef>
                <a:spcPts val="400"/>
              </a:spcBef>
              <a:buNone/>
            </a:pPr>
            <a:r>
              <a:rPr lang="en-US" sz="1450" dirty="0">
                <a:solidFill>
                  <a:srgbClr val="000000"/>
                </a:solidFill>
                <a:latin typeface="Arial"/>
                <a:cs typeface="Arial"/>
              </a:rPr>
              <a:t>Cân bằng dịch (ml/kg), lactat, tuổi</a:t>
            </a:r>
          </a:p>
        </p:txBody>
      </p:sp>
      <p:sp>
        <p:nvSpPr>
          <p:cNvPr id="72" name="CardHead"/>
          <p:cNvSpPr/>
          <p:nvPr/>
        </p:nvSpPr>
        <p:spPr>
          <a:xfrm>
            <a:off x="2752720" y="2212725"/>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Đếm</a:t>
            </a:r>
          </a:p>
        </p:txBody>
      </p:sp>
      <p:sp>
        <p:nvSpPr>
          <p:cNvPr id="73" name="CardBody"/>
          <p:cNvSpPr/>
          <p:nvPr/>
        </p:nvSpPr>
        <p:spPr>
          <a:xfrm>
            <a:off x="2752720" y="2852725"/>
            <a:ext cx="2095520" cy="15854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Một số nguyên</a:t>
            </a:r>
          </a:p>
          <a:p>
            <a:pPr marL="0" indent="0" algn="l">
              <a:lnSpc>
                <a:spcPct val="104000"/>
              </a:lnSpc>
              <a:spcBef>
                <a:spcPts val="400"/>
              </a:spcBef>
              <a:buNone/>
            </a:pPr>
            <a:r>
              <a:rPr lang="en-US" sz="1450" dirty="0">
                <a:solidFill>
                  <a:srgbClr val="000000"/>
                </a:solidFill>
                <a:latin typeface="Arial"/>
                <a:cs typeface="Arial"/>
              </a:rPr>
              <a:t>Số cơ quan bị suy</a:t>
            </a:r>
          </a:p>
        </p:txBody>
      </p:sp>
      <p:sp>
        <p:nvSpPr>
          <p:cNvPr id="74" name="CardHead"/>
          <p:cNvSpPr/>
          <p:nvPr/>
        </p:nvSpPr>
        <p:spPr>
          <a:xfrm>
            <a:off x="5048240" y="2212725"/>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Nhị phân</a:t>
            </a:r>
          </a:p>
        </p:txBody>
      </p:sp>
      <p:sp>
        <p:nvSpPr>
          <p:cNvPr id="75" name="CardBody"/>
          <p:cNvSpPr/>
          <p:nvPr/>
        </p:nvSpPr>
        <p:spPr>
          <a:xfrm>
            <a:off x="5048240" y="2852725"/>
            <a:ext cx="2095520" cy="15854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Hai lựa chọn</a:t>
            </a:r>
          </a:p>
          <a:p>
            <a:pPr marL="0" indent="0" algn="l">
              <a:lnSpc>
                <a:spcPct val="104000"/>
              </a:lnSpc>
              <a:spcBef>
                <a:spcPts val="400"/>
              </a:spcBef>
              <a:buNone/>
            </a:pPr>
            <a:r>
              <a:rPr lang="en-US" sz="1450" dirty="0">
                <a:solidFill>
                  <a:srgbClr val="000000"/>
                </a:solidFill>
                <a:latin typeface="Arial"/>
                <a:cs typeface="Arial"/>
              </a:rPr>
              <a:t>Tử vong đến ngày 28: có hay không</a:t>
            </a:r>
          </a:p>
        </p:txBody>
      </p:sp>
      <p:sp>
        <p:nvSpPr>
          <p:cNvPr id="76" name="CardHead"/>
          <p:cNvSpPr/>
          <p:nvPr/>
        </p:nvSpPr>
        <p:spPr>
          <a:xfrm>
            <a:off x="7343760" y="2212725"/>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Định danh</a:t>
            </a:r>
          </a:p>
        </p:txBody>
      </p:sp>
      <p:sp>
        <p:nvSpPr>
          <p:cNvPr id="77" name="CardBody"/>
          <p:cNvSpPr/>
          <p:nvPr/>
        </p:nvSpPr>
        <p:spPr>
          <a:xfrm>
            <a:off x="7343760" y="2852725"/>
            <a:ext cx="2095520" cy="15854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Các nhóm không có thứ tự</a:t>
            </a:r>
          </a:p>
          <a:p>
            <a:pPr marL="0" indent="0" algn="l">
              <a:lnSpc>
                <a:spcPct val="104000"/>
              </a:lnSpc>
              <a:spcBef>
                <a:spcPts val="400"/>
              </a:spcBef>
              <a:buNone/>
            </a:pPr>
            <a:r>
              <a:rPr lang="en-US" sz="1450" dirty="0">
                <a:solidFill>
                  <a:srgbClr val="000000"/>
                </a:solidFill>
                <a:latin typeface="Arial"/>
                <a:cs typeface="Arial"/>
              </a:rPr>
              <a:t>Nguồn nhiễm khuẩn: phổi, tiết niệu, ổ bụng</a:t>
            </a:r>
          </a:p>
        </p:txBody>
      </p:sp>
      <p:sp>
        <p:nvSpPr>
          <p:cNvPr id="78" name="CardHead"/>
          <p:cNvSpPr/>
          <p:nvPr/>
        </p:nvSpPr>
        <p:spPr>
          <a:xfrm>
            <a:off x="9639280" y="2212725"/>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Thứ hạng</a:t>
            </a:r>
          </a:p>
        </p:txBody>
      </p:sp>
      <p:sp>
        <p:nvSpPr>
          <p:cNvPr id="79" name="CardBody"/>
          <p:cNvSpPr/>
          <p:nvPr/>
        </p:nvSpPr>
        <p:spPr>
          <a:xfrm>
            <a:off x="9639280" y="2852725"/>
            <a:ext cx="2095520" cy="15854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Các nhóm có thứ tự</a:t>
            </a:r>
          </a:p>
          <a:p>
            <a:pPr marL="0" indent="0" algn="l">
              <a:lnSpc>
                <a:spcPct val="104000"/>
              </a:lnSpc>
              <a:spcBef>
                <a:spcPts val="400"/>
              </a:spcBef>
              <a:buNone/>
            </a:pPr>
            <a:r>
              <a:rPr lang="en-US" sz="1450" dirty="0">
                <a:solidFill>
                  <a:srgbClr val="000000"/>
                </a:solidFill>
                <a:latin typeface="Arial"/>
                <a:cs typeface="Arial"/>
              </a:rPr>
              <a:t>Tổn thương thận cấp (AKI) giai đoạn 1, 2 hoặc 3</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Loại biến số quyết định ô trong CRF, cách tóm tắt và kiểm định.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nhanh: biến số loại gì?</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3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Nhịp tim (lần/phút)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Thang điểm Glasgow (GCS, 3-15)</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Nhóm máu (A, B, AB, O)</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Thở máy ngày 1 (có / không)</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Thời gian từ khi vào ICU đến khi rút ống</a:t>
            </a:r>
          </a:p>
        </p:txBody>
      </p:sp>
      <p:sp>
        <p:nvSpPr>
          <p:cNvPr id="52" name="Side"/>
          <p:cNvSpPr/>
          <p:nvPr/>
        </p:nvSpPr>
        <p:spPr>
          <a:xfrm>
            <a:off x="7423760" y="1720000"/>
            <a:ext cx="4311040" cy="224423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Đáp án</a:t>
            </a:r>
          </a:p>
          <a:p>
            <a:pPr marL="274320" indent="-274320" algn="l">
              <a:lnSpc>
                <a:spcPct val="104000"/>
              </a:lnSpc>
              <a:spcBef>
                <a:spcPts val="300"/>
              </a:spcBef>
              <a:buFont typeface="Arial"/>
              <a:buChar char="•"/>
            </a:pPr>
            <a:r>
              <a:rPr lang="en-US" sz="1500" dirty="0">
                <a:solidFill>
                  <a:srgbClr val="000000"/>
                </a:solidFill>
                <a:latin typeface="Arial"/>
                <a:cs typeface="Arial"/>
              </a:rPr>
              <a:t>Liên tục</a:t>
            </a:r>
          </a:p>
          <a:p>
            <a:pPr marL="274320" indent="-274320" algn="l">
              <a:lnSpc>
                <a:spcPct val="104000"/>
              </a:lnSpc>
              <a:spcBef>
                <a:spcPts val="300"/>
              </a:spcBef>
              <a:buFont typeface="Arial"/>
              <a:buChar char="•"/>
            </a:pPr>
            <a:r>
              <a:rPr lang="en-US" sz="1500" dirty="0">
                <a:solidFill>
                  <a:srgbClr val="000000"/>
                </a:solidFill>
                <a:latin typeface="Arial"/>
                <a:cs typeface="Arial"/>
              </a:rPr>
              <a:t>Thứ hạng (thường phân tích như số)</a:t>
            </a:r>
          </a:p>
          <a:p>
            <a:pPr marL="274320" indent="-274320" algn="l">
              <a:lnSpc>
                <a:spcPct val="104000"/>
              </a:lnSpc>
              <a:spcBef>
                <a:spcPts val="300"/>
              </a:spcBef>
              <a:buFont typeface="Arial"/>
              <a:buChar char="•"/>
            </a:pPr>
            <a:r>
              <a:rPr lang="en-US" sz="1500" dirty="0">
                <a:solidFill>
                  <a:srgbClr val="000000"/>
                </a:solidFill>
                <a:latin typeface="Arial"/>
                <a:cs typeface="Arial"/>
              </a:rPr>
              <a:t>Định danh</a:t>
            </a:r>
          </a:p>
          <a:p>
            <a:pPr marL="274320" indent="-274320" algn="l">
              <a:lnSpc>
                <a:spcPct val="104000"/>
              </a:lnSpc>
              <a:spcBef>
                <a:spcPts val="300"/>
              </a:spcBef>
              <a:buFont typeface="Arial"/>
              <a:buChar char="•"/>
            </a:pPr>
            <a:r>
              <a:rPr lang="en-US" sz="1500" dirty="0">
                <a:solidFill>
                  <a:srgbClr val="000000"/>
                </a:solidFill>
                <a:latin typeface="Arial"/>
                <a:cs typeface="Arial"/>
              </a:rPr>
              <a:t>Nhị phân</a:t>
            </a:r>
          </a:p>
          <a:p>
            <a:pPr marL="274320" indent="-274320" algn="l">
              <a:lnSpc>
                <a:spcPct val="104000"/>
              </a:lnSpc>
              <a:spcBef>
                <a:spcPts val="300"/>
              </a:spcBef>
              <a:buFont typeface="Arial"/>
              <a:buChar char="•"/>
            </a:pPr>
            <a:r>
              <a:rPr lang="en-US" sz="1500" dirty="0">
                <a:solidFill>
                  <a:srgbClr val="000000"/>
                </a:solidFill>
                <a:latin typeface="Arial"/>
                <a:cs typeface="Arial"/>
              </a:rPr>
              <a:t>Thời gian đến sự kiện (có người không rút ống)</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Mọi người gọi tên được các loại biến số</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Mục CRF tốt và chưa tốt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Một câu hỏi trong phiếu thu thập dữ liệu (CRF) chỉ được phép có một cách hiểu.</a:t>
            </a:r>
          </a:p>
        </p:txBody>
      </p:sp>
      <p:pic>
        <p:nvPicPr>
          <p:cNvPr id="25" name="Figure"/>
          <p:cNvPicPr>
            <a:picLocks noChangeAspect="1"/>
          </p:cNvPicPr>
          <p:nvPr/>
        </p:nvPicPr>
        <p:blipFill>
          <a:blip r:embed="rId4"/>
          <a:stretch>
            <a:fillRect/>
          </a:stretch>
        </p:blipFill>
        <p:spPr>
          <a:xfrm>
            <a:off x="634100" y="1660000"/>
            <a:ext cx="5160000" cy="3870000"/>
          </a:xfrm>
          <a:prstGeom prst="rect">
            <a:avLst/>
          </a:prstGeom>
        </p:spPr>
      </p:pic>
      <p:sp>
        <p:nvSpPr>
          <p:cNvPr id="27" name="Caption"/>
          <p:cNvSpPr txBox="1"/>
          <p:nvPr/>
        </p:nvSpPr>
        <p:spPr>
          <a:xfrm>
            <a:off x="457200" y="5570000"/>
            <a:ext cx="5513800" cy="420000"/>
          </a:xfrm>
          <a:prstGeom prst="rect">
            <a:avLst/>
          </a:prstGeom>
          <a:noFill/>
          <a:ln>
            <a:noFill/>
          </a:ln>
        </p:spPr>
        <p:txBody>
          <a:bodyPr wrap="square" lIns="91440" tIns="45720" rIns="91440" bIns="45720" rtlCol="0" anchor="t"/>
          <a:lstStyle/>
          <a:p>
            <a:pPr marL="0" indent="0" algn="ctr">
              <a:buNone/>
            </a:pPr>
            <a:r>
              <a:rPr lang="en-US" sz="1400" i="1" dirty="0">
                <a:solidFill>
                  <a:srgbClr val="595959"/>
                </a:solidFill>
                <a:latin typeface="Arial"/>
                <a:cs typeface="Arial"/>
              </a:rPr>
              <a:t>Mơ hồ: hai điều dưỡng sẽ ghi hai thứ khác nhau</a:t>
            </a:r>
          </a:p>
        </p:txBody>
      </p:sp>
      <p:pic>
        <p:nvPicPr>
          <p:cNvPr id="26" name="Figure"/>
          <p:cNvPicPr>
            <a:picLocks noChangeAspect="1"/>
          </p:cNvPicPr>
          <p:nvPr/>
        </p:nvPicPr>
        <p:blipFill>
          <a:blip r:embed="rId5"/>
          <a:stretch>
            <a:fillRect/>
          </a:stretch>
        </p:blipFill>
        <p:spPr>
          <a:xfrm>
            <a:off x="6397900" y="1660000"/>
            <a:ext cx="5160000" cy="3870000"/>
          </a:xfrm>
          <a:prstGeom prst="rect">
            <a:avLst/>
          </a:prstGeom>
        </p:spPr>
      </p:pic>
      <p:sp>
        <p:nvSpPr>
          <p:cNvPr id="28" name="Caption"/>
          <p:cNvSpPr txBox="1"/>
          <p:nvPr/>
        </p:nvSpPr>
        <p:spPr>
          <a:xfrm>
            <a:off x="6221000" y="5570000"/>
            <a:ext cx="5513800" cy="420000"/>
          </a:xfrm>
          <a:prstGeom prst="rect">
            <a:avLst/>
          </a:prstGeom>
          <a:noFill/>
          <a:ln>
            <a:noFill/>
          </a:ln>
        </p:spPr>
        <p:txBody>
          <a:bodyPr wrap="square" lIns="91440" tIns="45720" rIns="91440" bIns="45720" rtlCol="0" anchor="t"/>
          <a:lstStyle/>
          <a:p>
            <a:pPr marL="0" indent="0" algn="ctr">
              <a:buNone/>
            </a:pPr>
            <a:r>
              <a:rPr lang="en-US" sz="1400" i="1" dirty="0">
                <a:solidFill>
                  <a:srgbClr val="595959"/>
                </a:solidFill>
                <a:latin typeface="Arial"/>
                <a:cs typeface="Arial"/>
              </a:rPr>
              <a:t>Rõ ràng: đơn vị, mốc thời gian, một đáp án, 'không rõ'</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minh họa: từ câu hỏi đến một mục CRF</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Biến 'cân bằng dịch tích lũy' qua năm quyết định.</a:t>
            </a:r>
          </a:p>
        </p:txBody>
      </p:sp>
      <p:sp>
        <p:nvSpPr>
          <p:cNvPr id="80" name="Step"/>
          <p:cNvSpPr/>
          <p:nvPr/>
        </p:nvSpPr>
        <p:spPr>
          <a:xfrm>
            <a:off x="457200" y="166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Cái gì?</a:t>
            </a:r>
          </a:p>
        </p:txBody>
      </p:sp>
      <p:sp>
        <p:nvSpPr>
          <p:cNvPr id="81" name="StepText"/>
          <p:cNvSpPr/>
          <p:nvPr/>
        </p:nvSpPr>
        <p:spPr>
          <a:xfrm>
            <a:off x="49720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Dịch vào trừ dịch ra</a:t>
            </a:r>
          </a:p>
          <a:p>
            <a:pPr marL="0" indent="0" algn="l">
              <a:lnSpc>
                <a:spcPct val="104000"/>
              </a:lnSpc>
              <a:spcBef>
                <a:spcPts val="200"/>
              </a:spcBef>
              <a:buNone/>
            </a:pPr>
            <a:r>
              <a:rPr lang="en-US" sz="1500" dirty="0">
                <a:solidFill>
                  <a:srgbClr val="000000"/>
                </a:solidFill>
                <a:latin typeface="Arial"/>
                <a:cs typeface="Arial"/>
              </a:rPr>
              <a:t>Mọi đường, kể cả dịch pha thuốc</a:t>
            </a:r>
          </a:p>
        </p:txBody>
      </p:sp>
      <p:sp>
        <p:nvSpPr>
          <p:cNvPr id="82" name="Step"/>
          <p:cNvSpPr/>
          <p:nvPr/>
        </p:nvSpPr>
        <p:spPr>
          <a:xfrm>
            <a:off x="270072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Khi nào?</a:t>
            </a:r>
          </a:p>
        </p:txBody>
      </p:sp>
      <p:sp>
        <p:nvSpPr>
          <p:cNvPr id="83" name="StepText"/>
          <p:cNvSpPr/>
          <p:nvPr/>
        </p:nvSpPr>
        <p:spPr>
          <a:xfrm>
            <a:off x="274072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Từ lúc vào ICU đến hết ngày 3</a:t>
            </a:r>
          </a:p>
        </p:txBody>
      </p:sp>
      <p:sp>
        <p:nvSpPr>
          <p:cNvPr id="84" name="Step"/>
          <p:cNvSpPr/>
          <p:nvPr/>
        </p:nvSpPr>
        <p:spPr>
          <a:xfrm>
            <a:off x="494424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Đơn vị?</a:t>
            </a:r>
          </a:p>
        </p:txBody>
      </p:sp>
      <p:sp>
        <p:nvSpPr>
          <p:cNvPr id="85" name="StepText"/>
          <p:cNvSpPr/>
          <p:nvPr/>
        </p:nvSpPr>
        <p:spPr>
          <a:xfrm>
            <a:off x="498424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ml trên mỗi kg cân nặng lúc vào</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Định dạng?</a:t>
            </a:r>
          </a:p>
        </p:txBody>
      </p:sp>
      <p:sp>
        <p:nvSpPr>
          <p:cNvPr id="87" name="StepText"/>
          <p:cNvSpPr/>
          <p:nvPr/>
        </p:nvSpPr>
        <p:spPr>
          <a:xfrm>
            <a:off x="722776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Một số có dấu +/-</a:t>
            </a:r>
          </a:p>
          <a:p>
            <a:pPr marL="0" indent="0" algn="l">
              <a:lnSpc>
                <a:spcPct val="104000"/>
              </a:lnSpc>
              <a:spcBef>
                <a:spcPts val="200"/>
              </a:spcBef>
              <a:buNone/>
            </a:pPr>
            <a:r>
              <a:rPr lang="en-US" sz="1500" dirty="0">
                <a:solidFill>
                  <a:srgbClr val="000000"/>
                </a:solidFill>
                <a:latin typeface="Arial"/>
                <a:cs typeface="Arial"/>
              </a:rPr>
              <a:t>Mỗi chữ số một ô</a:t>
            </a:r>
          </a:p>
        </p:txBody>
      </p:sp>
      <p:sp>
        <p:nvSpPr>
          <p:cNvPr id="88" name="Step"/>
          <p:cNvSpPr/>
          <p:nvPr/>
        </p:nvSpPr>
        <p:spPr>
          <a:xfrm>
            <a:off x="9431280" y="166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Thiếu?</a:t>
            </a:r>
          </a:p>
        </p:txBody>
      </p:sp>
      <p:sp>
        <p:nvSpPr>
          <p:cNvPr id="89" name="StepText"/>
          <p:cNvSpPr/>
          <p:nvPr/>
        </p:nvSpPr>
        <p:spPr>
          <a:xfrm>
            <a:off x="947128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Một ô 'không ghi nhận'</a:t>
            </a:r>
          </a:p>
          <a:p>
            <a:pPr marL="0" indent="0" algn="l">
              <a:lnSpc>
                <a:spcPct val="104000"/>
              </a:lnSpc>
              <a:spcBef>
                <a:spcPts val="200"/>
              </a:spcBef>
              <a:buNone/>
            </a:pPr>
            <a:r>
              <a:rPr lang="en-US" sz="1500" dirty="0">
                <a:solidFill>
                  <a:srgbClr val="000000"/>
                </a:solidFill>
                <a:latin typeface="Arial"/>
                <a:cs typeface="Arial"/>
              </a:rPr>
              <a:t>Ghi lý do thiếu</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Trả lời cái gì, khi nào, đơn vị, định dạng và thiếu trước người bệnh đầu tiên.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Năm nguyên tắc cho một CRF tốt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Viết phiếu trước người bệnh đầu tiên, rồi thử trên năm người bệnh.</a:t>
            </a:r>
          </a:p>
        </p:txBody>
      </p:sp>
      <p:sp>
        <p:nvSpPr>
          <p:cNvPr id="70" name="CardHead"/>
          <p:cNvSpPr/>
          <p:nvPr/>
        </p:nvSpPr>
        <p:spPr>
          <a:xfrm>
            <a:off x="457200" y="2191590"/>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Chỉ thu thập cái cần</a:t>
            </a:r>
          </a:p>
        </p:txBody>
      </p:sp>
      <p:sp>
        <p:nvSpPr>
          <p:cNvPr id="71" name="CardBody"/>
          <p:cNvSpPr/>
          <p:nvPr/>
        </p:nvSpPr>
        <p:spPr>
          <a:xfrm>
            <a:off x="457200" y="2831590"/>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Mỗi mục gắn với một mục tiêu</a:t>
            </a:r>
          </a:p>
          <a:p>
            <a:pPr marL="0" indent="0" algn="l">
              <a:lnSpc>
                <a:spcPct val="104000"/>
              </a:lnSpc>
              <a:spcBef>
                <a:spcPts val="400"/>
              </a:spcBef>
              <a:buNone/>
            </a:pPr>
            <a:r>
              <a:rPr lang="en-US" sz="1450" dirty="0">
                <a:solidFill>
                  <a:srgbClr val="000000"/>
                </a:solidFill>
                <a:latin typeface="Arial"/>
                <a:cs typeface="Arial"/>
              </a:rPr>
              <a:t>Phiếu ngắn mới được điền đủ</a:t>
            </a:r>
          </a:p>
        </p:txBody>
      </p:sp>
      <p:sp>
        <p:nvSpPr>
          <p:cNvPr id="72" name="CardHead"/>
          <p:cNvSpPr/>
          <p:nvPr/>
        </p:nvSpPr>
        <p:spPr>
          <a:xfrm>
            <a:off x="2752720" y="2191590"/>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Một câu, một đáp án</a:t>
            </a:r>
          </a:p>
        </p:txBody>
      </p:sp>
      <p:sp>
        <p:nvSpPr>
          <p:cNvPr id="73" name="CardBody"/>
          <p:cNvSpPr/>
          <p:nvPr/>
        </p:nvSpPr>
        <p:spPr>
          <a:xfrm>
            <a:off x="2752720" y="2831590"/>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Không gộp hai câu hỏi</a:t>
            </a:r>
          </a:p>
          <a:p>
            <a:pPr marL="0" indent="0" algn="l">
              <a:lnSpc>
                <a:spcPct val="104000"/>
              </a:lnSpc>
              <a:spcBef>
                <a:spcPts val="400"/>
              </a:spcBef>
              <a:buNone/>
            </a:pPr>
            <a:r>
              <a:rPr lang="en-US" sz="1450" dirty="0">
                <a:solidFill>
                  <a:srgbClr val="000000"/>
                </a:solidFill>
                <a:latin typeface="Arial"/>
                <a:cs typeface="Arial"/>
              </a:rPr>
              <a:t>Khách quan, không cảm tính</a:t>
            </a:r>
          </a:p>
        </p:txBody>
      </p:sp>
      <p:sp>
        <p:nvSpPr>
          <p:cNvPr id="74" name="CardHead"/>
          <p:cNvSpPr/>
          <p:nvPr/>
        </p:nvSpPr>
        <p:spPr>
          <a:xfrm>
            <a:off x="5048240" y="2191590"/>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Đơn vị và thời điểm</a:t>
            </a:r>
          </a:p>
        </p:txBody>
      </p:sp>
      <p:sp>
        <p:nvSpPr>
          <p:cNvPr id="75" name="CardBody"/>
          <p:cNvSpPr/>
          <p:nvPr/>
        </p:nvSpPr>
        <p:spPr>
          <a:xfrm>
            <a:off x="5048240" y="2831590"/>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ml/kg, mmol/L</a:t>
            </a:r>
          </a:p>
          <a:p>
            <a:pPr marL="0" indent="0" algn="l">
              <a:lnSpc>
                <a:spcPct val="104000"/>
              </a:lnSpc>
              <a:spcBef>
                <a:spcPts val="400"/>
              </a:spcBef>
              <a:buNone/>
            </a:pPr>
            <a:r>
              <a:rPr lang="en-US" sz="1450" dirty="0">
                <a:solidFill>
                  <a:srgbClr val="000000"/>
                </a:solidFill>
                <a:latin typeface="Arial"/>
                <a:cs typeface="Arial"/>
              </a:rPr>
              <a:t>'lúc vào ICU', 'ngày 5'</a:t>
            </a:r>
          </a:p>
        </p:txBody>
      </p:sp>
      <p:sp>
        <p:nvSpPr>
          <p:cNvPr id="76" name="CardHead"/>
          <p:cNvSpPr/>
          <p:nvPr/>
        </p:nvSpPr>
        <p:spPr>
          <a:xfrm>
            <a:off x="7343760" y="2191590"/>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Câu trả lời đóng</a:t>
            </a:r>
          </a:p>
        </p:txBody>
      </p:sp>
      <p:sp>
        <p:nvSpPr>
          <p:cNvPr id="77" name="CardBody"/>
          <p:cNvSpPr/>
          <p:nvPr/>
        </p:nvSpPr>
        <p:spPr>
          <a:xfrm>
            <a:off x="7343760" y="2831590"/>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Ô đánh dấu</a:t>
            </a:r>
          </a:p>
          <a:p>
            <a:pPr marL="0" indent="0" algn="l">
              <a:lnSpc>
                <a:spcPct val="104000"/>
              </a:lnSpc>
              <a:spcBef>
                <a:spcPts val="400"/>
              </a:spcBef>
              <a:buNone/>
            </a:pPr>
            <a:r>
              <a:rPr lang="en-US" sz="1450" dirty="0">
                <a:solidFill>
                  <a:srgbClr val="000000"/>
                </a:solidFill>
                <a:latin typeface="Arial"/>
                <a:cs typeface="Arial"/>
              </a:rPr>
              <a:t>Có 'khác' và 'không rõ'</a:t>
            </a:r>
          </a:p>
        </p:txBody>
      </p:sp>
      <p:sp>
        <p:nvSpPr>
          <p:cNvPr id="78" name="CardHead"/>
          <p:cNvSpPr/>
          <p:nvPr/>
        </p:nvSpPr>
        <p:spPr>
          <a:xfrm>
            <a:off x="9639280" y="2191590"/>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Thử nghiệm trước</a:t>
            </a:r>
          </a:p>
        </p:txBody>
      </p:sp>
      <p:sp>
        <p:nvSpPr>
          <p:cNvPr id="79" name="CardBody"/>
          <p:cNvSpPr/>
          <p:nvPr/>
        </p:nvSpPr>
        <p:spPr>
          <a:xfrm>
            <a:off x="9639280" y="2831590"/>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Hai người, cùng người bệnh</a:t>
            </a:r>
          </a:p>
          <a:p>
            <a:pPr marL="0" indent="0" algn="l">
              <a:lnSpc>
                <a:spcPct val="104000"/>
              </a:lnSpc>
              <a:spcBef>
                <a:spcPts val="400"/>
              </a:spcBef>
              <a:buNone/>
            </a:pPr>
            <a:r>
              <a:rPr lang="en-US" sz="1450" dirty="0">
                <a:solidFill>
                  <a:srgbClr val="000000"/>
                </a:solidFill>
                <a:latin typeface="Arial"/>
                <a:cs typeface="Arial"/>
              </a:rPr>
              <a:t>Có khớp nhau không?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Nếu hai đồng nghiệp có thể điền khác nhau, hãy viết lại mục đó.</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điển dữ liệu: mỗi biến số một dòng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550910"/>
          <a:ext cx="11277600" cy="3034520"/>
        </p:xfrm>
        <a:graphic>
          <a:graphicData uri="http://schemas.openxmlformats.org/drawingml/2006/table">
            <a:tbl>
              <a:tblPr firstRow="1" bandRow="1">
                <a:tableStyleId>{5C22544A-7EE6-4342-B048-85BDC9FD1C3A}</a:tableStyleId>
              </a:tblPr>
              <a:tblGrid>
                <a:gridCol w="2255520"/>
                <a:gridCol w="2255520"/>
                <a:gridCol w="2255520"/>
                <a:gridCol w="2255520"/>
                <a:gridCol w="2255520"/>
              </a:tblGrid>
              <a:tr h="380000">
                <a:tc>
                  <a:txBody>
                    <a:bodyPr/>
                    <a:lstStyle/>
                    <a:p>
                      <a:pPr algn="l"/>
                      <a:r>
                        <a:rPr lang="en-US" sz="1500" b="1" dirty="0">
                          <a:solidFill>
                            <a:srgbClr val="FFFFFF"/>
                          </a:solidFill>
                          <a:latin typeface="Arial"/>
                          <a:cs typeface="Arial"/>
                        </a:rPr>
                        <a:t>Tên biến</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Nhãn (ý nghĩa)</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Loại</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Đơn vị / mã</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Giá trị cho phép</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fb_d5</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Cân bằng dịch tích lũy, ngày 5</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Liên tục</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ml/kg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-100 đến 300</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age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Tuổi lúc vào ICU</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Liên tục</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năm</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18 đến 110</a:t>
                      </a:r>
                    </a:p>
                  </a:txBody>
                  <a:tcPr marL="73152" marR="73152" marT="45720" marB="45720" anchor="ctr">
                    <a:solidFill>
                      <a:srgbClr val="F5F9FA"/>
                    </a:solidFill>
                  </a:tcPr>
                </a:tc>
              </a:tr>
              <a:tr h="360000">
                <a:tc>
                  <a:txBody>
                    <a:bodyPr/>
                    <a:lstStyle/>
                    <a:p>
                      <a:pPr algn="l"/>
                      <a:r>
                        <a:rPr lang="en-US" sz="1500" dirty="0">
                          <a:solidFill>
                            <a:srgbClr val="000000"/>
                          </a:solidFill>
                          <a:latin typeface="Arial"/>
                          <a:cs typeface="Arial"/>
                        </a:rPr>
                        <a:t>sex</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Giới tính</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Nhị phân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 = nam, 2 = nữ</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1, 2</a:t>
                      </a:r>
                    </a:p>
                  </a:txBody>
                  <a:tcPr marL="73152" marR="73152" marT="45720" marB="45720" anchor="ctr">
                    <a:solidFill>
                      <a:srgbClr val="FFFFFF"/>
                    </a:solidFill>
                  </a:tcPr>
                </a:tc>
              </a:tr>
              <a:tr h="797240">
                <a:tc>
                  <a:txBody>
                    <a:bodyPr/>
                    <a:lstStyle/>
                    <a:p>
                      <a:pPr algn="l"/>
                      <a:r>
                        <a:rPr lang="en-US" sz="1500" dirty="0">
                          <a:solidFill>
                            <a:srgbClr val="000000"/>
                          </a:solidFill>
                          <a:latin typeface="Arial"/>
                          <a:cs typeface="Arial"/>
                        </a:rPr>
                        <a:t>src</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Nguồn nhiễm khuẩn chính</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Định danh</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 phổi, 2 tiết niệu, 3 ổ bụng, 4 khác, 9 không rõ</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 đến 4, 9</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died28</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Tử vong đến ngày 28</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Nhị phân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0 = sống, 1 = tử vong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0, 1</a:t>
                      </a:r>
                    </a:p>
                  </a:txBody>
                  <a:tcPr marL="73152" marR="73152" marT="45720" marB="45720" anchor="ctr">
                    <a:solidFill>
                      <a:srgbClr val="FFFFFF"/>
                    </a:solidFill>
                  </a:tcPr>
                </a:tc>
              </a:tr>
            </a:tbl>
          </a:graphicData>
        </a:graphic>
      </p:graphicFrame>
      <p:sp>
        <p:nvSpPr>
          <p:cNvPr id="31" name="Caption"/>
          <p:cNvSpPr txBox="1"/>
          <p:nvPr/>
        </p:nvSpPr>
        <p:spPr>
          <a:xfrm>
            <a:off x="457200" y="4675430"/>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Các dòng ví dụ cho nghiên cứu dịch truyền trong sốc nhiễm khuẩn. Từ điển dữ liệu là sách hướng dẫn sử dụng bộ dữ liệu của anh chị.</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dữ liệu: để quy tắc bắt lỗi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Bốn phép kiểm tra đơn giản bắt được phần lớn lỗi nhập liệu.</a:t>
            </a:r>
          </a:p>
        </p:txBody>
      </p:sp>
      <p:sp>
        <p:nvSpPr>
          <p:cNvPr id="70" name="CardHead"/>
          <p:cNvSpPr/>
          <p:nvPr/>
        </p:nvSpPr>
        <p:spPr>
          <a:xfrm>
            <a:off x="457200" y="21598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Kiểm tra khoảng giá trị</a:t>
            </a:r>
          </a:p>
        </p:txBody>
      </p:sp>
      <p:sp>
        <p:nvSpPr>
          <p:cNvPr id="71" name="CardBody"/>
          <p:cNvSpPr/>
          <p:nvPr/>
        </p:nvSpPr>
        <p:spPr>
          <a:xfrm>
            <a:off x="457200" y="2799840"/>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Tuổi = 230</a:t>
            </a:r>
          </a:p>
          <a:p>
            <a:pPr marL="0" indent="0" algn="l">
              <a:lnSpc>
                <a:spcPct val="104000"/>
              </a:lnSpc>
              <a:spcBef>
                <a:spcPts val="400"/>
              </a:spcBef>
              <a:buNone/>
            </a:pPr>
            <a:r>
              <a:rPr lang="en-US" sz="1600" dirty="0">
                <a:solidFill>
                  <a:srgbClr val="000000"/>
                </a:solidFill>
                <a:latin typeface="Arial"/>
                <a:cs typeface="Arial"/>
              </a:rPr>
              <a:t>Cho phép: 18 đến 110</a:t>
            </a:r>
          </a:p>
        </p:txBody>
      </p:sp>
      <p:sp>
        <p:nvSpPr>
          <p:cNvPr id="72" name="CardHead"/>
          <p:cNvSpPr/>
          <p:nvPr/>
        </p:nvSpPr>
        <p:spPr>
          <a:xfrm>
            <a:off x="3326600" y="21598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Kiểm tra nhất quán</a:t>
            </a:r>
          </a:p>
        </p:txBody>
      </p:sp>
      <p:sp>
        <p:nvSpPr>
          <p:cNvPr id="73" name="CardBody"/>
          <p:cNvSpPr/>
          <p:nvPr/>
        </p:nvSpPr>
        <p:spPr>
          <a:xfrm>
            <a:off x="3326600" y="2799840"/>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Ra viện 02/03, vào viện 05/03</a:t>
            </a:r>
          </a:p>
          <a:p>
            <a:pPr marL="0" indent="0" algn="l">
              <a:lnSpc>
                <a:spcPct val="104000"/>
              </a:lnSpc>
              <a:spcBef>
                <a:spcPts val="400"/>
              </a:spcBef>
              <a:buNone/>
            </a:pPr>
            <a:r>
              <a:rPr lang="en-US" sz="1600" dirty="0">
                <a:solidFill>
                  <a:srgbClr val="000000"/>
                </a:solidFill>
                <a:latin typeface="Arial"/>
                <a:cs typeface="Arial"/>
              </a:rPr>
              <a:t>Ngày ra viện phải sau ngày vào viện</a:t>
            </a:r>
          </a:p>
        </p:txBody>
      </p:sp>
      <p:sp>
        <p:nvSpPr>
          <p:cNvPr id="74" name="CardHead"/>
          <p:cNvSpPr/>
          <p:nvPr/>
        </p:nvSpPr>
        <p:spPr>
          <a:xfrm>
            <a:off x="6196000" y="21598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Kiểm tra logic</a:t>
            </a:r>
          </a:p>
        </p:txBody>
      </p:sp>
      <p:sp>
        <p:nvSpPr>
          <p:cNvPr id="75" name="CardBody"/>
          <p:cNvSpPr/>
          <p:nvPr/>
        </p:nvSpPr>
        <p:spPr>
          <a:xfrm>
            <a:off x="6196000" y="2799840"/>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Giới tính nam, có thai = có</a:t>
            </a:r>
          </a:p>
          <a:p>
            <a:pPr marL="0" indent="0" algn="l">
              <a:lnSpc>
                <a:spcPct val="104000"/>
              </a:lnSpc>
              <a:spcBef>
                <a:spcPts val="400"/>
              </a:spcBef>
              <a:buNone/>
            </a:pPr>
            <a:r>
              <a:rPr lang="en-US" sz="1600" dirty="0">
                <a:solidFill>
                  <a:srgbClr val="000000"/>
                </a:solidFill>
                <a:latin typeface="Arial"/>
                <a:cs typeface="Arial"/>
              </a:rPr>
              <a:t>Một kết hợp không thể có</a:t>
            </a:r>
          </a:p>
        </p:txBody>
      </p:sp>
      <p:sp>
        <p:nvSpPr>
          <p:cNvPr id="76" name="CardHead"/>
          <p:cNvSpPr/>
          <p:nvPr/>
        </p:nvSpPr>
        <p:spPr>
          <a:xfrm>
            <a:off x="9065400" y="21598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Kiểm tra đầy đủ</a:t>
            </a:r>
          </a:p>
        </p:txBody>
      </p:sp>
      <p:sp>
        <p:nvSpPr>
          <p:cNvPr id="77" name="CardBody"/>
          <p:cNvSpPr/>
          <p:nvPr/>
        </p:nvSpPr>
        <p:spPr>
          <a:xfrm>
            <a:off x="9065400" y="2799840"/>
            <a:ext cx="2669400" cy="1450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Tình trạng ngày 28 bị bỏ trống</a:t>
            </a:r>
          </a:p>
          <a:p>
            <a:pPr marL="0" indent="0" algn="l">
              <a:lnSpc>
                <a:spcPct val="104000"/>
              </a:lnSpc>
              <a:spcBef>
                <a:spcPts val="400"/>
              </a:spcBef>
              <a:buNone/>
            </a:pPr>
            <a:r>
              <a:rPr lang="en-US" sz="1600" dirty="0">
                <a:solidFill>
                  <a:srgbClr val="000000"/>
                </a:solidFill>
                <a:latin typeface="Arial"/>
                <a:cs typeface="Arial"/>
              </a:rPr>
              <a:t>Trường bắt buộc: bổ sung ngay</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Kiểm tra dữ liệu khi người bệnh còn ở khoa, không phải một năm sau.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Quản lý dữ liệu thực tế: từ giường bệnh đến cơ sở dữ liệu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Hai con đường an toàn từ người bệnh đến một cơ sở dữ liệu bảo mật.</a:t>
            </a:r>
          </a:p>
        </p:txBody>
      </p:sp>
      <p:sp>
        <p:nvSpPr>
          <p:cNvPr id="70" name="CardHead"/>
          <p:cNvSpPr/>
          <p:nvPr/>
        </p:nvSpPr>
        <p:spPr>
          <a:xfrm>
            <a:off x="457200" y="192594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CRF giấy</a:t>
            </a:r>
          </a:p>
        </p:txBody>
      </p:sp>
      <p:sp>
        <p:nvSpPr>
          <p:cNvPr id="71" name="CardBody"/>
          <p:cNvSpPr/>
          <p:nvPr/>
        </p:nvSpPr>
        <p:spPr>
          <a:xfrm>
            <a:off x="457200"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Nhập liệu kép: hai người nhập mỗi phiếu</a:t>
            </a:r>
          </a:p>
          <a:p>
            <a:pPr marL="0" indent="0" algn="l">
              <a:lnSpc>
                <a:spcPct val="104000"/>
              </a:lnSpc>
              <a:spcBef>
                <a:spcPts val="400"/>
              </a:spcBef>
              <a:buNone/>
            </a:pPr>
            <a:r>
              <a:rPr lang="en-US" sz="1750" dirty="0">
                <a:solidFill>
                  <a:srgbClr val="000000"/>
                </a:solidFill>
                <a:latin typeface="Arial"/>
                <a:cs typeface="Arial"/>
              </a:rPr>
              <a:t>Máy tính so sánh hai bản</a:t>
            </a:r>
          </a:p>
          <a:p>
            <a:pPr marL="0" indent="0" algn="l">
              <a:lnSpc>
                <a:spcPct val="104000"/>
              </a:lnSpc>
              <a:spcBef>
                <a:spcPts val="400"/>
              </a:spcBef>
              <a:buNone/>
            </a:pPr>
            <a:r>
              <a:rPr lang="en-US" sz="1750" dirty="0">
                <a:solidFill>
                  <a:srgbClr val="000000"/>
                </a:solidFill>
                <a:latin typeface="Arial"/>
                <a:cs typeface="Arial"/>
              </a:rPr>
              <a:t>Chỗ lệch được sửa theo phiếu giấy</a:t>
            </a:r>
          </a:p>
        </p:txBody>
      </p:sp>
      <p:sp>
        <p:nvSpPr>
          <p:cNvPr id="72" name="CardHead"/>
          <p:cNvSpPr/>
          <p:nvPr/>
        </p:nvSpPr>
        <p:spPr>
          <a:xfrm>
            <a:off x="4283066" y="192594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Thu thập dữ liệu điện tử (EDC)</a:t>
            </a:r>
          </a:p>
        </p:txBody>
      </p:sp>
      <p:sp>
        <p:nvSpPr>
          <p:cNvPr id="73" name="CardBody"/>
          <p:cNvSpPr/>
          <p:nvPr/>
        </p:nvSpPr>
        <p:spPr>
          <a:xfrm>
            <a:off x="4283066"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Phiếu trên máy tính bảng hoặc máy tính</a:t>
            </a:r>
          </a:p>
          <a:p>
            <a:pPr marL="0" indent="0" algn="l">
              <a:lnSpc>
                <a:spcPct val="104000"/>
              </a:lnSpc>
              <a:spcBef>
                <a:spcPts val="400"/>
              </a:spcBef>
              <a:buNone/>
            </a:pPr>
            <a:r>
              <a:rPr lang="en-US" sz="1750" dirty="0">
                <a:solidFill>
                  <a:srgbClr val="000000"/>
                </a:solidFill>
                <a:latin typeface="Arial"/>
                <a:cs typeface="Arial"/>
              </a:rPr>
              <a:t>Ví dụ REDCap hoặc KoBoToolbox</a:t>
            </a:r>
          </a:p>
          <a:p>
            <a:pPr marL="0" indent="0" algn="l">
              <a:lnSpc>
                <a:spcPct val="104000"/>
              </a:lnSpc>
              <a:spcBef>
                <a:spcPts val="400"/>
              </a:spcBef>
              <a:buNone/>
            </a:pPr>
            <a:r>
              <a:rPr lang="en-US" sz="1750" dirty="0">
                <a:solidFill>
                  <a:srgbClr val="000000"/>
                </a:solidFill>
                <a:latin typeface="Arial"/>
                <a:cs typeface="Arial"/>
              </a:rPr>
              <a:t>Kiểm tra khoảng giá trị, logic, trường bắt buộc ngay khi nhập</a:t>
            </a:r>
          </a:p>
        </p:txBody>
      </p:sp>
      <p:sp>
        <p:nvSpPr>
          <p:cNvPr id="74" name="CardHead"/>
          <p:cNvSpPr/>
          <p:nvPr/>
        </p:nvSpPr>
        <p:spPr>
          <a:xfrm>
            <a:off x="8108932" y="1925948"/>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Cơ sở dữ liệu bảo mật</a:t>
            </a:r>
          </a:p>
        </p:txBody>
      </p:sp>
      <p:sp>
        <p:nvSpPr>
          <p:cNvPr id="75" name="CardBody"/>
          <p:cNvSpPr/>
          <p:nvPr/>
        </p:nvSpPr>
        <p:spPr>
          <a:xfrm>
            <a:off x="8108932"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Mã số nghiên cứu, không có tên</a:t>
            </a:r>
          </a:p>
          <a:p>
            <a:pPr marL="0" indent="0" algn="l">
              <a:lnSpc>
                <a:spcPct val="104000"/>
              </a:lnSpc>
              <a:spcBef>
                <a:spcPts val="400"/>
              </a:spcBef>
              <a:buNone/>
            </a:pPr>
            <a:r>
              <a:rPr lang="en-US" sz="1750" dirty="0">
                <a:solidFill>
                  <a:srgbClr val="000000"/>
                </a:solidFill>
                <a:latin typeface="Arial"/>
                <a:cs typeface="Arial"/>
              </a:rPr>
              <a:t>Nhật ký thay đổi: ai đổi gì, khi nào, vì sao</a:t>
            </a:r>
          </a:p>
          <a:p>
            <a:pPr marL="0" indent="0" algn="l">
              <a:lnSpc>
                <a:spcPct val="104000"/>
              </a:lnSpc>
              <a:spcBef>
                <a:spcPts val="400"/>
              </a:spcBef>
              <a:buNone/>
            </a:pPr>
            <a:r>
              <a:rPr lang="en-US" sz="1750" dirty="0">
                <a:solidFill>
                  <a:srgbClr val="000000"/>
                </a:solidFill>
                <a:latin typeface="Arial"/>
                <a:cs typeface="Arial"/>
              </a:rPr>
              <a:t>Ví dụ: lactat 21 sửa thành 2.1, 'gõ nhầm'</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Kiểm tra khi nhập, nhập liệu kép nếu dùng giấy, và ghi lại mọi thay đổi.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Dữ liệu bị thiếu: vì sao quan trọng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Dữ liệu thiếu hiếm khi ngẫu nhiên: người bệnh nặng nhất bị thiếu trước tiên.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Dữ liệu bị thiếu: cách phòng ngừa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Phòng ngừa là cách chữa duy nhất đáng tin cậy.</a:t>
            </a:r>
          </a:p>
        </p:txBody>
      </p:sp>
      <p:sp>
        <p:nvSpPr>
          <p:cNvPr id="80" name="Step"/>
          <p:cNvSpPr/>
          <p:nvPr/>
        </p:nvSpPr>
        <p:spPr>
          <a:xfrm>
            <a:off x="457200" y="166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Ít mục</a:t>
            </a:r>
          </a:p>
        </p:txBody>
      </p:sp>
      <p:sp>
        <p:nvSpPr>
          <p:cNvPr id="81" name="StepText"/>
          <p:cNvSpPr/>
          <p:nvPr/>
        </p:nvSpPr>
        <p:spPr>
          <a:xfrm>
            <a:off x="49720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Chỉ thu thập cái cần</a:t>
            </a:r>
          </a:p>
          <a:p>
            <a:pPr marL="0" indent="0" algn="l">
              <a:lnSpc>
                <a:spcPct val="104000"/>
              </a:lnSpc>
              <a:spcBef>
                <a:spcPts val="200"/>
              </a:spcBef>
              <a:buNone/>
            </a:pPr>
            <a:r>
              <a:rPr lang="en-US" sz="1500" dirty="0">
                <a:solidFill>
                  <a:srgbClr val="000000"/>
                </a:solidFill>
                <a:latin typeface="Arial"/>
                <a:cs typeface="Arial"/>
              </a:rPr>
              <a:t>Phiếu ngắn sẽ được điền đủ</a:t>
            </a:r>
          </a:p>
        </p:txBody>
      </p:sp>
      <p:sp>
        <p:nvSpPr>
          <p:cNvPr id="82" name="Step"/>
          <p:cNvSpPr/>
          <p:nvPr/>
        </p:nvSpPr>
        <p:spPr>
          <a:xfrm>
            <a:off x="2700720" y="166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Phiếu rõ</a:t>
            </a:r>
          </a:p>
        </p:txBody>
      </p:sp>
      <p:sp>
        <p:nvSpPr>
          <p:cNvPr id="83" name="StepText"/>
          <p:cNvSpPr/>
          <p:nvPr/>
        </p:nvSpPr>
        <p:spPr>
          <a:xfrm>
            <a:off x="274072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Đánh dấu trường bắt buộc</a:t>
            </a:r>
          </a:p>
          <a:p>
            <a:pPr marL="0" indent="0" algn="l">
              <a:lnSpc>
                <a:spcPct val="104000"/>
              </a:lnSpc>
              <a:spcBef>
                <a:spcPts val="200"/>
              </a:spcBef>
              <a:buNone/>
            </a:pPr>
            <a:r>
              <a:rPr lang="en-US" sz="1500" dirty="0">
                <a:solidFill>
                  <a:srgbClr val="000000"/>
                </a:solidFill>
                <a:latin typeface="Arial"/>
                <a:cs typeface="Arial"/>
              </a:rPr>
              <a:t>Có 'không làm' và 'không rõ'</a:t>
            </a:r>
          </a:p>
        </p:txBody>
      </p:sp>
      <p:sp>
        <p:nvSpPr>
          <p:cNvPr id="84" name="Step"/>
          <p:cNvSpPr/>
          <p:nvPr/>
        </p:nvSpPr>
        <p:spPr>
          <a:xfrm>
            <a:off x="4944240" y="166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Tập huấn</a:t>
            </a:r>
          </a:p>
        </p:txBody>
      </p:sp>
      <p:sp>
        <p:nvSpPr>
          <p:cNvPr id="85" name="StepText"/>
          <p:cNvSpPr/>
          <p:nvPr/>
        </p:nvSpPr>
        <p:spPr>
          <a:xfrm>
            <a:off x="498424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Tập huấn mọi người thu thập</a:t>
            </a:r>
          </a:p>
          <a:p>
            <a:pPr marL="0" indent="0" algn="l">
              <a:lnSpc>
                <a:spcPct val="104000"/>
              </a:lnSpc>
              <a:spcBef>
                <a:spcPts val="200"/>
              </a:spcBef>
              <a:buNone/>
            </a:pPr>
            <a:r>
              <a:rPr lang="en-US" sz="1500" dirty="0">
                <a:solidFill>
                  <a:srgbClr val="000000"/>
                </a:solidFill>
                <a:latin typeface="Arial"/>
                <a:cs typeface="Arial"/>
              </a:rPr>
              <a:t>Cùng quy tắc, cùng định nghĩa</a:t>
            </a:r>
          </a:p>
        </p:txBody>
      </p:sp>
      <p:sp>
        <p:nvSpPr>
          <p:cNvPr id="86" name="Step"/>
          <p:cNvSpPr/>
          <p:nvPr/>
        </p:nvSpPr>
        <p:spPr>
          <a:xfrm>
            <a:off x="7187760" y="166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Kiểm tra tuần</a:t>
            </a:r>
          </a:p>
        </p:txBody>
      </p:sp>
      <p:sp>
        <p:nvSpPr>
          <p:cNvPr id="87" name="StepText"/>
          <p:cNvSpPr/>
          <p:nvPr/>
        </p:nvSpPr>
        <p:spPr>
          <a:xfrm>
            <a:off x="722776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Báo cáo mức đầy đủ</a:t>
            </a:r>
          </a:p>
          <a:p>
            <a:pPr marL="0" indent="0" algn="l">
              <a:lnSpc>
                <a:spcPct val="104000"/>
              </a:lnSpc>
              <a:spcBef>
                <a:spcPts val="200"/>
              </a:spcBef>
              <a:buNone/>
            </a:pPr>
            <a:r>
              <a:rPr lang="en-US" sz="1500" dirty="0">
                <a:solidFill>
                  <a:srgbClr val="000000"/>
                </a:solidFill>
                <a:latin typeface="Arial"/>
                <a:cs typeface="Arial"/>
              </a:rPr>
              <a:t>Ai và cái gì bị thiếu?</a:t>
            </a:r>
          </a:p>
        </p:txBody>
      </p:sp>
      <p:sp>
        <p:nvSpPr>
          <p:cNvPr id="88" name="Step"/>
          <p:cNvSpPr/>
          <p:nvPr/>
        </p:nvSpPr>
        <p:spPr>
          <a:xfrm>
            <a:off x="9431280" y="166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Bổ sung sớm</a:t>
            </a:r>
          </a:p>
        </p:txBody>
      </p:sp>
      <p:sp>
        <p:nvSpPr>
          <p:cNvPr id="89" name="StepText"/>
          <p:cNvSpPr/>
          <p:nvPr/>
        </p:nvSpPr>
        <p:spPr>
          <a:xfrm>
            <a:off x="9471280" y="2580000"/>
            <a:ext cx="216352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Sửa khi hồ sơ còn ở khoa</a:t>
            </a:r>
          </a:p>
          <a:p>
            <a:pPr marL="0" indent="0" algn="l">
              <a:lnSpc>
                <a:spcPct val="104000"/>
              </a:lnSpc>
              <a:spcBef>
                <a:spcPts val="200"/>
              </a:spcBef>
              <a:buNone/>
            </a:pPr>
            <a:r>
              <a:rPr lang="en-US" sz="1500" dirty="0">
                <a:solidFill>
                  <a:srgbClr val="000000"/>
                </a:solidFill>
                <a:latin typeface="Arial"/>
                <a:cs typeface="Arial"/>
              </a:rPr>
              <a:t>Kế hoạch theo dõi ca chuyển viện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Phân công ai điền, ai kiểm tra, ai bổ sung từng phiếu trước khi bắt đầu.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Cả lớp cùng sửa các mục CRF</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7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Mở phiếu bài tập Buổi 5 (tệp PDF gửi trước buổi học), Bài 2: bốn mục CRF chưa rõ</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Giảng viên chiếu từng mục một trên màn hình chia sẻ</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Viết lại từng mục, rồi hai ba người đọc to bài của mình (mỗi mục 1 phút)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Giảng viên cùng cả lớp viết phiên bản chung, theo bốn câu kiểm tra</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Các mục chưa kịp làm, và Bài 1 (phân loại 10 biến), làm ở nhà</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Bốn câu kiểm tra</a:t>
            </a:r>
          </a:p>
          <a:p>
            <a:pPr marL="274320" indent="-274320" algn="l">
              <a:lnSpc>
                <a:spcPct val="104000"/>
              </a:lnSpc>
              <a:spcBef>
                <a:spcPts val="300"/>
              </a:spcBef>
              <a:buFont typeface="Arial"/>
              <a:buChar char="•"/>
            </a:pPr>
            <a:r>
              <a:rPr lang="en-US" sz="1500" dirty="0">
                <a:solidFill>
                  <a:srgbClr val="000000"/>
                </a:solidFill>
                <a:latin typeface="Arial"/>
                <a:cs typeface="Arial"/>
              </a:rPr>
              <a:t>Có đơn vị trong câu hỏi?</a:t>
            </a:r>
          </a:p>
          <a:p>
            <a:pPr marL="274320" indent="-274320" algn="l">
              <a:lnSpc>
                <a:spcPct val="104000"/>
              </a:lnSpc>
              <a:spcBef>
                <a:spcPts val="300"/>
              </a:spcBef>
              <a:buFont typeface="Arial"/>
              <a:buChar char="•"/>
            </a:pPr>
            <a:r>
              <a:rPr lang="en-US" sz="1500" dirty="0">
                <a:solidFill>
                  <a:srgbClr val="000000"/>
                </a:solidFill>
                <a:latin typeface="Arial"/>
                <a:cs typeface="Arial"/>
              </a:rPr>
              <a:t>Có mốc thời gian trong câu hỏi?</a:t>
            </a:r>
          </a:p>
          <a:p>
            <a:pPr marL="274320" indent="-274320" algn="l">
              <a:lnSpc>
                <a:spcPct val="104000"/>
              </a:lnSpc>
              <a:spcBef>
                <a:spcPts val="300"/>
              </a:spcBef>
              <a:buFont typeface="Arial"/>
              <a:buChar char="•"/>
            </a:pPr>
            <a:r>
              <a:rPr lang="en-US" sz="1500" dirty="0">
                <a:solidFill>
                  <a:srgbClr val="000000"/>
                </a:solidFill>
                <a:latin typeface="Arial"/>
                <a:cs typeface="Arial"/>
              </a:rPr>
              <a:t>Chỉ một đáp án?</a:t>
            </a:r>
          </a:p>
          <a:p>
            <a:pPr marL="274320" indent="-274320" algn="l">
              <a:lnSpc>
                <a:spcPct val="104000"/>
              </a:lnSpc>
              <a:spcBef>
                <a:spcPts val="300"/>
              </a:spcBef>
              <a:buFont typeface="Arial"/>
              <a:buChar char="•"/>
            </a:pPr>
            <a:r>
              <a:rPr lang="en-US" sz="1500" dirty="0">
                <a:solidFill>
                  <a:srgbClr val="000000"/>
                </a:solidFill>
                <a:latin typeface="Arial"/>
                <a:cs typeface="Arial"/>
              </a:rPr>
              <a:t>Có lựa chọn 'không rõ'?</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Các mục CRF đã viết lại, được cả lớp thống nhất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5.2 Làm quen bộ dữ liệu khóa học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Một bộ dữ liệu thực tế, năm câu hỏi nghiên cứu.</a:t>
            </a:r>
          </a:p>
          <a:p>
            <a:pPr marL="0" indent="0" algn="ctr">
              <a:spcBef>
                <a:spcPts val="1200"/>
              </a:spcBef>
              <a:buNone/>
            </a:pPr>
            <a:r>
              <a:rPr lang="en-US" sz="1900" i="1" dirty="0">
                <a:solidFill>
                  <a:srgbClr val="595959"/>
                </a:solidFill>
                <a:latin typeface="Arial"/>
                <a:cs typeface="Arial"/>
              </a:rPr>
              <a:t>5.2 Làm quen bộ dữ liệu FLUID-ICU  |  25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FLUID-ICU tóm tắt (thuần tập mô phỏng)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Thuần tập tiến cứu đa trung tâm tại 4 khoa hồi sức tích cực (ICU), từ 01/2023 đến 12/2024.</a:t>
            </a:r>
          </a:p>
        </p:txBody>
      </p:sp>
      <p:sp>
        <p:nvSpPr>
          <p:cNvPr id="70" name="CardHead"/>
          <p:cNvSpPr/>
          <p:nvPr/>
        </p:nvSpPr>
        <p:spPr>
          <a:xfrm>
            <a:off x="457200" y="18719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Đối tượng</a:t>
            </a:r>
          </a:p>
        </p:txBody>
      </p:sp>
      <p:sp>
        <p:nvSpPr>
          <p:cNvPr id="71" name="CardBody"/>
          <p:cNvSpPr/>
          <p:nvPr/>
        </p:nvSpPr>
        <p:spPr>
          <a:xfrm>
            <a:off x="4572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620 người lớn nhiễm khuẩn huyết</a:t>
            </a:r>
          </a:p>
          <a:p>
            <a:pPr marL="0" indent="0" algn="l">
              <a:lnSpc>
                <a:spcPct val="104000"/>
              </a:lnSpc>
              <a:spcBef>
                <a:spcPts val="400"/>
              </a:spcBef>
              <a:buNone/>
            </a:pPr>
            <a:r>
              <a:rPr lang="en-US" sz="1600" dirty="0">
                <a:solidFill>
                  <a:srgbClr val="000000"/>
                </a:solidFill>
                <a:latin typeface="Arial"/>
                <a:cs typeface="Arial"/>
              </a:rPr>
              <a:t>ICU A 191, ICU B 164, ICU C 147, ICU D 118</a:t>
            </a:r>
          </a:p>
        </p:txBody>
      </p:sp>
      <p:sp>
        <p:nvSpPr>
          <p:cNvPr id="72" name="CardHead"/>
          <p:cNvSpPr/>
          <p:nvPr/>
        </p:nvSpPr>
        <p:spPr>
          <a:xfrm>
            <a:off x="3326600" y="18719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Phơi nhiễm</a:t>
            </a:r>
          </a:p>
        </p:txBody>
      </p:sp>
      <p:sp>
        <p:nvSpPr>
          <p:cNvPr id="73" name="CardBody"/>
          <p:cNvSpPr/>
          <p:nvPr/>
        </p:nvSpPr>
        <p:spPr>
          <a:xfrm>
            <a:off x="33266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Cân bằng dịch tích lũy đến ngày 3 (ml/kg)</a:t>
            </a:r>
          </a:p>
          <a:p>
            <a:pPr marL="0" indent="0" algn="l">
              <a:lnSpc>
                <a:spcPct val="104000"/>
              </a:lnSpc>
              <a:spcBef>
                <a:spcPts val="400"/>
              </a:spcBef>
              <a:buNone/>
            </a:pPr>
            <a:r>
              <a:rPr lang="en-US" sz="1600" dirty="0">
                <a:solidFill>
                  <a:srgbClr val="000000"/>
                </a:solidFill>
                <a:latin typeface="Arial"/>
                <a:cs typeface="Arial"/>
              </a:rPr>
              <a:t>Dương ở 373/618 (60.4%)</a:t>
            </a:r>
          </a:p>
        </p:txBody>
      </p:sp>
      <p:sp>
        <p:nvSpPr>
          <p:cNvPr id="74" name="CardHead"/>
          <p:cNvSpPr/>
          <p:nvPr/>
        </p:nvSpPr>
        <p:spPr>
          <a:xfrm>
            <a:off x="6196000" y="18719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Kết cục chính</a:t>
            </a:r>
          </a:p>
        </p:txBody>
      </p:sp>
      <p:sp>
        <p:nvSpPr>
          <p:cNvPr id="75" name="CardBody"/>
          <p:cNvSpPr/>
          <p:nvPr/>
        </p:nvSpPr>
        <p:spPr>
          <a:xfrm>
            <a:off x="61960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Tử vong đến ngày 28: 179/620 (28.9%)</a:t>
            </a:r>
          </a:p>
          <a:p>
            <a:pPr marL="0" indent="0" algn="l">
              <a:lnSpc>
                <a:spcPct val="104000"/>
              </a:lnSpc>
              <a:spcBef>
                <a:spcPts val="400"/>
              </a:spcBef>
              <a:buNone/>
            </a:pPr>
            <a:r>
              <a:rPr lang="en-US" sz="1600" dirty="0">
                <a:solidFill>
                  <a:srgbClr val="000000"/>
                </a:solidFill>
                <a:latin typeface="Arial"/>
                <a:cs typeface="Arial"/>
              </a:rPr>
              <a:t>Có ghi cả thời gian đến tử vong</a:t>
            </a:r>
          </a:p>
        </p:txBody>
      </p:sp>
      <p:sp>
        <p:nvSpPr>
          <p:cNvPr id="76" name="CardHead"/>
          <p:cNvSpPr/>
          <p:nvPr/>
        </p:nvSpPr>
        <p:spPr>
          <a:xfrm>
            <a:off x="9065400" y="18719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Thu thập thêm</a:t>
            </a:r>
          </a:p>
        </p:txBody>
      </p:sp>
      <p:sp>
        <p:nvSpPr>
          <p:cNvPr id="77" name="CardBody"/>
          <p:cNvSpPr/>
          <p:nvPr/>
        </p:nvSpPr>
        <p:spPr>
          <a:xfrm>
            <a:off x="90654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Điểm mức độ nặng (SOFA, APACHE II)</a:t>
            </a:r>
          </a:p>
          <a:p>
            <a:pPr marL="0" indent="0" algn="l">
              <a:lnSpc>
                <a:spcPct val="104000"/>
              </a:lnSpc>
              <a:spcBef>
                <a:spcPts val="400"/>
              </a:spcBef>
              <a:buNone/>
            </a:pPr>
            <a:r>
              <a:rPr lang="en-US" sz="1600" dirty="0">
                <a:solidFill>
                  <a:srgbClr val="000000"/>
                </a:solidFill>
                <a:latin typeface="Arial"/>
                <a:cs typeface="Arial"/>
              </a:rPr>
              <a:t>Lactat</a:t>
            </a:r>
          </a:p>
          <a:p>
            <a:pPr marL="0" indent="0" algn="l">
              <a:lnSpc>
                <a:spcPct val="104000"/>
              </a:lnSpc>
              <a:spcBef>
                <a:spcPts val="400"/>
              </a:spcBef>
              <a:buNone/>
            </a:pPr>
            <a:r>
              <a:rPr lang="en-US" sz="1600" dirty="0">
                <a:solidFill>
                  <a:srgbClr val="000000"/>
                </a:solidFill>
                <a:latin typeface="Arial"/>
                <a:cs typeface="Arial"/>
              </a:rPr>
              <a:t>Tổn thương thận cấp (AKI)</a:t>
            </a:r>
          </a:p>
          <a:p>
            <a:pPr marL="0" indent="0" algn="l">
              <a:lnSpc>
                <a:spcPct val="104000"/>
              </a:lnSpc>
              <a:spcBef>
                <a:spcPts val="400"/>
              </a:spcBef>
              <a:buNone/>
            </a:pPr>
            <a:r>
              <a:rPr lang="en-US" sz="1600" dirty="0">
                <a:solidFill>
                  <a:srgbClr val="000000"/>
                </a:solidFill>
                <a:latin typeface="Arial"/>
                <a:cs typeface="Arial"/>
              </a:rPr>
              <a:t>Số ngày không thở máy, thời gian nằm ICU</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Câu hỏi: cân bằng dịch dương đến ngày 3 có liên quan với tử vong 28 ngày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623 dòng đến 527 trường hợp đầy đủ</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FLUID-ICU (mô phỏng): ai được đưa vào ở mỗi bước, và vì sao không.</a:t>
            </a:r>
          </a:p>
        </p:txBody>
      </p:sp>
      <p:sp>
        <p:nvSpPr>
          <p:cNvPr id="80" name="Step"/>
          <p:cNvSpPr/>
          <p:nvPr/>
        </p:nvSpPr>
        <p:spPr>
          <a:xfrm>
            <a:off x="457200" y="166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Tệp thô</a:t>
            </a:r>
          </a:p>
        </p:txBody>
      </p:sp>
      <p:sp>
        <p:nvSpPr>
          <p:cNvPr id="81" name="StepText"/>
          <p:cNvSpPr/>
          <p:nvPr/>
        </p:nvSpPr>
        <p:spPr>
          <a:xfrm>
            <a:off x="497200" y="258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623 dòng</a:t>
            </a:r>
          </a:p>
          <a:p>
            <a:pPr marL="0" indent="0" algn="l">
              <a:lnSpc>
                <a:spcPct val="104000"/>
              </a:lnSpc>
              <a:spcBef>
                <a:spcPts val="200"/>
              </a:spcBef>
              <a:buNone/>
            </a:pPr>
            <a:r>
              <a:rPr lang="en-US" sz="1500" dirty="0">
                <a:solidFill>
                  <a:srgbClr val="000000"/>
                </a:solidFill>
                <a:latin typeface="Arial"/>
                <a:cs typeface="Arial"/>
              </a:rPr>
              <a:t>Bỏ 3 bản ghi trùng</a:t>
            </a:r>
          </a:p>
        </p:txBody>
      </p:sp>
      <p:sp>
        <p:nvSpPr>
          <p:cNvPr id="82" name="Step"/>
          <p:cNvSpPr/>
          <p:nvPr/>
        </p:nvSpPr>
        <p:spPr>
          <a:xfrm>
            <a:off x="3261600" y="166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Tham gia</a:t>
            </a:r>
          </a:p>
        </p:txBody>
      </p:sp>
      <p:sp>
        <p:nvSpPr>
          <p:cNvPr id="83" name="StepText"/>
          <p:cNvSpPr/>
          <p:nvPr/>
        </p:nvSpPr>
        <p:spPr>
          <a:xfrm>
            <a:off x="3301600" y="258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620 người bệnh</a:t>
            </a:r>
          </a:p>
          <a:p>
            <a:pPr marL="0" indent="0" algn="l">
              <a:lnSpc>
                <a:spcPct val="104000"/>
              </a:lnSpc>
              <a:spcBef>
                <a:spcPts val="200"/>
              </a:spcBef>
              <a:buNone/>
            </a:pPr>
            <a:r>
              <a:rPr lang="en-US" sz="1500" dirty="0">
                <a:solidFill>
                  <a:srgbClr val="000000"/>
                </a:solidFill>
                <a:latin typeface="Arial"/>
                <a:cs typeface="Arial"/>
              </a:rPr>
              <a:t>Bỏ 2 người không có cân bằng dịch ngày 3</a:t>
            </a:r>
          </a:p>
        </p:txBody>
      </p:sp>
      <p:sp>
        <p:nvSpPr>
          <p:cNvPr id="84" name="Step"/>
          <p:cNvSpPr/>
          <p:nvPr/>
        </p:nvSpPr>
        <p:spPr>
          <a:xfrm>
            <a:off x="6066000" y="166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Phân tích phơi nhiễm</a:t>
            </a:r>
          </a:p>
        </p:txBody>
      </p:sp>
      <p:sp>
        <p:nvSpPr>
          <p:cNvPr id="85" name="StepText"/>
          <p:cNvSpPr/>
          <p:nvPr/>
        </p:nvSpPr>
        <p:spPr>
          <a:xfrm>
            <a:off x="6106000" y="258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618 người bệnh (Bảng 1, các so sánh)</a:t>
            </a:r>
          </a:p>
          <a:p>
            <a:pPr marL="0" indent="0" algn="l">
              <a:lnSpc>
                <a:spcPct val="104000"/>
              </a:lnSpc>
              <a:spcBef>
                <a:spcPts val="200"/>
              </a:spcBef>
              <a:buNone/>
            </a:pPr>
            <a:r>
              <a:rPr lang="en-US" sz="1500" dirty="0">
                <a:solidFill>
                  <a:srgbClr val="000000"/>
                </a:solidFill>
                <a:latin typeface="Arial"/>
                <a:cs typeface="Arial"/>
              </a:rPr>
              <a:t>Bỏ 91 người không có lactat (hoặc tuổi)</a:t>
            </a:r>
          </a:p>
        </p:txBody>
      </p:sp>
      <p:sp>
        <p:nvSpPr>
          <p:cNvPr id="86" name="Step"/>
          <p:cNvSpPr/>
          <p:nvPr/>
        </p:nvSpPr>
        <p:spPr>
          <a:xfrm>
            <a:off x="8870400" y="166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Trường hợp đầy đủ</a:t>
            </a:r>
          </a:p>
        </p:txBody>
      </p:sp>
      <p:sp>
        <p:nvSpPr>
          <p:cNvPr id="87" name="StepText"/>
          <p:cNvSpPr/>
          <p:nvPr/>
        </p:nvSpPr>
        <p:spPr>
          <a:xfrm>
            <a:off x="8910400" y="258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527 người bệnh</a:t>
            </a:r>
          </a:p>
          <a:p>
            <a:pPr marL="0" indent="0" algn="l">
              <a:lnSpc>
                <a:spcPct val="104000"/>
              </a:lnSpc>
              <a:spcBef>
                <a:spcPts val="200"/>
              </a:spcBef>
              <a:buNone/>
            </a:pPr>
            <a:r>
              <a:rPr lang="en-US" sz="1500" dirty="0">
                <a:solidFill>
                  <a:srgbClr val="000000"/>
                </a:solidFill>
                <a:latin typeface="Arial"/>
                <a:cs typeface="Arial"/>
              </a:rPr>
              <a:t>Dùng cho mô hình hiệu chỉnh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Mọi bài báo đều báo cáo dòng chảy này: ai được đưa vào ở mỗi bước, và vì sao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Dữ liệu thô và sạch: bốn ICU thực sự đã gửi gì</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525455"/>
          <a:ext cx="11277600" cy="2973633"/>
        </p:xfrm>
        <a:graphic>
          <a:graphicData uri="http://schemas.openxmlformats.org/drawingml/2006/table">
            <a:tbl>
              <a:tblPr firstRow="1" bandRow="1">
                <a:tableStyleId>{5C22544A-7EE6-4342-B048-85BDC9FD1C3A}</a:tableStyleId>
              </a:tblPr>
              <a:tblGrid>
                <a:gridCol w="2563090"/>
                <a:gridCol w="5382490"/>
                <a:gridCol w="3332020"/>
              </a:tblGrid>
              <a:tr h="380000">
                <a:tc>
                  <a:txBody>
                    <a:bodyPr/>
                    <a:lstStyle/>
                    <a:p>
                      <a:pPr algn="l"/>
                      <a:r>
                        <a:rPr lang="en-US" sz="1700" b="1" dirty="0">
                          <a:solidFill>
                            <a:srgbClr val="FFFFFF"/>
                          </a:solidFill>
                          <a:latin typeface="Arial"/>
                          <a:cs typeface="Arial"/>
                        </a:rPr>
                        <a:t>Vấn đề</a:t>
                      </a:r>
                    </a:p>
                  </a:txBody>
                  <a:tcPr marL="73152" marR="73152" marT="45720" marB="45720" anchor="ctr">
                    <a:solidFill>
                      <a:srgbClr val="0B376C"/>
                    </a:solidFill>
                  </a:tcPr>
                </a:tc>
                <a:tc>
                  <a:txBody>
                    <a:bodyPr/>
                    <a:lstStyle/>
                    <a:p>
                      <a:pPr algn="l"/>
                      <a:r>
                        <a:rPr lang="en-US" sz="1700" b="1" dirty="0">
                          <a:solidFill>
                            <a:srgbClr val="FFFFFF"/>
                          </a:solidFill>
                          <a:latin typeface="Arial"/>
                          <a:cs typeface="Arial"/>
                        </a:rPr>
                        <a:t>Dữ liệu thô (như nhận được)</a:t>
                      </a:r>
                    </a:p>
                  </a:txBody>
                  <a:tcPr marL="73152" marR="73152" marT="45720" marB="45720" anchor="ctr">
                    <a:solidFill>
                      <a:srgbClr val="B23B2E"/>
                    </a:solidFill>
                  </a:tcPr>
                </a:tc>
                <a:tc>
                  <a:txBody>
                    <a:bodyPr/>
                    <a:lstStyle/>
                    <a:p>
                      <a:pPr algn="l"/>
                      <a:r>
                        <a:rPr lang="en-US" sz="1700" b="1" dirty="0">
                          <a:solidFill>
                            <a:srgbClr val="FFFFFF"/>
                          </a:solidFill>
                          <a:latin typeface="Arial"/>
                          <a:cs typeface="Arial"/>
                        </a:rPr>
                        <a:t>Dữ liệu sạch (01_clean.R)</a:t>
                      </a:r>
                    </a:p>
                  </a:txBody>
                  <a:tcPr marL="73152" marR="73152" marT="45720" marB="45720" anchor="ctr">
                    <a:solidFill>
                      <a:srgbClr val="0D7377"/>
                    </a:solidFill>
                  </a:tcPr>
                </a:tc>
              </a:tr>
              <a:tr h="370519">
                <a:tc>
                  <a:txBody>
                    <a:bodyPr/>
                    <a:lstStyle/>
                    <a:p>
                      <a:pPr algn="l"/>
                      <a:r>
                        <a:rPr lang="en-US" sz="1700" b="1" dirty="0">
                          <a:solidFill>
                            <a:srgbClr val="000000"/>
                          </a:solidFill>
                          <a:latin typeface="Arial"/>
                          <a:cs typeface="Arial"/>
                        </a:rPr>
                        <a:t>Giới</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8 cách viết: M, m, male, F, f ...</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Nam / Nữ</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Có / Không</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Yes, Y, yes, 1  |  No, N, no, 0</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Có / Không</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Ngày nhập ICU</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2023-03-14 | 14/03/2023 | 14-Mar-2023</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2023-03-14</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Lactate, ICU C</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23.4  (mg/dL)</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2.6  (mmol/L)</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Mã dữ liệu thiếu</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999  |  -99</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để trống (NA)</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Giá trị vô lý</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tuổi 210 | cân nặng 7 kg | dịch ra -2990 ml</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để trống + gửi truy vấn</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Bản ghi trùng</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623 dòng (3 mã trùng)</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620 người bệnh</a:t>
                      </a:r>
                    </a:p>
                  </a:txBody>
                  <a:tcPr marL="73152" marR="73152" marT="45720" marB="45720" anchor="ctr">
                    <a:solidFill>
                      <a:srgbClr val="FFFFFF"/>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Dữ liệu thật luôn lộn xộn: làm sạch bằng script, không bao giờ bằng tay.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Trình diễn: làm sạch FLUID-ICU bằng 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TRÌNH DIỄN TRỰC TIẾP   |   8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Mở FLUID-ICU.Rproj và script 01_clean.R</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Đọc tệp thô dưới dạng văn bản và xem qua</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Chạy từng khối cho mỗi vấn đề: tên biến, bản trùng, ICU, ngày, mã</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Tìm lỗi đơn vị lactat bằng tóm tắt theo ICU</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Khối cuối: tệp đã làm sạch giống hệt tệp tham chiếu</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Chú ý</a:t>
            </a:r>
          </a:p>
          <a:p>
            <a:pPr marL="274320" indent="-274320" algn="l">
              <a:lnSpc>
                <a:spcPct val="104000"/>
              </a:lnSpc>
              <a:spcBef>
                <a:spcPts val="300"/>
              </a:spcBef>
              <a:buFont typeface="Arial"/>
              <a:buChar char="•"/>
            </a:pPr>
            <a:r>
              <a:rPr lang="en-US" sz="1500" dirty="0">
                <a:solidFill>
                  <a:srgbClr val="000000"/>
                </a:solidFill>
                <a:latin typeface="Arial"/>
                <a:cs typeface="Arial"/>
              </a:rPr>
              <a:t>Một vấn đề, một khối</a:t>
            </a:r>
          </a:p>
          <a:p>
            <a:pPr marL="274320" indent="-274320" algn="l">
              <a:lnSpc>
                <a:spcPct val="104000"/>
              </a:lnSpc>
              <a:spcBef>
                <a:spcPts val="300"/>
              </a:spcBef>
              <a:buFont typeface="Arial"/>
              <a:buChar char="•"/>
            </a:pPr>
            <a:r>
              <a:rPr lang="en-US" sz="1500" dirty="0">
                <a:solidFill>
                  <a:srgbClr val="000000"/>
                </a:solidFill>
                <a:latin typeface="Arial"/>
                <a:cs typeface="Arial"/>
              </a:rPr>
              <a:t>Tệp thô không bao giờ bị sửa</a:t>
            </a:r>
          </a:p>
          <a:p>
            <a:pPr marL="274320" indent="-274320" algn="l">
              <a:lnSpc>
                <a:spcPct val="104000"/>
              </a:lnSpc>
              <a:spcBef>
                <a:spcPts val="300"/>
              </a:spcBef>
              <a:buFont typeface="Arial"/>
              <a:buChar char="•"/>
            </a:pPr>
            <a:r>
              <a:rPr lang="en-US" sz="1500" dirty="0">
                <a:solidFill>
                  <a:srgbClr val="000000"/>
                </a:solidFill>
                <a:latin typeface="Arial"/>
                <a:cs typeface="Arial"/>
              </a:rPr>
              <a:t>Mỗi bước được ghi nhật ký</a:t>
            </a:r>
          </a:p>
          <a:p>
            <a:pPr marL="274320" indent="-274320" algn="l">
              <a:lnSpc>
                <a:spcPct val="104000"/>
              </a:lnSpc>
              <a:spcBef>
                <a:spcPts val="300"/>
              </a:spcBef>
              <a:buFont typeface="Arial"/>
              <a:buChar char="•"/>
            </a:pPr>
            <a:r>
              <a:rPr lang="en-US" sz="1500" dirty="0">
                <a:solidFill>
                  <a:srgbClr val="000000"/>
                </a:solidFill>
                <a:latin typeface="Arial"/>
                <a:cs typeface="Arial"/>
              </a:rPr>
              <a:t>Chạy lại = cùng kết quả</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SẢN PHẨM   </a:t>
            </a:r>
            <a:r>
              <a:rPr lang="en-US" sz="1500" dirty="0">
                <a:solidFill>
                  <a:srgbClr val="000000"/>
                </a:solidFill>
                <a:latin typeface="Arial"/>
                <a:cs typeface="Arial"/>
              </a:rPr>
              <a:t>Mọi người thấy dữ liệu thô thành dữ liệu sạch, có thể tái lập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Nhật ký làm sạch dữ liệu: dấu vết của mọi thay đổi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Course/Data/cleaning_log.md: mỗi thay đổi trên dữ liệu thô là một dòng.</a:t>
            </a:r>
          </a:p>
        </p:txBody>
      </p:sp>
      <p:sp>
        <p:nvSpPr>
          <p:cNvPr id="70" name="CardHead"/>
          <p:cNvSpPr/>
          <p:nvPr/>
        </p:nvSpPr>
        <p:spPr>
          <a:xfrm>
            <a:off x="457200" y="1973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Nguyên tắc</a:t>
            </a:r>
          </a:p>
        </p:txBody>
      </p:sp>
      <p:sp>
        <p:nvSpPr>
          <p:cNvPr id="71" name="CardBody"/>
          <p:cNvSpPr/>
          <p:nvPr/>
        </p:nvSpPr>
        <p:spPr>
          <a:xfrm>
            <a:off x="4572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Không bao giờ sửa tệp thô</a:t>
            </a:r>
          </a:p>
          <a:p>
            <a:pPr marL="0" indent="0" algn="l">
              <a:lnSpc>
                <a:spcPct val="104000"/>
              </a:lnSpc>
              <a:spcBef>
                <a:spcPts val="400"/>
              </a:spcBef>
              <a:buNone/>
            </a:pPr>
            <a:r>
              <a:rPr lang="en-US" sz="1600" dirty="0">
                <a:solidFill>
                  <a:srgbClr val="000000"/>
                </a:solidFill>
                <a:latin typeface="Arial"/>
                <a:cs typeface="Arial"/>
              </a:rPr>
              <a:t>Mọi thay đổi do script thực hiện và được ghi lại</a:t>
            </a:r>
          </a:p>
        </p:txBody>
      </p:sp>
      <p:sp>
        <p:nvSpPr>
          <p:cNvPr id="72" name="CardHead"/>
          <p:cNvSpPr/>
          <p:nvPr/>
        </p:nvSpPr>
        <p:spPr>
          <a:xfrm>
            <a:off x="3326600" y="1973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Mỗi dòng ghi</a:t>
            </a:r>
          </a:p>
        </p:txBody>
      </p:sp>
      <p:sp>
        <p:nvSpPr>
          <p:cNvPr id="73" name="CardBody"/>
          <p:cNvSpPr/>
          <p:nvPr/>
        </p:nvSpPr>
        <p:spPr>
          <a:xfrm>
            <a:off x="33266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Vấn đề phát hiện</a:t>
            </a:r>
          </a:p>
          <a:p>
            <a:pPr marL="0" indent="0" algn="l">
              <a:lnSpc>
                <a:spcPct val="104000"/>
              </a:lnSpc>
              <a:spcBef>
                <a:spcPts val="400"/>
              </a:spcBef>
              <a:buNone/>
            </a:pPr>
            <a:r>
              <a:rPr lang="en-US" sz="1600" dirty="0">
                <a:solidFill>
                  <a:srgbClr val="000000"/>
                </a:solidFill>
                <a:latin typeface="Arial"/>
                <a:cs typeface="Arial"/>
              </a:rPr>
              <a:t>Bao nhiêu bản ghi</a:t>
            </a:r>
          </a:p>
          <a:p>
            <a:pPr marL="0" indent="0" algn="l">
              <a:lnSpc>
                <a:spcPct val="104000"/>
              </a:lnSpc>
              <a:spcBef>
                <a:spcPts val="400"/>
              </a:spcBef>
              <a:buNone/>
            </a:pPr>
            <a:r>
              <a:rPr lang="en-US" sz="1600" dirty="0">
                <a:solidFill>
                  <a:srgbClr val="000000"/>
                </a:solidFill>
                <a:latin typeface="Arial"/>
                <a:cs typeface="Arial"/>
              </a:rPr>
              <a:t>Đã làm gì và vì sao</a:t>
            </a:r>
          </a:p>
        </p:txBody>
      </p:sp>
      <p:sp>
        <p:nvSpPr>
          <p:cNvPr id="74" name="CardHead"/>
          <p:cNvSpPr/>
          <p:nvPr/>
        </p:nvSpPr>
        <p:spPr>
          <a:xfrm>
            <a:off x="6196000" y="19735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Câu hỏi gửi cơ sở</a:t>
            </a:r>
          </a:p>
        </p:txBody>
      </p:sp>
      <p:sp>
        <p:nvSpPr>
          <p:cNvPr id="75" name="CardBody"/>
          <p:cNvSpPr/>
          <p:nvPr/>
        </p:nvSpPr>
        <p:spPr>
          <a:xfrm>
            <a:off x="61960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Giá trị vô lý được đặt là thiếu</a:t>
            </a:r>
          </a:p>
          <a:p>
            <a:pPr marL="0" indent="0" algn="l">
              <a:lnSpc>
                <a:spcPct val="104000"/>
              </a:lnSpc>
              <a:spcBef>
                <a:spcPts val="400"/>
              </a:spcBef>
              <a:buNone/>
            </a:pPr>
            <a:r>
              <a:rPr lang="en-US" sz="1600" dirty="0">
                <a:solidFill>
                  <a:srgbClr val="000000"/>
                </a:solidFill>
                <a:latin typeface="Arial"/>
                <a:cs typeface="Arial"/>
              </a:rPr>
              <a:t>Gửi câu hỏi lại cho cơ sở</a:t>
            </a:r>
          </a:p>
          <a:p>
            <a:pPr marL="0" indent="0" algn="l">
              <a:lnSpc>
                <a:spcPct val="104000"/>
              </a:lnSpc>
              <a:spcBef>
                <a:spcPts val="400"/>
              </a:spcBef>
              <a:buNone/>
            </a:pPr>
            <a:r>
              <a:rPr lang="en-US" sz="1600" dirty="0">
                <a:solidFill>
                  <a:srgbClr val="000000"/>
                </a:solidFill>
                <a:latin typeface="Arial"/>
                <a:cs typeface="Arial"/>
              </a:rPr>
              <a:t>Người bệnh vẫn được giữ lại</a:t>
            </a:r>
          </a:p>
        </p:txBody>
      </p:sp>
      <p:sp>
        <p:nvSpPr>
          <p:cNvPr id="76" name="CardHead"/>
          <p:cNvSpPr/>
          <p:nvPr/>
        </p:nvSpPr>
        <p:spPr>
          <a:xfrm>
            <a:off x="9065400" y="1973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Còn lại</a:t>
            </a:r>
          </a:p>
        </p:txBody>
      </p:sp>
      <p:sp>
        <p:nvSpPr>
          <p:cNvPr id="77" name="CardBody"/>
          <p:cNvSpPr/>
          <p:nvPr/>
        </p:nvSpPr>
        <p:spPr>
          <a:xfrm>
            <a:off x="90654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Giá trị thiếu thật</a:t>
            </a:r>
          </a:p>
          <a:p>
            <a:pPr marL="0" indent="0" algn="l">
              <a:lnSpc>
                <a:spcPct val="104000"/>
              </a:lnSpc>
              <a:spcBef>
                <a:spcPts val="400"/>
              </a:spcBef>
              <a:buNone/>
            </a:pPr>
            <a:r>
              <a:rPr lang="en-US" sz="1600" dirty="0">
                <a:solidFill>
                  <a:srgbClr val="000000"/>
                </a:solidFill>
                <a:latin typeface="Arial"/>
                <a:cs typeface="Arial"/>
              </a:rPr>
              <a:t>Lactat: 93/620 (15.0%)</a:t>
            </a:r>
          </a:p>
          <a:p>
            <a:pPr marL="0" indent="0" algn="l">
              <a:lnSpc>
                <a:spcPct val="104000"/>
              </a:lnSpc>
              <a:spcBef>
                <a:spcPts val="400"/>
              </a:spcBef>
              <a:buNone/>
            </a:pPr>
            <a:r>
              <a:rPr lang="en-US" sz="1600" dirty="0">
                <a:solidFill>
                  <a:srgbClr val="000000"/>
                </a:solidFill>
                <a:latin typeface="Arial"/>
                <a:cs typeface="Arial"/>
              </a:rPr>
              <a:t>Biến khác: 1% hoặc ít hơn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Người phản biện phải truy ngược được mọi con số về dữ liệu thô.</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Năm câu hỏi, một bộ dữ liệu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Trên lớp, chúng ta cùng đi qua cả năm câu. Với bản thảo, mỗi anh chị chọn một câu.</a:t>
            </a:r>
          </a:p>
        </p:txBody>
      </p:sp>
      <p:sp>
        <p:nvSpPr>
          <p:cNvPr id="70" name="CardHead"/>
          <p:cNvSpPr/>
          <p:nvPr/>
        </p:nvSpPr>
        <p:spPr>
          <a:xfrm>
            <a:off x="457200" y="2114861"/>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Q1 Tử vong</a:t>
            </a:r>
          </a:p>
        </p:txBody>
      </p:sp>
      <p:sp>
        <p:nvSpPr>
          <p:cNvPr id="71" name="CardBody"/>
          <p:cNvSpPr/>
          <p:nvPr/>
        </p:nvSpPr>
        <p:spPr>
          <a:xfrm>
            <a:off x="457200" y="2754861"/>
            <a:ext cx="2095520" cy="15854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Cân bằng dương và tử vong 28 ngày</a:t>
            </a:r>
          </a:p>
          <a:p>
            <a:pPr marL="0" indent="0" algn="l">
              <a:lnSpc>
                <a:spcPct val="104000"/>
              </a:lnSpc>
              <a:spcBef>
                <a:spcPts val="400"/>
              </a:spcBef>
              <a:buNone/>
            </a:pPr>
            <a:r>
              <a:rPr lang="en-US" sz="1450" dirty="0">
                <a:solidFill>
                  <a:srgbClr val="000000"/>
                </a:solidFill>
                <a:latin typeface="Arial"/>
                <a:cs typeface="Arial"/>
              </a:rPr>
              <a:t>Hồi quy logistic</a:t>
            </a:r>
          </a:p>
          <a:p>
            <a:pPr marL="0" indent="0" algn="l">
              <a:lnSpc>
                <a:spcPct val="104000"/>
              </a:lnSpc>
              <a:spcBef>
                <a:spcPts val="400"/>
              </a:spcBef>
              <a:buNone/>
            </a:pPr>
            <a:r>
              <a:rPr lang="en-US" sz="1450" dirty="0">
                <a:solidFill>
                  <a:srgbClr val="000000"/>
                </a:solidFill>
                <a:latin typeface="Arial"/>
                <a:cs typeface="Arial"/>
              </a:rPr>
              <a:t>Kaplan-Meier và Cox</a:t>
            </a:r>
          </a:p>
        </p:txBody>
      </p:sp>
      <p:sp>
        <p:nvSpPr>
          <p:cNvPr id="72" name="CardHead"/>
          <p:cNvSpPr/>
          <p:nvPr/>
        </p:nvSpPr>
        <p:spPr>
          <a:xfrm>
            <a:off x="2752720" y="2114861"/>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Q2 Thận</a:t>
            </a:r>
          </a:p>
        </p:txBody>
      </p:sp>
      <p:sp>
        <p:nvSpPr>
          <p:cNvPr id="73" name="CardBody"/>
          <p:cNvSpPr/>
          <p:nvPr/>
        </p:nvSpPr>
        <p:spPr>
          <a:xfrm>
            <a:off x="2752720" y="2754861"/>
            <a:ext cx="2095520" cy="15854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Cân bằng dịch và tổn thương thận cấp (AKI)</a:t>
            </a:r>
          </a:p>
          <a:p>
            <a:pPr marL="0" indent="0" algn="l">
              <a:lnSpc>
                <a:spcPct val="104000"/>
              </a:lnSpc>
              <a:spcBef>
                <a:spcPts val="400"/>
              </a:spcBef>
              <a:buNone/>
            </a:pPr>
            <a:r>
              <a:rPr lang="en-US" sz="1450" dirty="0">
                <a:solidFill>
                  <a:srgbClr val="000000"/>
                </a:solidFill>
                <a:latin typeface="Arial"/>
                <a:cs typeface="Arial"/>
              </a:rPr>
              <a:t>Hồi quy logistic</a:t>
            </a:r>
          </a:p>
        </p:txBody>
      </p:sp>
      <p:sp>
        <p:nvSpPr>
          <p:cNvPr id="74" name="CardHead"/>
          <p:cNvSpPr/>
          <p:nvPr/>
        </p:nvSpPr>
        <p:spPr>
          <a:xfrm>
            <a:off x="5048240" y="2114861"/>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Q3 Thở máy</a:t>
            </a:r>
          </a:p>
        </p:txBody>
      </p:sp>
      <p:sp>
        <p:nvSpPr>
          <p:cNvPr id="75" name="CardBody"/>
          <p:cNvSpPr/>
          <p:nvPr/>
        </p:nvSpPr>
        <p:spPr>
          <a:xfrm>
            <a:off x="5048240" y="2754861"/>
            <a:ext cx="2095520" cy="15854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Cân bằng dịch và số ngày không thở máy</a:t>
            </a:r>
          </a:p>
          <a:p>
            <a:pPr marL="0" indent="0" algn="l">
              <a:lnSpc>
                <a:spcPct val="104000"/>
              </a:lnSpc>
              <a:spcBef>
                <a:spcPts val="400"/>
              </a:spcBef>
              <a:buNone/>
            </a:pPr>
            <a:r>
              <a:rPr lang="en-US" sz="1450" dirty="0">
                <a:solidFill>
                  <a:srgbClr val="000000"/>
                </a:solidFill>
                <a:latin typeface="Arial"/>
                <a:cs typeface="Arial"/>
              </a:rPr>
              <a:t>Mann-Whitney và hồi quy tuyến tính</a:t>
            </a:r>
          </a:p>
        </p:txBody>
      </p:sp>
      <p:sp>
        <p:nvSpPr>
          <p:cNvPr id="76" name="CardHead"/>
          <p:cNvSpPr/>
          <p:nvPr/>
        </p:nvSpPr>
        <p:spPr>
          <a:xfrm>
            <a:off x="7343760" y="2114861"/>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Q4 Lactat</a:t>
            </a:r>
          </a:p>
        </p:txBody>
      </p:sp>
      <p:sp>
        <p:nvSpPr>
          <p:cNvPr id="77" name="CardBody"/>
          <p:cNvSpPr/>
          <p:nvPr/>
        </p:nvSpPr>
        <p:spPr>
          <a:xfrm>
            <a:off x="7343760" y="2754861"/>
            <a:ext cx="2095520" cy="15854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Lactat và tử vong 28 ngày</a:t>
            </a:r>
          </a:p>
          <a:p>
            <a:pPr marL="0" indent="0" algn="l">
              <a:lnSpc>
                <a:spcPct val="104000"/>
              </a:lnSpc>
              <a:spcBef>
                <a:spcPts val="400"/>
              </a:spcBef>
              <a:buNone/>
            </a:pPr>
            <a:r>
              <a:rPr lang="en-US" sz="1450" dirty="0">
                <a:solidFill>
                  <a:srgbClr val="000000"/>
                </a:solidFill>
                <a:latin typeface="Arial"/>
                <a:cs typeface="Arial"/>
              </a:rPr>
              <a:t>Lactat bị thiếu: trường hợp đầy đủ so với quy gán đa bội</a:t>
            </a:r>
          </a:p>
        </p:txBody>
      </p:sp>
      <p:sp>
        <p:nvSpPr>
          <p:cNvPr id="78" name="CardHead"/>
          <p:cNvSpPr/>
          <p:nvPr/>
        </p:nvSpPr>
        <p:spPr>
          <a:xfrm>
            <a:off x="9639280" y="2114861"/>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Q5 Nằm ICU</a:t>
            </a:r>
          </a:p>
        </p:txBody>
      </p:sp>
      <p:sp>
        <p:nvSpPr>
          <p:cNvPr id="79" name="CardBody"/>
          <p:cNvSpPr/>
          <p:nvPr/>
        </p:nvSpPr>
        <p:spPr>
          <a:xfrm>
            <a:off x="9639280" y="2754861"/>
            <a:ext cx="2095520" cy="158541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Cân bằng dịch và thời gian nằm ICU ở người sống</a:t>
            </a:r>
          </a:p>
          <a:p>
            <a:pPr marL="0" indent="0" algn="l">
              <a:lnSpc>
                <a:spcPct val="104000"/>
              </a:lnSpc>
              <a:spcBef>
                <a:spcPts val="400"/>
              </a:spcBef>
              <a:buNone/>
            </a:pPr>
            <a:r>
              <a:rPr lang="en-US" sz="1450" dirty="0">
                <a:solidFill>
                  <a:srgbClr val="000000"/>
                </a:solidFill>
                <a:latin typeface="Arial"/>
                <a:cs typeface="Arial"/>
              </a:rPr>
              <a:t>Một kết cục lệch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Chúng tôi đưa kết quả. Anh chị viết bài về câu hỏi mình chọn.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Cả lớp cùng viết Câu hỏi 1 thành câu PECO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4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Mở gói kết quả Q1 (tệp PDF gửi trước buổi học), trang 1</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Câu hỏi cho cả lớp: kết cục là gì, thuộc loại biến nào?</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Câu hỏi cho cả lớp: phơi nhiễm là gì, thuộc loại biến nào?</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Giảng viên viết Q1 thành một câu PECO trên màn hình chia sẻ</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Q2 đến Q5: loại kết cục và phơi nhiễm, mỗi câu một dòng</a:t>
            </a:r>
          </a:p>
        </p:txBody>
      </p:sp>
      <p:sp>
        <p:nvSpPr>
          <p:cNvPr id="52" name="Side"/>
          <p:cNvSpPr/>
          <p:nvPr/>
        </p:nvSpPr>
        <p:spPr>
          <a:xfrm>
            <a:off x="7423760" y="1720000"/>
            <a:ext cx="4311040" cy="24442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PECO cho Q1</a:t>
            </a:r>
          </a:p>
          <a:p>
            <a:pPr marL="274320" indent="-274320" algn="l">
              <a:lnSpc>
                <a:spcPct val="104000"/>
              </a:lnSpc>
              <a:spcBef>
                <a:spcPts val="300"/>
              </a:spcBef>
              <a:buFont typeface="Arial"/>
              <a:buChar char="•"/>
            </a:pPr>
            <a:r>
              <a:rPr lang="en-US" sz="1500" dirty="0">
                <a:solidFill>
                  <a:srgbClr val="000000"/>
                </a:solidFill>
                <a:latin typeface="Arial"/>
                <a:cs typeface="Arial"/>
              </a:rPr>
              <a:t>P (đối tượng): người lớn nhiễm khuẩn huyết ở ICU</a:t>
            </a:r>
          </a:p>
          <a:p>
            <a:pPr marL="274320" indent="-274320" algn="l">
              <a:lnSpc>
                <a:spcPct val="104000"/>
              </a:lnSpc>
              <a:spcBef>
                <a:spcPts val="300"/>
              </a:spcBef>
              <a:buFont typeface="Arial"/>
              <a:buChar char="•"/>
            </a:pPr>
            <a:r>
              <a:rPr lang="en-US" sz="1500" dirty="0">
                <a:solidFill>
                  <a:srgbClr val="000000"/>
                </a:solidFill>
                <a:latin typeface="Arial"/>
                <a:cs typeface="Arial"/>
              </a:rPr>
              <a:t>E (phơi nhiễm): cân bằng dương đến ngày 3</a:t>
            </a:r>
          </a:p>
          <a:p>
            <a:pPr marL="274320" indent="-274320" algn="l">
              <a:lnSpc>
                <a:spcPct val="104000"/>
              </a:lnSpc>
              <a:spcBef>
                <a:spcPts val="300"/>
              </a:spcBef>
              <a:buFont typeface="Arial"/>
              <a:buChar char="•"/>
            </a:pPr>
            <a:r>
              <a:rPr lang="en-US" sz="1500" dirty="0">
                <a:solidFill>
                  <a:srgbClr val="000000"/>
                </a:solidFill>
                <a:latin typeface="Arial"/>
                <a:cs typeface="Arial"/>
              </a:rPr>
              <a:t>C (so sánh): cân bằng âm</a:t>
            </a:r>
          </a:p>
          <a:p>
            <a:pPr marL="274320" indent="-274320" algn="l">
              <a:lnSpc>
                <a:spcPct val="104000"/>
              </a:lnSpc>
              <a:spcBef>
                <a:spcPts val="300"/>
              </a:spcBef>
              <a:buFont typeface="Arial"/>
              <a:buChar char="•"/>
            </a:pPr>
            <a:r>
              <a:rPr lang="en-US" sz="1500" dirty="0">
                <a:solidFill>
                  <a:srgbClr val="000000"/>
                </a:solidFill>
                <a:latin typeface="Arial"/>
                <a:cs typeface="Arial"/>
              </a:rPr>
              <a:t>O (kết cục): tử vong đến ngày 28 (nhị phân)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Q1 thành một câu PECO, kèm loại kết cục và phơi nhiễm (Bài 7)</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Giải lao</a:t>
            </a:r>
          </a:p>
          <a:p>
            <a:pPr marL="0" indent="0" algn="ctr">
              <a:spcBef>
                <a:spcPts val="600"/>
              </a:spcBef>
              <a:buNone/>
            </a:pPr>
            <a:r>
              <a:rPr lang="en-US" sz="2400" dirty="0">
                <a:solidFill>
                  <a:srgbClr val="595959"/>
                </a:solidFill>
                <a:latin typeface="Arial"/>
                <a:cs typeface="Arial"/>
              </a:rPr>
              <a:t>15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5.3 Mô tả và trình bày dữ liệu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Trước khi so sánh các nhóm, hãy mô tả chúng.</a:t>
            </a:r>
          </a:p>
          <a:p>
            <a:pPr marL="0" indent="0" algn="ctr">
              <a:spcBef>
                <a:spcPts val="1200"/>
              </a:spcBef>
              <a:buNone/>
            </a:pPr>
            <a:r>
              <a:rPr lang="en-US" sz="1900" i="1" dirty="0">
                <a:solidFill>
                  <a:srgbClr val="595959"/>
                </a:solidFill>
                <a:latin typeface="Arial"/>
                <a:cs typeface="Arial"/>
              </a:rPr>
              <a:t>5.3 Mô tả và trình bày dữ liệu  |  35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minh họa: tính trung bình và trung vị bằng tay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Thời gian nằm ICU của 7 người bệnh (ngày): 1, 2, 2, 3, 4, 6, 24</a:t>
            </a:r>
          </a:p>
        </p:txBody>
      </p:sp>
      <p:sp>
        <p:nvSpPr>
          <p:cNvPr id="80" name="Step"/>
          <p:cNvSpPr/>
          <p:nvPr/>
        </p:nvSpPr>
        <p:spPr>
          <a:xfrm>
            <a:off x="457200" y="166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Xếp hàng</a:t>
            </a:r>
          </a:p>
        </p:txBody>
      </p:sp>
      <p:sp>
        <p:nvSpPr>
          <p:cNvPr id="81" name="StepText"/>
          <p:cNvSpPr/>
          <p:nvPr/>
        </p:nvSpPr>
        <p:spPr>
          <a:xfrm>
            <a:off x="4972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Sắp xếp từ ngắn nhất đến dài nhất</a:t>
            </a:r>
          </a:p>
        </p:txBody>
      </p:sp>
      <p:sp>
        <p:nvSpPr>
          <p:cNvPr id="82" name="Step"/>
          <p:cNvSpPr/>
          <p:nvPr/>
        </p:nvSpPr>
        <p:spPr>
          <a:xfrm>
            <a:off x="3261600" y="166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Trung vị</a:t>
            </a:r>
          </a:p>
        </p:txBody>
      </p:sp>
      <p:sp>
        <p:nvSpPr>
          <p:cNvPr id="83" name="StepText"/>
          <p:cNvSpPr/>
          <p:nvPr/>
        </p:nvSpPr>
        <p:spPr>
          <a:xfrm>
            <a:off x="33016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Người thứ 4 trong 7 người: 3 ngày</a:t>
            </a:r>
          </a:p>
        </p:txBody>
      </p:sp>
      <p:sp>
        <p:nvSpPr>
          <p:cNvPr id="84" name="Step"/>
          <p:cNvSpPr/>
          <p:nvPr/>
        </p:nvSpPr>
        <p:spPr>
          <a:xfrm>
            <a:off x="6066000" y="166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Trung bình</a:t>
            </a:r>
          </a:p>
        </p:txBody>
      </p:sp>
      <p:sp>
        <p:nvSpPr>
          <p:cNvPr id="85" name="StepText"/>
          <p:cNvSpPr/>
          <p:nvPr/>
        </p:nvSpPr>
        <p:spPr>
          <a:xfrm>
            <a:off x="61060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42 ngày / 7 người = 6 ngày</a:t>
            </a:r>
          </a:p>
        </p:txBody>
      </p:sp>
      <p:sp>
        <p:nvSpPr>
          <p:cNvPr id="86" name="Step"/>
          <p:cNvSpPr/>
          <p:nvPr/>
        </p:nvSpPr>
        <p:spPr>
          <a:xfrm>
            <a:off x="8870400" y="166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So sánh</a:t>
            </a:r>
          </a:p>
        </p:txBody>
      </p:sp>
      <p:sp>
        <p:nvSpPr>
          <p:cNvPr id="87" name="StepText"/>
          <p:cNvSpPr/>
          <p:nvPr/>
        </p:nvSpPr>
        <p:spPr>
          <a:xfrm>
            <a:off x="8910400" y="258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Một ca 24 ngày làm trung bình tăng gấp đôi</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Một ca nằm rất lâu làm trung bình thay đổi nhiều, trung vị thì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Trung bình hay trung vị? Hãy nhìn hình dạng trước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Với dữ liệu lệch như thời gian nằm viện, trung vị mô tả người bệnh điển hình.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Độ phân tán: SD cho dữ liệu đối xứng, IQR cho dữ liệu lệch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Báo cáo trung bình (SD) hoặc trung vị (IQR): không trộn lẫn hai cặp.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100" b="1" dirty="0">
                <a:solidFill>
                  <a:srgbClr val="0D7377"/>
                </a:solidFill>
                <a:latin typeface="Arial"/>
                <a:cs typeface="Arial"/>
              </a:rPr>
              <a:t>Vì sao là hai hình dạng này? Chúng bao phủ phần lớn dữ liệu lâm sàng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Hầu hết số đo lâm sàng tập trung quanh một giá trị điển hình hoặc có đuôi dài. Hãy kiểm tra.</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nhanh: tóm tắt bằng gì?</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3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Thời gian nằm ICU của 200 người bệnh: trung bình (SD) hay trung vị (IQR)?</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Tuổi của 200 người bệnh ICU người lớn, hình chuông: trung bình (SD) hay trung vị (IQR)?</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Thở máy lúc nhập viện (có/không): tóm tắt bằng gì?</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Tổn thương thận cấp (AKI) giai đoạn 1 đến 3: tóm tắt bằng gì, biểu đồ nào?</a:t>
            </a:r>
          </a:p>
        </p:txBody>
      </p:sp>
      <p:sp>
        <p:nvSpPr>
          <p:cNvPr id="52" name="Side"/>
          <p:cNvSpPr/>
          <p:nvPr/>
        </p:nvSpPr>
        <p:spPr>
          <a:xfrm>
            <a:off x="7423760" y="1720000"/>
            <a:ext cx="4311040" cy="19680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Đáp án</a:t>
            </a:r>
          </a:p>
          <a:p>
            <a:pPr marL="274320" indent="-274320" algn="l">
              <a:lnSpc>
                <a:spcPct val="104000"/>
              </a:lnSpc>
              <a:spcBef>
                <a:spcPts val="300"/>
              </a:spcBef>
              <a:buFont typeface="Arial"/>
              <a:buChar char="•"/>
            </a:pPr>
            <a:r>
              <a:rPr lang="en-US" sz="1500" dirty="0">
                <a:solidFill>
                  <a:srgbClr val="000000"/>
                </a:solidFill>
                <a:latin typeface="Arial"/>
                <a:cs typeface="Arial"/>
              </a:rPr>
              <a:t>Thời gian nằm ICU: trung vị (IQR)</a:t>
            </a:r>
          </a:p>
          <a:p>
            <a:pPr marL="274320" indent="-274320" algn="l">
              <a:lnSpc>
                <a:spcPct val="104000"/>
              </a:lnSpc>
              <a:spcBef>
                <a:spcPts val="300"/>
              </a:spcBef>
              <a:buFont typeface="Arial"/>
              <a:buChar char="•"/>
            </a:pPr>
            <a:r>
              <a:rPr lang="en-US" sz="1500" dirty="0">
                <a:solidFill>
                  <a:srgbClr val="000000"/>
                </a:solidFill>
                <a:latin typeface="Arial"/>
                <a:cs typeface="Arial"/>
              </a:rPr>
              <a:t>Tuổi: trung bình (SD)</a:t>
            </a:r>
          </a:p>
          <a:p>
            <a:pPr marL="274320" indent="-274320" algn="l">
              <a:lnSpc>
                <a:spcPct val="104000"/>
              </a:lnSpc>
              <a:spcBef>
                <a:spcPts val="300"/>
              </a:spcBef>
              <a:buFont typeface="Arial"/>
              <a:buChar char="•"/>
            </a:pPr>
            <a:r>
              <a:rPr lang="en-US" sz="1500" dirty="0">
                <a:solidFill>
                  <a:srgbClr val="000000"/>
                </a:solidFill>
                <a:latin typeface="Arial"/>
                <a:cs typeface="Arial"/>
              </a:rPr>
              <a:t>Thở máy: n (%)</a:t>
            </a:r>
          </a:p>
          <a:p>
            <a:pPr marL="274320" indent="-274320" algn="l">
              <a:lnSpc>
                <a:spcPct val="104000"/>
              </a:lnSpc>
              <a:spcBef>
                <a:spcPts val="300"/>
              </a:spcBef>
              <a:buFont typeface="Arial"/>
              <a:buChar char="•"/>
            </a:pPr>
            <a:r>
              <a:rPr lang="en-US" sz="1500" dirty="0">
                <a:solidFill>
                  <a:srgbClr val="000000"/>
                </a:solidFill>
                <a:latin typeface="Arial"/>
                <a:cs typeface="Arial"/>
              </a:rPr>
              <a:t>Giai đoạn AKI: n (%) mỗi giai đoạn, biểu đồ cột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Mọi học viên chọn đúng cách tóm tắt cho từng loại biến số</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Biểu đồ nào cho loại dữ liệu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16000" y="1150000"/>
            <a:ext cx="9960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Chọn biểu đồ theo loại biến số, không theo menu của phần mềm.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Hãy cho thấy dữ liệu: biểu đồ 'thuốc nổ' và chấm + hộp</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Cùng 48 người bệnh, hai bức hình.</a:t>
            </a:r>
          </a:p>
        </p:txBody>
      </p:sp>
      <p:pic>
        <p:nvPicPr>
          <p:cNvPr id="25" name="Figure"/>
          <p:cNvPicPr>
            <a:picLocks noChangeAspect="1"/>
          </p:cNvPicPr>
          <p:nvPr/>
        </p:nvPicPr>
        <p:blipFill>
          <a:blip r:embed="rId4"/>
          <a:stretch>
            <a:fillRect/>
          </a:stretch>
        </p:blipFill>
        <p:spPr>
          <a:xfrm>
            <a:off x="634100" y="1660000"/>
            <a:ext cx="5160000" cy="3870000"/>
          </a:xfrm>
          <a:prstGeom prst="rect">
            <a:avLst/>
          </a:prstGeom>
        </p:spPr>
      </p:pic>
      <p:sp>
        <p:nvSpPr>
          <p:cNvPr id="27" name="Caption"/>
          <p:cNvSpPr txBox="1"/>
          <p:nvPr/>
        </p:nvSpPr>
        <p:spPr>
          <a:xfrm>
            <a:off x="457200" y="5570000"/>
            <a:ext cx="5513800" cy="420000"/>
          </a:xfrm>
          <a:prstGeom prst="rect">
            <a:avLst/>
          </a:prstGeom>
          <a:noFill/>
          <a:ln>
            <a:noFill/>
          </a:ln>
        </p:spPr>
        <p:txBody>
          <a:bodyPr wrap="square" lIns="91440" tIns="45720" rIns="91440" bIns="45720" rtlCol="0" anchor="t"/>
          <a:lstStyle/>
          <a:p>
            <a:pPr marL="0" indent="0" algn="ctr">
              <a:buNone/>
            </a:pPr>
            <a:r>
              <a:rPr lang="en-US" sz="1400" i="1" dirty="0">
                <a:solidFill>
                  <a:srgbClr val="595959"/>
                </a:solidFill>
                <a:latin typeface="Arial"/>
                <a:cs typeface="Arial"/>
              </a:rPr>
              <a:t>Biểu đồ 'thuốc nổ': trung bình và thanh sai số che giấu mọi thứ</a:t>
            </a:r>
          </a:p>
        </p:txBody>
      </p:sp>
      <p:pic>
        <p:nvPicPr>
          <p:cNvPr id="26" name="Figure"/>
          <p:cNvPicPr>
            <a:picLocks noChangeAspect="1"/>
          </p:cNvPicPr>
          <p:nvPr/>
        </p:nvPicPr>
        <p:blipFill>
          <a:blip r:embed="rId5"/>
          <a:stretch>
            <a:fillRect/>
          </a:stretch>
        </p:blipFill>
        <p:spPr>
          <a:xfrm>
            <a:off x="6397900" y="1660000"/>
            <a:ext cx="5160000" cy="3870000"/>
          </a:xfrm>
          <a:prstGeom prst="rect">
            <a:avLst/>
          </a:prstGeom>
        </p:spPr>
      </p:pic>
      <p:sp>
        <p:nvSpPr>
          <p:cNvPr id="28" name="Caption"/>
          <p:cNvSpPr txBox="1"/>
          <p:nvPr/>
        </p:nvSpPr>
        <p:spPr>
          <a:xfrm>
            <a:off x="6221000" y="5570000"/>
            <a:ext cx="5513800" cy="420000"/>
          </a:xfrm>
          <a:prstGeom prst="rect">
            <a:avLst/>
          </a:prstGeom>
          <a:noFill/>
          <a:ln>
            <a:noFill/>
          </a:ln>
        </p:spPr>
        <p:txBody>
          <a:bodyPr wrap="square" lIns="91440" tIns="45720" rIns="91440" bIns="45720" rtlCol="0" anchor="t"/>
          <a:lstStyle/>
          <a:p>
            <a:pPr marL="0" indent="0" algn="ctr">
              <a:buNone/>
            </a:pPr>
            <a:r>
              <a:rPr lang="en-US" sz="1400" i="1" dirty="0">
                <a:solidFill>
                  <a:srgbClr val="595959"/>
                </a:solidFill>
                <a:latin typeface="Arial"/>
                <a:cs typeface="Arial"/>
              </a:rPr>
              <a:t>Thấy từng người bệnh: hình dạng, độ phân tán và giá trị ngoại lai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'Bảng 1' cho ta biết điều gì</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33696"/>
          <a:ext cx="11277600" cy="3686160"/>
        </p:xfrm>
        <a:graphic>
          <a:graphicData uri="http://schemas.openxmlformats.org/drawingml/2006/table">
            <a:tbl>
              <a:tblPr firstRow="1" bandRow="1">
                <a:tableStyleId>{5C22544A-7EE6-4342-B048-85BDC9FD1C3A}</a:tableStyleId>
              </a:tblPr>
              <a:tblGrid>
                <a:gridCol w="3759200"/>
                <a:gridCol w="3759200"/>
                <a:gridCol w="3759200"/>
              </a:tblGrid>
              <a:tr h="385760">
                <a:tc>
                  <a:txBody>
                    <a:bodyPr/>
                    <a:lstStyle/>
                    <a:p>
                      <a:pPr algn="l"/>
                      <a:r>
                        <a:rPr lang="en-US" sz="1800" b="1" dirty="0">
                          <a:solidFill>
                            <a:srgbClr val="FFFFFF"/>
                          </a:solidFill>
                          <a:latin typeface="Arial"/>
                          <a:cs typeface="Arial"/>
                        </a:rPr>
                        <a:t>Đặc điểm</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Hạn chế dịch (n = 24)</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Thường quy (n = 24)</a:t>
                      </a:r>
                    </a:p>
                  </a:txBody>
                  <a:tcPr marL="73152" marR="73152" marT="45720" marB="45720" anchor="ctr">
                    <a:solidFill>
                      <a:srgbClr val="0D7377"/>
                    </a:solidFill>
                  </a:tcPr>
                </a:tc>
              </a:tr>
              <a:tr h="660080">
                <a:tc>
                  <a:txBody>
                    <a:bodyPr/>
                    <a:lstStyle/>
                    <a:p>
                      <a:pPr algn="l"/>
                      <a:r>
                        <a:rPr lang="en-US" sz="1800" dirty="0">
                          <a:solidFill>
                            <a:srgbClr val="000000"/>
                          </a:solidFill>
                          <a:latin typeface="Arial"/>
                          <a:cs typeface="Arial"/>
                        </a:rPr>
                        <a:t>Tuổi, năm, trung bình (SD)</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64 (11)</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66 (12)</a:t>
                      </a:r>
                    </a:p>
                  </a:txBody>
                  <a:tcPr marL="73152" marR="73152" marT="45720" marB="45720" anchor="ctr">
                    <a:solidFill>
                      <a:srgbClr val="FFFFFF"/>
                    </a:solidFill>
                  </a:tcPr>
                </a:tc>
              </a:tr>
              <a:tr h="660080">
                <a:tc>
                  <a:txBody>
                    <a:bodyPr/>
                    <a:lstStyle/>
                    <a:p>
                      <a:pPr algn="l"/>
                      <a:r>
                        <a:rPr lang="en-US" sz="1800" dirty="0">
                          <a:solidFill>
                            <a:srgbClr val="000000"/>
                          </a:solidFill>
                          <a:latin typeface="Arial"/>
                          <a:cs typeface="Arial"/>
                        </a:rPr>
                        <a:t>Nam, n (%)</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15 (63)</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16 (67)</a:t>
                      </a:r>
                    </a:p>
                  </a:txBody>
                  <a:tcPr marL="73152" marR="73152" marT="45720" marB="45720" anchor="ctr">
                    <a:solidFill>
                      <a:srgbClr val="F5F9FA"/>
                    </a:solidFill>
                  </a:tcPr>
                </a:tc>
              </a:tr>
              <a:tr h="660080">
                <a:tc>
                  <a:txBody>
                    <a:bodyPr/>
                    <a:lstStyle/>
                    <a:p>
                      <a:pPr algn="l"/>
                      <a:r>
                        <a:rPr lang="en-US" sz="1800" dirty="0">
                          <a:solidFill>
                            <a:srgbClr val="000000"/>
                          </a:solidFill>
                          <a:latin typeface="Arial"/>
                          <a:cs typeface="Arial"/>
                        </a:rPr>
                        <a:t>Điểm SOFA, trung vị (IQR)</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9 (7-11)</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9 (6-12)</a:t>
                      </a:r>
                    </a:p>
                  </a:txBody>
                  <a:tcPr marL="73152" marR="73152" marT="45720" marB="45720" anchor="ctr">
                    <a:solidFill>
                      <a:srgbClr val="FFFFFF"/>
                    </a:solidFill>
                  </a:tcPr>
                </a:tc>
              </a:tr>
              <a:tr h="660080">
                <a:tc>
                  <a:txBody>
                    <a:bodyPr/>
                    <a:lstStyle/>
                    <a:p>
                      <a:pPr algn="l"/>
                      <a:r>
                        <a:rPr lang="en-US" sz="1800" dirty="0">
                          <a:solidFill>
                            <a:srgbClr val="000000"/>
                          </a:solidFill>
                          <a:latin typeface="Arial"/>
                          <a:cs typeface="Arial"/>
                        </a:rPr>
                        <a:t>Lactat, mmol/L, trung vị (IQR)</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3.1 (2.2-4.8)</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2.9 (2.0-5.1)</a:t>
                      </a:r>
                    </a:p>
                  </a:txBody>
                  <a:tcPr marL="73152" marR="73152" marT="45720" marB="45720" anchor="ctr">
                    <a:solidFill>
                      <a:srgbClr val="F5F9FA"/>
                    </a:solidFill>
                  </a:tcPr>
                </a:tc>
              </a:tr>
              <a:tr h="660080">
                <a:tc>
                  <a:txBody>
                    <a:bodyPr/>
                    <a:lstStyle/>
                    <a:p>
                      <a:pPr algn="l"/>
                      <a:r>
                        <a:rPr lang="en-US" sz="1800" dirty="0">
                          <a:solidFill>
                            <a:srgbClr val="000000"/>
                          </a:solidFill>
                          <a:latin typeface="Arial"/>
                          <a:cs typeface="Arial"/>
                        </a:rPr>
                        <a:t>Nguồn: phổi, n (%)</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11 (46)</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10 (42)</a:t>
                      </a:r>
                    </a:p>
                  </a:txBody>
                  <a:tcPr marL="73152" marR="73152" marT="45720" marB="45720" anchor="ctr">
                    <a:solidFill>
                      <a:srgbClr val="FFFFFF"/>
                    </a:solidFill>
                  </a:tcPr>
                </a:tc>
              </a:tr>
            </a:tbl>
          </a:graphicData>
        </a:graphic>
      </p:graphicFrame>
      <p:sp>
        <p:nvSpPr>
          <p:cNvPr id="31" name="Caption"/>
          <p:cNvSpPr txBox="1"/>
          <p:nvPr/>
        </p:nvSpPr>
        <p:spPr>
          <a:xfrm>
            <a:off x="457200" y="5109856"/>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Số liệu minh họa. Đối xứng: trung bình (SD). Lệch: trung vị (IQR). Phân loại: n (%). SD = độ lệch chuẩn. IQR = khoảng tứ phân vị. SOFA = điểm đánh giá suy đa cơ quan tuần tự. Hỏi: người bệnh là ai, và các nhóm có giống nhau lúc ban đầu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Bảng đạt chuẩn công bố: chưa tốt và tốt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Quy tắc: đơn vị và cách tóm tắt trong nhãn dòng, n mỗi cột, số thập phân nhất quán, chú thích.</a:t>
            </a:r>
          </a:p>
        </p:txBody>
      </p:sp>
      <p:pic>
        <p:nvPicPr>
          <p:cNvPr id="25" name="Figure"/>
          <p:cNvPicPr>
            <a:picLocks noChangeAspect="1"/>
          </p:cNvPicPr>
          <p:nvPr/>
        </p:nvPicPr>
        <p:blipFill>
          <a:blip r:embed="rId4"/>
          <a:stretch>
            <a:fillRect/>
          </a:stretch>
        </p:blipFill>
        <p:spPr>
          <a:xfrm>
            <a:off x="634100" y="1660000"/>
            <a:ext cx="5160000" cy="3870000"/>
          </a:xfrm>
          <a:prstGeom prst="rect">
            <a:avLst/>
          </a:prstGeom>
        </p:spPr>
      </p:pic>
      <p:sp>
        <p:nvSpPr>
          <p:cNvPr id="27" name="Caption"/>
          <p:cNvSpPr txBox="1"/>
          <p:nvPr/>
        </p:nvSpPr>
        <p:spPr>
          <a:xfrm>
            <a:off x="457200" y="5570000"/>
            <a:ext cx="5513800" cy="420000"/>
          </a:xfrm>
          <a:prstGeom prst="rect">
            <a:avLst/>
          </a:prstGeom>
          <a:noFill/>
          <a:ln>
            <a:noFill/>
          </a:ln>
        </p:spPr>
        <p:txBody>
          <a:bodyPr wrap="square" lIns="91440" tIns="45720" rIns="91440" bIns="45720" rtlCol="0" anchor="t"/>
          <a:lstStyle/>
          <a:p>
            <a:pPr marL="0" indent="0" algn="ctr">
              <a:buNone/>
            </a:pPr>
            <a:r>
              <a:rPr lang="en-US" sz="1400" i="1" dirty="0">
                <a:solidFill>
                  <a:srgbClr val="595959"/>
                </a:solidFill>
                <a:latin typeface="Arial"/>
                <a:cs typeface="Arial"/>
              </a:rPr>
              <a:t>Kẻ ô, không có n, không đơn vị, 4 chữ số thập phân</a:t>
            </a:r>
          </a:p>
        </p:txBody>
      </p:sp>
      <p:pic>
        <p:nvPicPr>
          <p:cNvPr id="26" name="Figure"/>
          <p:cNvPicPr>
            <a:picLocks noChangeAspect="1"/>
          </p:cNvPicPr>
          <p:nvPr/>
        </p:nvPicPr>
        <p:blipFill>
          <a:blip r:embed="rId5"/>
          <a:stretch>
            <a:fillRect/>
          </a:stretch>
        </p:blipFill>
        <p:spPr>
          <a:xfrm>
            <a:off x="6397900" y="1660000"/>
            <a:ext cx="5160000" cy="3870000"/>
          </a:xfrm>
          <a:prstGeom prst="rect">
            <a:avLst/>
          </a:prstGeom>
        </p:spPr>
      </p:pic>
      <p:sp>
        <p:nvSpPr>
          <p:cNvPr id="28" name="Caption"/>
          <p:cNvSpPr txBox="1"/>
          <p:nvPr/>
        </p:nvSpPr>
        <p:spPr>
          <a:xfrm>
            <a:off x="6221000" y="5570000"/>
            <a:ext cx="5513800" cy="420000"/>
          </a:xfrm>
          <a:prstGeom prst="rect">
            <a:avLst/>
          </a:prstGeom>
          <a:noFill/>
          <a:ln>
            <a:noFill/>
          </a:ln>
        </p:spPr>
        <p:txBody>
          <a:bodyPr wrap="square" lIns="91440" tIns="45720" rIns="91440" bIns="45720" rtlCol="0" anchor="t"/>
          <a:lstStyle/>
          <a:p>
            <a:pPr marL="0" indent="0" algn="ctr">
              <a:buNone/>
            </a:pPr>
            <a:r>
              <a:rPr lang="en-US" sz="1400" i="1" dirty="0">
                <a:solidFill>
                  <a:srgbClr val="595959"/>
                </a:solidFill>
                <a:latin typeface="Arial"/>
                <a:cs typeface="Arial"/>
              </a:rPr>
              <a:t>Gọn, tự giải thích, sẵn sàng gửi tạp chí</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5.4 Mô tả bộ dữ liệu khóa học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Trước khi so sánh các nhóm, hãy mô tả chúng: giờ với con số thật.</a:t>
            </a:r>
          </a:p>
          <a:p>
            <a:pPr marL="0" indent="0" algn="ctr">
              <a:spcBef>
                <a:spcPts val="1200"/>
              </a:spcBef>
              <a:buNone/>
            </a:pPr>
            <a:r>
              <a:rPr lang="en-US" sz="1900" i="1" dirty="0">
                <a:solidFill>
                  <a:srgbClr val="595959"/>
                </a:solidFill>
                <a:latin typeface="Arial"/>
                <a:cs typeface="Arial"/>
              </a:rPr>
              <a:t>5.4 Mô tả bộ dữ liệu khóa học  |  25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Trình diễn: Bảng 1 và biểu đồ bằng 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TRÌNH DIỄN TRỰC TIẾP   |   6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Mở 02_describe.R và nạp dữ liệu sạch</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Xem hình dạng trước: biểu đồ tần suất tuổi, lactat, thời gian nằm ICU</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Lập Bảng 1 theo nhóm cân bằng dịch (không có giá trị p)</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Vẽ biểu đồ: tần suất, hộp, cột</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Lưu bảng và biểu đồ cho các gói kết quả</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Cùng quy tắc như 5.3</a:t>
            </a:r>
          </a:p>
          <a:p>
            <a:pPr marL="274320" indent="-274320" algn="l">
              <a:lnSpc>
                <a:spcPct val="104000"/>
              </a:lnSpc>
              <a:spcBef>
                <a:spcPts val="300"/>
              </a:spcBef>
              <a:buFont typeface="Arial"/>
              <a:buChar char="•"/>
            </a:pPr>
            <a:r>
              <a:rPr lang="en-US" sz="1500" dirty="0">
                <a:solidFill>
                  <a:srgbClr val="000000"/>
                </a:solidFill>
                <a:latin typeface="Arial"/>
                <a:cs typeface="Arial"/>
              </a:rPr>
              <a:t>Hình dạng quyết định tóm tắt</a:t>
            </a:r>
          </a:p>
          <a:p>
            <a:pPr marL="274320" indent="-274320" algn="l">
              <a:lnSpc>
                <a:spcPct val="104000"/>
              </a:lnSpc>
              <a:spcBef>
                <a:spcPts val="300"/>
              </a:spcBef>
              <a:buFont typeface="Arial"/>
              <a:buChar char="•"/>
            </a:pPr>
            <a:r>
              <a:rPr lang="en-US" sz="1500" dirty="0">
                <a:solidFill>
                  <a:srgbClr val="000000"/>
                </a:solidFill>
                <a:latin typeface="Arial"/>
                <a:cs typeface="Arial"/>
              </a:rPr>
              <a:t>n mỗi cột</a:t>
            </a:r>
          </a:p>
          <a:p>
            <a:pPr marL="274320" indent="-274320" algn="l">
              <a:lnSpc>
                <a:spcPct val="104000"/>
              </a:lnSpc>
              <a:spcBef>
                <a:spcPts val="300"/>
              </a:spcBef>
              <a:buFont typeface="Arial"/>
              <a:buChar char="•"/>
            </a:pPr>
            <a:r>
              <a:rPr lang="en-US" sz="1500" dirty="0">
                <a:solidFill>
                  <a:srgbClr val="000000"/>
                </a:solidFill>
                <a:latin typeface="Arial"/>
                <a:cs typeface="Arial"/>
              </a:rPr>
              <a:t>Đơn vị trong nhãn dòng</a:t>
            </a:r>
          </a:p>
          <a:p>
            <a:pPr marL="274320" indent="-274320" algn="l">
              <a:lnSpc>
                <a:spcPct val="104000"/>
              </a:lnSpc>
              <a:spcBef>
                <a:spcPts val="300"/>
              </a:spcBef>
              <a:buFont typeface="Arial"/>
              <a:buChar char="•"/>
            </a:pPr>
            <a:r>
              <a:rPr lang="en-US" sz="1500" dirty="0">
                <a:solidFill>
                  <a:srgbClr val="000000"/>
                </a:solidFill>
                <a:latin typeface="Arial"/>
                <a:cs typeface="Arial"/>
              </a:rPr>
              <a:t>Báo cáo số thiếu</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SẢN PHẨM   </a:t>
            </a:r>
            <a:r>
              <a:rPr lang="en-US" sz="1500" dirty="0">
                <a:solidFill>
                  <a:srgbClr val="000000"/>
                </a:solidFill>
                <a:latin typeface="Arial"/>
                <a:cs typeface="Arial"/>
              </a:rPr>
              <a:t>Mọi người thấy Bảng 1 được tạo từ dữ liệu, có thể tái lập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Bảng 1 FLUID-ICU: các nhóm có giống nhau lúc đầu?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42256"/>
          <a:ext cx="11277600" cy="3223231"/>
        </p:xfrm>
        <a:graphic>
          <a:graphicData uri="http://schemas.openxmlformats.org/drawingml/2006/table">
            <a:tbl>
              <a:tblPr firstRow="1" bandRow="1">
                <a:tableStyleId>{5C22544A-7EE6-4342-B048-85BDC9FD1C3A}</a:tableStyleId>
              </a:tblPr>
              <a:tblGrid>
                <a:gridCol w="3759199"/>
                <a:gridCol w="2349499"/>
                <a:gridCol w="2584450"/>
                <a:gridCol w="2584452"/>
              </a:tblGrid>
              <a:tr h="629598">
                <a:tc>
                  <a:txBody>
                    <a:bodyPr/>
                    <a:lstStyle/>
                    <a:p>
                      <a:pPr algn="l"/>
                      <a:r>
                        <a:rPr lang="en-US" sz="1700" b="1" dirty="0">
                          <a:solidFill>
                            <a:srgbClr val="FFFFFF"/>
                          </a:solidFill>
                          <a:latin typeface="Arial"/>
                          <a:cs typeface="Arial"/>
                        </a:rPr>
                        <a:t>Đặc điểm</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Chung</a:t>
                      </a:r>
                    </a:p>
                    <a:p>
                      <a:pPr algn="l"/>
                      <a:r>
                        <a:rPr lang="en-US" sz="1700" b="1" dirty="0">
                          <a:solidFill>
                            <a:srgbClr val="FFFFFF"/>
                          </a:solidFill>
                          <a:latin typeface="Arial"/>
                          <a:cs typeface="Arial"/>
                        </a:rPr>
                        <a:t>n = 618</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Cân bằng dịch âm</a:t>
                      </a:r>
                    </a:p>
                    <a:p>
                      <a:pPr algn="l"/>
                      <a:r>
                        <a:rPr lang="en-US" sz="1700" b="1" dirty="0">
                          <a:solidFill>
                            <a:srgbClr val="FFFFFF"/>
                          </a:solidFill>
                          <a:latin typeface="Arial"/>
                          <a:cs typeface="Arial"/>
                        </a:rPr>
                        <a:t>n = 245</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Cân bằng dịch dương</a:t>
                      </a:r>
                    </a:p>
                    <a:p>
                      <a:pPr algn="l"/>
                      <a:r>
                        <a:rPr lang="en-US" sz="1700" b="1" dirty="0">
                          <a:solidFill>
                            <a:srgbClr val="FFFFFF"/>
                          </a:solidFill>
                          <a:latin typeface="Arial"/>
                          <a:cs typeface="Arial"/>
                        </a:rPr>
                        <a:t>n = 373</a:t>
                      </a:r>
                    </a:p>
                  </a:txBody>
                  <a:tcPr marL="73152" marR="73152" marT="45720" marB="45720" anchor="ctr">
                    <a:solidFill>
                      <a:srgbClr val="0D7377"/>
                    </a:solidFill>
                  </a:tcPr>
                </a:tc>
              </a:tr>
              <a:tr h="370519">
                <a:tc>
                  <a:txBody>
                    <a:bodyPr/>
                    <a:lstStyle/>
                    <a:p>
                      <a:pPr algn="l"/>
                      <a:r>
                        <a:rPr lang="en-US" sz="1700" dirty="0">
                          <a:solidFill>
                            <a:srgbClr val="000000"/>
                          </a:solidFill>
                          <a:latin typeface="Arial"/>
                          <a:cs typeface="Arial"/>
                        </a:rPr>
                        <a:t>Tuổi, năm, TB (ĐLC)</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62.6 (15.2)</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64.6 (15.0)</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61.4 (15.2)</a:t>
                      </a:r>
                    </a:p>
                  </a:txBody>
                  <a:tcPr marL="73152" marR="73152" marT="45720" marB="45720" anchor="ctr">
                    <a:solidFill>
                      <a:srgbClr val="FFFFFF"/>
                    </a:solidFill>
                  </a:tcPr>
                </a:tc>
              </a:tr>
              <a:tr h="370519">
                <a:tc>
                  <a:txBody>
                    <a:bodyPr/>
                    <a:lstStyle/>
                    <a:p>
                      <a:pPr algn="l"/>
                      <a:r>
                        <a:rPr lang="en-US" sz="1700" dirty="0">
                          <a:solidFill>
                            <a:srgbClr val="000000"/>
                          </a:solidFill>
                          <a:latin typeface="Arial"/>
                          <a:cs typeface="Arial"/>
                        </a:rPr>
                        <a:t>Nam giới, n (%)</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375 (61%)</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143 (58%)</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232 (62%)</a:t>
                      </a:r>
                    </a:p>
                  </a:txBody>
                  <a:tcPr marL="73152" marR="73152" marT="45720" marB="45720" anchor="ctr">
                    <a:solidFill>
                      <a:srgbClr val="F5F9FA"/>
                    </a:solidFill>
                  </a:tcPr>
                </a:tc>
              </a:tr>
              <a:tr h="370519">
                <a:tc>
                  <a:txBody>
                    <a:bodyPr/>
                    <a:lstStyle/>
                    <a:p>
                      <a:pPr algn="l"/>
                      <a:r>
                        <a:rPr lang="en-US" sz="1700" dirty="0">
                          <a:solidFill>
                            <a:srgbClr val="000000"/>
                          </a:solidFill>
                          <a:latin typeface="Arial"/>
                          <a:cs typeface="Arial"/>
                        </a:rPr>
                        <a:t>Suy tim, n (%)</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97 (16%)</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54 (22%)</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43 (12%)</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Điểm SOFA, trung vị (IQR)</a:t>
                      </a:r>
                    </a:p>
                  </a:txBody>
                  <a:tcPr marL="73152" marR="73152" marT="45720" marB="45720" anchor="ctr">
                    <a:solidFill>
                      <a:srgbClr val="F5F9FA"/>
                    </a:solidFill>
                  </a:tcPr>
                </a:tc>
                <a:tc>
                  <a:txBody>
                    <a:bodyPr/>
                    <a:lstStyle/>
                    <a:p>
                      <a:pPr algn="l"/>
                      <a:r>
                        <a:rPr lang="en-US" sz="1700" b="1" dirty="0">
                          <a:solidFill>
                            <a:srgbClr val="0B376C"/>
                          </a:solidFill>
                          <a:latin typeface="Arial"/>
                          <a:cs typeface="Arial"/>
                        </a:rPr>
                        <a:t>7 (5, 9)</a:t>
                      </a:r>
                    </a:p>
                  </a:txBody>
                  <a:tcPr marL="73152" marR="73152" marT="45720" marB="45720" anchor="ctr">
                    <a:solidFill>
                      <a:srgbClr val="F5F9FA"/>
                    </a:solidFill>
                  </a:tcPr>
                </a:tc>
                <a:tc>
                  <a:txBody>
                    <a:bodyPr/>
                    <a:lstStyle/>
                    <a:p>
                      <a:pPr algn="l"/>
                      <a:r>
                        <a:rPr lang="en-US" sz="1700" b="1" dirty="0">
                          <a:solidFill>
                            <a:srgbClr val="0B376C"/>
                          </a:solidFill>
                          <a:latin typeface="Arial"/>
                          <a:cs typeface="Arial"/>
                        </a:rPr>
                        <a:t>6 (4, 8)</a:t>
                      </a:r>
                    </a:p>
                  </a:txBody>
                  <a:tcPr marL="73152" marR="73152" marT="45720" marB="45720" anchor="ctr">
                    <a:solidFill>
                      <a:srgbClr val="F5F9FA"/>
                    </a:solidFill>
                  </a:tcPr>
                </a:tc>
                <a:tc>
                  <a:txBody>
                    <a:bodyPr/>
                    <a:lstStyle/>
                    <a:p>
                      <a:pPr algn="l"/>
                      <a:r>
                        <a:rPr lang="en-US" sz="1700" b="1" dirty="0">
                          <a:solidFill>
                            <a:srgbClr val="0B376C"/>
                          </a:solidFill>
                          <a:latin typeface="Arial"/>
                          <a:cs typeface="Arial"/>
                        </a:rPr>
                        <a:t>8 (6, 10)</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Lactate, mmol/L, trung vị (IQR)</a:t>
                      </a:r>
                    </a:p>
                  </a:txBody>
                  <a:tcPr marL="73152" marR="73152" marT="45720" marB="45720" anchor="ctr">
                    <a:solidFill>
                      <a:srgbClr val="FFFFFF"/>
                    </a:solidFill>
                  </a:tcPr>
                </a:tc>
                <a:tc>
                  <a:txBody>
                    <a:bodyPr/>
                    <a:lstStyle/>
                    <a:p>
                      <a:pPr algn="l"/>
                      <a:r>
                        <a:rPr lang="en-US" sz="1700" b="1" dirty="0">
                          <a:solidFill>
                            <a:srgbClr val="0B376C"/>
                          </a:solidFill>
                          <a:latin typeface="Arial"/>
                          <a:cs typeface="Arial"/>
                        </a:rPr>
                        <a:t>2.6 (1.7, 3.7)</a:t>
                      </a:r>
                    </a:p>
                  </a:txBody>
                  <a:tcPr marL="73152" marR="73152" marT="45720" marB="45720" anchor="ctr">
                    <a:solidFill>
                      <a:srgbClr val="FFFFFF"/>
                    </a:solidFill>
                  </a:tcPr>
                </a:tc>
                <a:tc>
                  <a:txBody>
                    <a:bodyPr/>
                    <a:lstStyle/>
                    <a:p>
                      <a:pPr algn="l"/>
                      <a:r>
                        <a:rPr lang="en-US" sz="1700" b="1" dirty="0">
                          <a:solidFill>
                            <a:srgbClr val="0B376C"/>
                          </a:solidFill>
                          <a:latin typeface="Arial"/>
                          <a:cs typeface="Arial"/>
                        </a:rPr>
                        <a:t>2.2 (1.4, 3.0)</a:t>
                      </a:r>
                    </a:p>
                  </a:txBody>
                  <a:tcPr marL="73152" marR="73152" marT="45720" marB="45720" anchor="ctr">
                    <a:solidFill>
                      <a:srgbClr val="FFFFFF"/>
                    </a:solidFill>
                  </a:tcPr>
                </a:tc>
                <a:tc>
                  <a:txBody>
                    <a:bodyPr/>
                    <a:lstStyle/>
                    <a:p>
                      <a:pPr algn="l"/>
                      <a:r>
                        <a:rPr lang="en-US" sz="1700" b="1" dirty="0">
                          <a:solidFill>
                            <a:srgbClr val="0B376C"/>
                          </a:solidFill>
                          <a:latin typeface="Arial"/>
                          <a:cs typeface="Arial"/>
                        </a:rPr>
                        <a:t>2.9 (1.9, 4.0)</a:t>
                      </a:r>
                    </a:p>
                  </a:txBody>
                  <a:tcPr marL="73152" marR="73152" marT="45720" marB="45720" anchor="ctr">
                    <a:solidFill>
                      <a:srgbClr val="FFFFFF"/>
                    </a:solidFill>
                  </a:tcPr>
                </a:tc>
              </a:tr>
              <a:tr h="370519">
                <a:tc>
                  <a:txBody>
                    <a:bodyPr/>
                    <a:lstStyle/>
                    <a:p>
                      <a:pPr algn="l"/>
                      <a:r>
                        <a:rPr lang="en-US" sz="1700" b="1" dirty="0">
                          <a:solidFill>
                            <a:srgbClr val="000000"/>
                          </a:solidFill>
                          <a:latin typeface="Arial"/>
                          <a:cs typeface="Arial"/>
                        </a:rPr>
                        <a:t>Thuốc vận mạch, n (%)</a:t>
                      </a:r>
                    </a:p>
                  </a:txBody>
                  <a:tcPr marL="73152" marR="73152" marT="45720" marB="45720" anchor="ctr">
                    <a:solidFill>
                      <a:srgbClr val="F5F9FA"/>
                    </a:solidFill>
                  </a:tcPr>
                </a:tc>
                <a:tc>
                  <a:txBody>
                    <a:bodyPr/>
                    <a:lstStyle/>
                    <a:p>
                      <a:pPr algn="l"/>
                      <a:r>
                        <a:rPr lang="en-US" sz="1700" b="1" dirty="0">
                          <a:solidFill>
                            <a:srgbClr val="0B376C"/>
                          </a:solidFill>
                          <a:latin typeface="Arial"/>
                          <a:cs typeface="Arial"/>
                        </a:rPr>
                        <a:t>266 (43%)</a:t>
                      </a:r>
                    </a:p>
                  </a:txBody>
                  <a:tcPr marL="73152" marR="73152" marT="45720" marB="45720" anchor="ctr">
                    <a:solidFill>
                      <a:srgbClr val="F5F9FA"/>
                    </a:solidFill>
                  </a:tcPr>
                </a:tc>
                <a:tc>
                  <a:txBody>
                    <a:bodyPr/>
                    <a:lstStyle/>
                    <a:p>
                      <a:pPr algn="l"/>
                      <a:r>
                        <a:rPr lang="en-US" sz="1700" b="1" dirty="0">
                          <a:solidFill>
                            <a:srgbClr val="0B376C"/>
                          </a:solidFill>
                          <a:latin typeface="Arial"/>
                          <a:cs typeface="Arial"/>
                        </a:rPr>
                        <a:t>61 (25%)</a:t>
                      </a:r>
                    </a:p>
                  </a:txBody>
                  <a:tcPr marL="73152" marR="73152" marT="45720" marB="45720" anchor="ctr">
                    <a:solidFill>
                      <a:srgbClr val="F5F9FA"/>
                    </a:solidFill>
                  </a:tcPr>
                </a:tc>
                <a:tc>
                  <a:txBody>
                    <a:bodyPr/>
                    <a:lstStyle/>
                    <a:p>
                      <a:pPr algn="l"/>
                      <a:r>
                        <a:rPr lang="en-US" sz="1700" b="1" dirty="0">
                          <a:solidFill>
                            <a:srgbClr val="0B376C"/>
                          </a:solidFill>
                          <a:latin typeface="Arial"/>
                          <a:cs typeface="Arial"/>
                        </a:rPr>
                        <a:t>205 (55%)</a:t>
                      </a:r>
                    </a:p>
                  </a:txBody>
                  <a:tcPr marL="73152" marR="73152" marT="45720" marB="45720" anchor="ctr">
                    <a:solidFill>
                      <a:srgbClr val="F5F9FA"/>
                    </a:solidFill>
                  </a:tcPr>
                </a:tc>
              </a:tr>
              <a:tr h="370519">
                <a:tc>
                  <a:txBody>
                    <a:bodyPr/>
                    <a:lstStyle/>
                    <a:p>
                      <a:pPr algn="l"/>
                      <a:r>
                        <a:rPr lang="en-US" sz="1700" b="1" dirty="0">
                          <a:solidFill>
                            <a:srgbClr val="000000"/>
                          </a:solidFill>
                          <a:latin typeface="Arial"/>
                          <a:cs typeface="Arial"/>
                        </a:rPr>
                        <a:t>Thở máy, n (%)</a:t>
                      </a:r>
                    </a:p>
                  </a:txBody>
                  <a:tcPr marL="73152" marR="73152" marT="45720" marB="45720" anchor="ctr">
                    <a:solidFill>
                      <a:srgbClr val="FFFFFF"/>
                    </a:solidFill>
                  </a:tcPr>
                </a:tc>
                <a:tc>
                  <a:txBody>
                    <a:bodyPr/>
                    <a:lstStyle/>
                    <a:p>
                      <a:pPr algn="l"/>
                      <a:r>
                        <a:rPr lang="en-US" sz="1700" b="1" dirty="0">
                          <a:solidFill>
                            <a:srgbClr val="0B376C"/>
                          </a:solidFill>
                          <a:latin typeface="Arial"/>
                          <a:cs typeface="Arial"/>
                        </a:rPr>
                        <a:t>313 (51%)</a:t>
                      </a:r>
                    </a:p>
                  </a:txBody>
                  <a:tcPr marL="73152" marR="73152" marT="45720" marB="45720" anchor="ctr">
                    <a:solidFill>
                      <a:srgbClr val="FFFFFF"/>
                    </a:solidFill>
                  </a:tcPr>
                </a:tc>
                <a:tc>
                  <a:txBody>
                    <a:bodyPr/>
                    <a:lstStyle/>
                    <a:p>
                      <a:pPr algn="l"/>
                      <a:r>
                        <a:rPr lang="en-US" sz="1700" b="1" dirty="0">
                          <a:solidFill>
                            <a:srgbClr val="0B376C"/>
                          </a:solidFill>
                          <a:latin typeface="Arial"/>
                          <a:cs typeface="Arial"/>
                        </a:rPr>
                        <a:t>97 (40%)</a:t>
                      </a:r>
                    </a:p>
                  </a:txBody>
                  <a:tcPr marL="73152" marR="73152" marT="45720" marB="45720" anchor="ctr">
                    <a:solidFill>
                      <a:srgbClr val="FFFFFF"/>
                    </a:solidFill>
                  </a:tcPr>
                </a:tc>
                <a:tc>
                  <a:txBody>
                    <a:bodyPr/>
                    <a:lstStyle/>
                    <a:p>
                      <a:pPr algn="l"/>
                      <a:r>
                        <a:rPr lang="en-US" sz="1700" b="1" dirty="0">
                          <a:solidFill>
                            <a:srgbClr val="0B376C"/>
                          </a:solidFill>
                          <a:latin typeface="Arial"/>
                          <a:cs typeface="Arial"/>
                        </a:rPr>
                        <a:t>216 (58%)</a:t>
                      </a:r>
                    </a:p>
                  </a:txBody>
                  <a:tcPr marL="73152" marR="73152" marT="45720" marB="45720" anchor="ctr">
                    <a:solidFill>
                      <a:srgbClr val="FFFFFF"/>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Nhóm cân bằng dương nặng hơn ngay từ đầu: lời cảnh báo cho Buổi 6.</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Phơi nhiễm: cân bằng dịch tích lũy ngày 3</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Một phơi nhiễm liên tục, được cắt tại 0 ml/kg thành cân bằng âm và dương.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Mức độ nặng theo nhóm: cho thấy từng người bệnh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Notes"/>
          <p:cNvSpPr txBox="1"/>
          <p:nvPr/>
        </p:nvSpPr>
        <p:spPr>
          <a:xfrm>
            <a:off x="457200" y="1150000"/>
            <a:ext cx="3600000" cy="5000000"/>
          </a:xfrm>
          <a:prstGeom prst="rect">
            <a:avLst/>
          </a:prstGeom>
          <a:noFill/>
          <a:ln>
            <a:noFill/>
          </a:ln>
        </p:spPr>
        <p:txBody>
          <a:bodyPr wrap="square" lIns="91440" tIns="45720" rIns="91440" bIns="45720" rtlCol="0" anchor="t"/>
          <a:lstStyle/>
          <a:p>
            <a:pPr marL="0" indent="0" algn="l">
              <a:buNone/>
            </a:pPr>
            <a:r>
              <a:rPr lang="en-US" sz="1700" b="1" dirty="0">
                <a:solidFill>
                  <a:srgbClr val="0D7377"/>
                </a:solidFill>
                <a:latin typeface="Arial"/>
                <a:cs typeface="Arial"/>
              </a:rPr>
              <a:t>Cách đọc</a:t>
            </a:r>
          </a:p>
          <a:p>
            <a:pPr marL="274320" indent="-274320" algn="l">
              <a:spcBef>
                <a:spcPts val="440"/>
              </a:spcBef>
              <a:buFont typeface="Arial"/>
              <a:buChar char="•"/>
            </a:pPr>
            <a:r>
              <a:rPr lang="en-US" sz="1450" dirty="0">
                <a:solidFill>
                  <a:srgbClr val="000000"/>
                </a:solidFill>
                <a:latin typeface="Arial"/>
                <a:cs typeface="Arial"/>
              </a:rPr>
              <a:t>Mỗi chấm là một người bệnh</a:t>
            </a:r>
          </a:p>
          <a:p>
            <a:pPr marL="274320" indent="-274320" algn="l">
              <a:spcBef>
                <a:spcPts val="440"/>
              </a:spcBef>
              <a:buFont typeface="Arial"/>
              <a:buChar char="•"/>
            </a:pPr>
            <a:r>
              <a:rPr lang="en-US" sz="1450" dirty="0">
                <a:solidFill>
                  <a:srgbClr val="000000"/>
                </a:solidFill>
                <a:latin typeface="Arial"/>
                <a:cs typeface="Arial"/>
              </a:rPr>
              <a:t>Hộp = 50% ở giữa</a:t>
            </a:r>
          </a:p>
          <a:p>
            <a:pPr marL="274320" indent="-274320" algn="l">
              <a:spcBef>
                <a:spcPts val="440"/>
              </a:spcBef>
              <a:buFont typeface="Arial"/>
              <a:buChar char="•"/>
            </a:pPr>
            <a:r>
              <a:rPr lang="en-US" sz="1450" dirty="0">
                <a:solidFill>
                  <a:srgbClr val="000000"/>
                </a:solidFill>
                <a:latin typeface="Arial"/>
                <a:cs typeface="Arial"/>
              </a:rPr>
              <a:t>SOFA trung vị 6 so với 8</a:t>
            </a:r>
          </a:p>
          <a:p>
            <a:pPr marL="274320" indent="-274320" algn="l">
              <a:spcBef>
                <a:spcPts val="440"/>
              </a:spcBef>
              <a:buFont typeface="Arial"/>
              <a:buChar char="•"/>
            </a:pPr>
            <a:r>
              <a:rPr lang="en-US" sz="1450" dirty="0">
                <a:solidFill>
                  <a:srgbClr val="000000"/>
                </a:solidFill>
                <a:latin typeface="Arial"/>
                <a:cs typeface="Arial"/>
              </a:rPr>
              <a:t>Ca nặng hơn được truyền nhiều dịch hơn</a:t>
            </a:r>
          </a:p>
        </p:txBody>
      </p:sp>
      <p:pic>
        <p:nvPicPr>
          <p:cNvPr id="25" name="Figure"/>
          <p:cNvPicPr>
            <a:picLocks noChangeAspect="1"/>
          </p:cNvPicPr>
          <p:nvPr/>
        </p:nvPicPr>
        <p:blipFill>
          <a:blip r:embed="rId4"/>
          <a:stretch>
            <a:fillRect/>
          </a:stretch>
        </p:blipFill>
        <p:spPr>
          <a:xfrm>
            <a:off x="4307200" y="1150000"/>
            <a:ext cx="622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Chấm kèm hộp cho thấy chồng lấp và dịch chuyển: nhiễu nhìn thấy được.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Kết cục lệch: thời gian nằm ICU ở người sống (Q5)</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530999" y="1150000"/>
            <a:ext cx="9130001"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Trung bình 7.5 so với trung vị 6.2 ngày: báo cáo trung vị và IQR.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Cả lớp cùng đọc Bảng 1 của FLUID-ICU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10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Mở Bảng 1 trong gói kết quả Q1 (PDF): gói nào cũng có cùng bảng này</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Bình chọn: tuổi, SOFA và vận mạch được tóm tắt bằng gì, vì sao?</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Câu hỏi cho cả lớp: các nhóm có giống nhau lúc đầu không? Nêu khác biệt lớn nhất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Cả lớp cùng viết hai câu Kết quả mô tả người bệnh</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Q2 đến Q5: mỗi gói có thêm gì (ví dụ, Q5 có bảng riêng cho người sống)</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Kiểm tra</a:t>
            </a:r>
          </a:p>
          <a:p>
            <a:pPr marL="274320" indent="-274320" algn="l">
              <a:lnSpc>
                <a:spcPct val="104000"/>
              </a:lnSpc>
              <a:spcBef>
                <a:spcPts val="300"/>
              </a:spcBef>
              <a:buFont typeface="Arial"/>
              <a:buChar char="•"/>
            </a:pPr>
            <a:r>
              <a:rPr lang="en-US" sz="1500" dirty="0">
                <a:solidFill>
                  <a:srgbClr val="000000"/>
                </a:solidFill>
                <a:latin typeface="Arial"/>
                <a:cs typeface="Arial"/>
              </a:rPr>
              <a:t>n mỗi cột?</a:t>
            </a:r>
          </a:p>
          <a:p>
            <a:pPr marL="274320" indent="-274320" algn="l">
              <a:lnSpc>
                <a:spcPct val="104000"/>
              </a:lnSpc>
              <a:spcBef>
                <a:spcPts val="300"/>
              </a:spcBef>
              <a:buFont typeface="Arial"/>
              <a:buChar char="•"/>
            </a:pPr>
            <a:r>
              <a:rPr lang="en-US" sz="1500" dirty="0">
                <a:solidFill>
                  <a:srgbClr val="000000"/>
                </a:solidFill>
                <a:latin typeface="Arial"/>
                <a:cs typeface="Arial"/>
              </a:rPr>
              <a:t>Đơn vị trong nhãn?</a:t>
            </a:r>
          </a:p>
          <a:p>
            <a:pPr marL="274320" indent="-274320" algn="l">
              <a:lnSpc>
                <a:spcPct val="104000"/>
              </a:lnSpc>
              <a:spcBef>
                <a:spcPts val="300"/>
              </a:spcBef>
              <a:buFont typeface="Arial"/>
              <a:buChar char="•"/>
            </a:pPr>
            <a:r>
              <a:rPr lang="en-US" sz="1500" dirty="0">
                <a:solidFill>
                  <a:srgbClr val="000000"/>
                </a:solidFill>
                <a:latin typeface="Arial"/>
                <a:cs typeface="Arial"/>
              </a:rPr>
              <a:t>Trung vị cho biến lệch?</a:t>
            </a:r>
          </a:p>
          <a:p>
            <a:pPr marL="274320" indent="-274320" algn="l">
              <a:lnSpc>
                <a:spcPct val="104000"/>
              </a:lnSpc>
              <a:spcBef>
                <a:spcPts val="300"/>
              </a:spcBef>
              <a:buFont typeface="Arial"/>
              <a:buChar char="•"/>
            </a:pPr>
            <a:r>
              <a:rPr lang="en-US" sz="1500" dirty="0">
                <a:solidFill>
                  <a:srgbClr val="000000"/>
                </a:solidFill>
                <a:latin typeface="Arial"/>
                <a:cs typeface="Arial"/>
              </a:rPr>
              <a:t>Có báo cáo số thiếu?</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Hai câu Kết quả mô tả người bệnh FLUID-ICU (Bài 6)</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Xây dựng đề cương 5: một phần tốt gồm những gì</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Làm mẫu trên ví dụ xuyên suốt (một thử nghiệm hạn chế dịch).</a:t>
            </a:r>
          </a:p>
        </p:txBody>
      </p:sp>
      <p:sp>
        <p:nvSpPr>
          <p:cNvPr id="70" name="CardHead"/>
          <p:cNvSpPr/>
          <p:nvPr/>
        </p:nvSpPr>
        <p:spPr>
          <a:xfrm>
            <a:off x="457200" y="1973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Bảng biến số</a:t>
            </a:r>
          </a:p>
        </p:txBody>
      </p:sp>
      <p:sp>
        <p:nvSpPr>
          <p:cNvPr id="71" name="CardBody"/>
          <p:cNvSpPr/>
          <p:nvPr/>
        </p:nvSpPr>
        <p:spPr>
          <a:xfrm>
            <a:off x="4572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Kết cục: tử vong 28 ngày (nhị phân)</a:t>
            </a:r>
          </a:p>
          <a:p>
            <a:pPr marL="0" indent="0" algn="l">
              <a:lnSpc>
                <a:spcPct val="104000"/>
              </a:lnSpc>
              <a:spcBef>
                <a:spcPts val="400"/>
              </a:spcBef>
              <a:buNone/>
            </a:pPr>
            <a:r>
              <a:rPr lang="en-US" sz="1600" dirty="0">
                <a:solidFill>
                  <a:srgbClr val="000000"/>
                </a:solidFill>
                <a:latin typeface="Arial"/>
                <a:cs typeface="Arial"/>
              </a:rPr>
              <a:t>Phơi nhiễm: hạn chế dịch so với thường quy</a:t>
            </a:r>
          </a:p>
          <a:p>
            <a:pPr marL="0" indent="0" algn="l">
              <a:lnSpc>
                <a:spcPct val="104000"/>
              </a:lnSpc>
              <a:spcBef>
                <a:spcPts val="400"/>
              </a:spcBef>
              <a:buNone/>
            </a:pPr>
            <a:r>
              <a:rPr lang="en-US" sz="1600" dirty="0">
                <a:solidFill>
                  <a:srgbClr val="000000"/>
                </a:solidFill>
                <a:latin typeface="Arial"/>
                <a:cs typeface="Arial"/>
              </a:rPr>
              <a:t>Yếu tố gây nhiễu: tuổi, SOFA, lactat</a:t>
            </a:r>
          </a:p>
        </p:txBody>
      </p:sp>
      <p:sp>
        <p:nvSpPr>
          <p:cNvPr id="72" name="CardHead"/>
          <p:cNvSpPr/>
          <p:nvPr/>
        </p:nvSpPr>
        <p:spPr>
          <a:xfrm>
            <a:off x="3326600" y="1973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CRF thu gọn</a:t>
            </a:r>
          </a:p>
        </p:txBody>
      </p:sp>
      <p:sp>
        <p:nvSpPr>
          <p:cNvPr id="73" name="CardBody"/>
          <p:cNvSpPr/>
          <p:nvPr/>
        </p:nvSpPr>
        <p:spPr>
          <a:xfrm>
            <a:off x="33266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6 đến 10 mục</a:t>
            </a:r>
          </a:p>
          <a:p>
            <a:pPr marL="0" indent="0" algn="l">
              <a:lnSpc>
                <a:spcPct val="104000"/>
              </a:lnSpc>
              <a:spcBef>
                <a:spcPts val="400"/>
              </a:spcBef>
              <a:buNone/>
            </a:pPr>
            <a:r>
              <a:rPr lang="en-US" sz="1600" dirty="0">
                <a:solidFill>
                  <a:srgbClr val="000000"/>
                </a:solidFill>
                <a:latin typeface="Arial"/>
                <a:cs typeface="Arial"/>
              </a:rPr>
              <a:t>Có đơn vị và thời điểm</a:t>
            </a:r>
          </a:p>
          <a:p>
            <a:pPr marL="0" indent="0" algn="l">
              <a:lnSpc>
                <a:spcPct val="104000"/>
              </a:lnSpc>
              <a:spcBef>
                <a:spcPts val="400"/>
              </a:spcBef>
              <a:buNone/>
            </a:pPr>
            <a:r>
              <a:rPr lang="en-US" sz="1600" dirty="0">
                <a:solidFill>
                  <a:srgbClr val="000000"/>
                </a:solidFill>
                <a:latin typeface="Arial"/>
                <a:cs typeface="Arial"/>
              </a:rPr>
              <a:t>Có lựa chọn 'không rõ'</a:t>
            </a:r>
          </a:p>
        </p:txBody>
      </p:sp>
      <p:sp>
        <p:nvSpPr>
          <p:cNvPr id="74" name="CardHead"/>
          <p:cNvSpPr/>
          <p:nvPr/>
        </p:nvSpPr>
        <p:spPr>
          <a:xfrm>
            <a:off x="6196000" y="19735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Từ điển dữ liệu</a:t>
            </a:r>
          </a:p>
        </p:txBody>
      </p:sp>
      <p:sp>
        <p:nvSpPr>
          <p:cNvPr id="75" name="CardBody"/>
          <p:cNvSpPr/>
          <p:nvPr/>
        </p:nvSpPr>
        <p:spPr>
          <a:xfrm>
            <a:off x="61960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3 đến 5 dòng</a:t>
            </a:r>
          </a:p>
          <a:p>
            <a:pPr marL="0" indent="0" algn="l">
              <a:lnSpc>
                <a:spcPct val="104000"/>
              </a:lnSpc>
              <a:spcBef>
                <a:spcPts val="400"/>
              </a:spcBef>
              <a:buNone/>
            </a:pPr>
            <a:r>
              <a:rPr lang="en-US" sz="1600" dirty="0">
                <a:solidFill>
                  <a:srgbClr val="000000"/>
                </a:solidFill>
                <a:latin typeface="Arial"/>
                <a:cs typeface="Arial"/>
              </a:rPr>
              <a:t>Tên, nhãn, loại, đơn vị hoặc mã</a:t>
            </a:r>
          </a:p>
          <a:p>
            <a:pPr marL="0" indent="0" algn="l">
              <a:lnSpc>
                <a:spcPct val="104000"/>
              </a:lnSpc>
              <a:spcBef>
                <a:spcPts val="400"/>
              </a:spcBef>
              <a:buNone/>
            </a:pPr>
            <a:r>
              <a:rPr lang="en-US" sz="1600" dirty="0">
                <a:solidFill>
                  <a:srgbClr val="000000"/>
                </a:solidFill>
                <a:latin typeface="Arial"/>
                <a:cs typeface="Arial"/>
              </a:rPr>
              <a:t>Giá trị cho phép</a:t>
            </a:r>
          </a:p>
        </p:txBody>
      </p:sp>
      <p:sp>
        <p:nvSpPr>
          <p:cNvPr id="76" name="CardHead"/>
          <p:cNvSpPr/>
          <p:nvPr/>
        </p:nvSpPr>
        <p:spPr>
          <a:xfrm>
            <a:off x="9065400" y="1973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Quản lý dữ liệu</a:t>
            </a:r>
          </a:p>
        </p:txBody>
      </p:sp>
      <p:sp>
        <p:nvSpPr>
          <p:cNvPr id="77" name="CardBody"/>
          <p:cNvSpPr/>
          <p:nvPr/>
        </p:nvSpPr>
        <p:spPr>
          <a:xfrm>
            <a:off x="90654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Thu thập điện tử (EDC) hoặc nhập liệu kép</a:t>
            </a:r>
          </a:p>
          <a:p>
            <a:pPr marL="0" indent="0" algn="l">
              <a:lnSpc>
                <a:spcPct val="104000"/>
              </a:lnSpc>
              <a:spcBef>
                <a:spcPts val="400"/>
              </a:spcBef>
              <a:buNone/>
            </a:pPr>
            <a:r>
              <a:rPr lang="en-US" sz="1600" dirty="0">
                <a:solidFill>
                  <a:srgbClr val="000000"/>
                </a:solidFill>
                <a:latin typeface="Arial"/>
                <a:cs typeface="Arial"/>
              </a:rPr>
              <a:t>Mã số nghiên cứu và nhật ký thay đổi</a:t>
            </a:r>
          </a:p>
          <a:p>
            <a:pPr marL="0" indent="0" algn="l">
              <a:lnSpc>
                <a:spcPct val="104000"/>
              </a:lnSpc>
              <a:spcBef>
                <a:spcPts val="400"/>
              </a:spcBef>
              <a:buNone/>
            </a:pPr>
            <a:r>
              <a:rPr lang="en-US" sz="1600" dirty="0">
                <a:solidFill>
                  <a:srgbClr val="000000"/>
                </a:solidFill>
                <a:latin typeface="Arial"/>
                <a:cs typeface="Arial"/>
              </a:rPr>
              <a:t>Sao lưu và tuyên bố chia sẻ dữ liệu</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Hôm nay: sẽ thu thập gì và giữ an toàn dữ liệu thế nào.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Xây dựng đề cương 5: biến số, CRF và quản lý dữ liệu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XÂY DỰNG ĐỀ CƯƠNG   |   30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Giảng viên làm mẫu trực tiếp từng phần trên ví dụ xuyên suốt (18 phút)</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Bảng biến số, CRF thu gọn, các dòng từ điển dữ liệu, kế hoạch quản lý dữ liệu</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Sau đó anh chị tự viết bảng biến số vào mẫu đề cương của mình (10 phút, làm riêng)</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Hỏi đáp (2 phút): giơ tay hoặc dùng khung chat. Các phần còn lại làm ở nhà</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Dùng các công cụ này</a:t>
            </a:r>
          </a:p>
          <a:p>
            <a:pPr marL="274320" indent="-274320" algn="l">
              <a:lnSpc>
                <a:spcPct val="104000"/>
              </a:lnSpc>
              <a:spcBef>
                <a:spcPts val="300"/>
              </a:spcBef>
              <a:buFont typeface="Arial"/>
              <a:buChar char="•"/>
            </a:pPr>
            <a:r>
              <a:rPr lang="en-US" sz="1500" dirty="0">
                <a:solidFill>
                  <a:srgbClr val="000000"/>
                </a:solidFill>
                <a:latin typeface="Arial"/>
                <a:cs typeface="Arial"/>
              </a:rPr>
              <a:t>Thẻ loại biến số (5.1)</a:t>
            </a:r>
          </a:p>
          <a:p>
            <a:pPr marL="274320" indent="-274320" algn="l">
              <a:lnSpc>
                <a:spcPct val="104000"/>
              </a:lnSpc>
              <a:spcBef>
                <a:spcPts val="300"/>
              </a:spcBef>
              <a:buFont typeface="Arial"/>
              <a:buChar char="•"/>
            </a:pPr>
            <a:r>
              <a:rPr lang="en-US" sz="1500" dirty="0">
                <a:solidFill>
                  <a:srgbClr val="000000"/>
                </a:solidFill>
                <a:latin typeface="Arial"/>
                <a:cs typeface="Arial"/>
              </a:rPr>
              <a:t>Mục CRF tốt và chưa tốt</a:t>
            </a:r>
          </a:p>
          <a:p>
            <a:pPr marL="274320" indent="-274320" algn="l">
              <a:lnSpc>
                <a:spcPct val="104000"/>
              </a:lnSpc>
              <a:spcBef>
                <a:spcPts val="300"/>
              </a:spcBef>
              <a:buFont typeface="Arial"/>
              <a:buChar char="•"/>
            </a:pPr>
            <a:r>
              <a:rPr lang="en-US" sz="1500" dirty="0">
                <a:solidFill>
                  <a:srgbClr val="000000"/>
                </a:solidFill>
                <a:latin typeface="Arial"/>
                <a:cs typeface="Arial"/>
              </a:rPr>
              <a:t>Từ điển dữ liệu FLUID-ICU</a:t>
            </a:r>
          </a:p>
          <a:p>
            <a:pPr marL="274320" indent="-274320" algn="l">
              <a:lnSpc>
                <a:spcPct val="104000"/>
              </a:lnSpc>
              <a:spcBef>
                <a:spcPts val="300"/>
              </a:spcBef>
              <a:buFont typeface="Arial"/>
              <a:buChar char="•"/>
            </a:pPr>
            <a:r>
              <a:rPr lang="en-US" sz="1500" dirty="0">
                <a:solidFill>
                  <a:srgbClr val="000000"/>
                </a:solidFill>
                <a:latin typeface="Arial"/>
                <a:cs typeface="Arial"/>
              </a:rPr>
              <a:t>Phiếu bài tập: Bài 8</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SẢN PHẨM   </a:t>
            </a:r>
            <a:r>
              <a:rPr lang="en-US" sz="1500" dirty="0">
                <a:solidFill>
                  <a:srgbClr val="000000"/>
                </a:solidFill>
                <a:latin typeface="Arial"/>
                <a:cs typeface="Arial"/>
              </a:rPr>
              <a:t>Đề cương của chính anh chị, Phần 3 (nửa đầu): bắt đầu bảng biến số trên lớp, phần còn lại làm ở nhà</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khóa của buổi học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Mười hai thuật ngữ anh chị giờ có thể giải thích cho đồng nghiệp.</a:t>
            </a:r>
          </a:p>
        </p:txBody>
      </p:sp>
      <p:sp>
        <p:nvSpPr>
          <p:cNvPr id="70" name="CardHead"/>
          <p:cNvSpPr/>
          <p:nvPr/>
        </p:nvSpPr>
        <p:spPr>
          <a:xfrm>
            <a:off x="457200" y="221000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Thu thập</a:t>
            </a:r>
          </a:p>
        </p:txBody>
      </p:sp>
      <p:sp>
        <p:nvSpPr>
          <p:cNvPr id="71" name="CardBody"/>
          <p:cNvSpPr/>
          <p:nvPr/>
        </p:nvSpPr>
        <p:spPr>
          <a:xfrm>
            <a:off x="457200" y="2850000"/>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Loại biến số</a:t>
            </a:r>
          </a:p>
          <a:p>
            <a:pPr marL="0" indent="0" algn="l">
              <a:lnSpc>
                <a:spcPct val="104000"/>
              </a:lnSpc>
              <a:spcBef>
                <a:spcPts val="400"/>
              </a:spcBef>
              <a:buNone/>
            </a:pPr>
            <a:r>
              <a:rPr lang="en-US" sz="1600" dirty="0">
                <a:solidFill>
                  <a:srgbClr val="000000"/>
                </a:solidFill>
                <a:latin typeface="Arial"/>
                <a:cs typeface="Arial"/>
              </a:rPr>
              <a:t>CRF</a:t>
            </a:r>
          </a:p>
          <a:p>
            <a:pPr marL="0" indent="0" algn="l">
              <a:lnSpc>
                <a:spcPct val="104000"/>
              </a:lnSpc>
              <a:spcBef>
                <a:spcPts val="400"/>
              </a:spcBef>
              <a:buNone/>
            </a:pPr>
            <a:r>
              <a:rPr lang="en-US" sz="1600" dirty="0">
                <a:solidFill>
                  <a:srgbClr val="000000"/>
                </a:solidFill>
                <a:latin typeface="Arial"/>
                <a:cs typeface="Arial"/>
              </a:rPr>
              <a:t>Từ điển dữ liệu</a:t>
            </a:r>
          </a:p>
        </p:txBody>
      </p:sp>
      <p:sp>
        <p:nvSpPr>
          <p:cNvPr id="72" name="CardHead"/>
          <p:cNvSpPr/>
          <p:nvPr/>
        </p:nvSpPr>
        <p:spPr>
          <a:xfrm>
            <a:off x="3326600" y="221000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Bảo vệ</a:t>
            </a:r>
          </a:p>
        </p:txBody>
      </p:sp>
      <p:sp>
        <p:nvSpPr>
          <p:cNvPr id="73" name="CardBody"/>
          <p:cNvSpPr/>
          <p:nvPr/>
        </p:nvSpPr>
        <p:spPr>
          <a:xfrm>
            <a:off x="3326600" y="2850000"/>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Quy tắc kiểm tra</a:t>
            </a:r>
          </a:p>
          <a:p>
            <a:pPr marL="0" indent="0" algn="l">
              <a:lnSpc>
                <a:spcPct val="104000"/>
              </a:lnSpc>
              <a:spcBef>
                <a:spcPts val="400"/>
              </a:spcBef>
              <a:buNone/>
            </a:pPr>
            <a:r>
              <a:rPr lang="en-US" sz="1600" dirty="0">
                <a:solidFill>
                  <a:srgbClr val="000000"/>
                </a:solidFill>
                <a:latin typeface="Arial"/>
                <a:cs typeface="Arial"/>
              </a:rPr>
              <a:t>Nhật ký thay đổi</a:t>
            </a:r>
          </a:p>
          <a:p>
            <a:pPr marL="0" indent="0" algn="l">
              <a:lnSpc>
                <a:spcPct val="104000"/>
              </a:lnSpc>
              <a:spcBef>
                <a:spcPts val="400"/>
              </a:spcBef>
              <a:buNone/>
            </a:pPr>
            <a:r>
              <a:rPr lang="en-US" sz="1600" dirty="0">
                <a:solidFill>
                  <a:srgbClr val="000000"/>
                </a:solidFill>
                <a:latin typeface="Arial"/>
                <a:cs typeface="Arial"/>
              </a:rPr>
              <a:t>Nhật ký làm sạch</a:t>
            </a:r>
          </a:p>
        </p:txBody>
      </p:sp>
      <p:sp>
        <p:nvSpPr>
          <p:cNvPr id="74" name="CardHead"/>
          <p:cNvSpPr/>
          <p:nvPr/>
        </p:nvSpPr>
        <p:spPr>
          <a:xfrm>
            <a:off x="6196000" y="221000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Mô tả</a:t>
            </a:r>
          </a:p>
        </p:txBody>
      </p:sp>
      <p:sp>
        <p:nvSpPr>
          <p:cNvPr id="75" name="CardBody"/>
          <p:cNvSpPr/>
          <p:nvPr/>
        </p:nvSpPr>
        <p:spPr>
          <a:xfrm>
            <a:off x="6196000" y="2850000"/>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Trung vị (IQR)</a:t>
            </a:r>
          </a:p>
          <a:p>
            <a:pPr marL="0" indent="0" algn="l">
              <a:lnSpc>
                <a:spcPct val="104000"/>
              </a:lnSpc>
              <a:spcBef>
                <a:spcPts val="400"/>
              </a:spcBef>
              <a:buNone/>
            </a:pPr>
            <a:r>
              <a:rPr lang="en-US" sz="1600" dirty="0">
                <a:solidFill>
                  <a:srgbClr val="000000"/>
                </a:solidFill>
                <a:latin typeface="Arial"/>
                <a:cs typeface="Arial"/>
              </a:rPr>
              <a:t>Trung bình (SD)</a:t>
            </a:r>
          </a:p>
          <a:p>
            <a:pPr marL="0" indent="0" algn="l">
              <a:lnSpc>
                <a:spcPct val="104000"/>
              </a:lnSpc>
              <a:spcBef>
                <a:spcPts val="400"/>
              </a:spcBef>
              <a:buNone/>
            </a:pPr>
            <a:r>
              <a:rPr lang="en-US" sz="1600" dirty="0">
                <a:solidFill>
                  <a:srgbClr val="000000"/>
                </a:solidFill>
                <a:latin typeface="Arial"/>
                <a:cs typeface="Arial"/>
              </a:rPr>
              <a:t>Phân phối lệch</a:t>
            </a:r>
          </a:p>
        </p:txBody>
      </p:sp>
      <p:sp>
        <p:nvSpPr>
          <p:cNvPr id="76" name="CardHead"/>
          <p:cNvSpPr/>
          <p:nvPr/>
        </p:nvSpPr>
        <p:spPr>
          <a:xfrm>
            <a:off x="9065400" y="221000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Trình bày</a:t>
            </a:r>
          </a:p>
        </p:txBody>
      </p:sp>
      <p:sp>
        <p:nvSpPr>
          <p:cNvPr id="77" name="CardBody"/>
          <p:cNvSpPr/>
          <p:nvPr/>
        </p:nvSpPr>
        <p:spPr>
          <a:xfrm>
            <a:off x="9065400" y="2850000"/>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Bảng 1</a:t>
            </a:r>
          </a:p>
          <a:p>
            <a:pPr marL="0" indent="0" algn="l">
              <a:lnSpc>
                <a:spcPct val="104000"/>
              </a:lnSpc>
              <a:spcBef>
                <a:spcPts val="400"/>
              </a:spcBef>
              <a:buNone/>
            </a:pPr>
            <a:r>
              <a:rPr lang="en-US" sz="1600" dirty="0">
                <a:solidFill>
                  <a:srgbClr val="000000"/>
                </a:solidFill>
                <a:latin typeface="Arial"/>
                <a:cs typeface="Arial"/>
              </a:rPr>
              <a:t>Chấm + hộp</a:t>
            </a:r>
          </a:p>
          <a:p>
            <a:pPr marL="0" indent="0" algn="l">
              <a:lnSpc>
                <a:spcPct val="104000"/>
              </a:lnSpc>
              <a:spcBef>
                <a:spcPts val="400"/>
              </a:spcBef>
              <a:buNone/>
            </a:pPr>
            <a:r>
              <a:rPr lang="en-US" sz="1600" dirty="0">
                <a:solidFill>
                  <a:srgbClr val="000000"/>
                </a:solidFill>
                <a:latin typeface="Arial"/>
                <a:cs typeface="Arial"/>
              </a:rPr>
              <a:t>n (%)</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Nếu từ nào chưa rõ, hãy hỏi ngay hoặc tra trong bảng thuật ngữ.</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Tóm tắt Buổi 5</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Ba thông điệp mang về.</a:t>
            </a:r>
          </a:p>
        </p:txBody>
      </p:sp>
      <p:sp>
        <p:nvSpPr>
          <p:cNvPr id="70" name="CardHead"/>
          <p:cNvSpPr/>
          <p:nvPr/>
        </p:nvSpPr>
        <p:spPr>
          <a:xfrm>
            <a:off x="457200" y="2203761"/>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Thiết kế dữ liệu</a:t>
            </a:r>
          </a:p>
        </p:txBody>
      </p:sp>
      <p:sp>
        <p:nvSpPr>
          <p:cNvPr id="71" name="CardBody"/>
          <p:cNvSpPr/>
          <p:nvPr/>
        </p:nvSpPr>
        <p:spPr>
          <a:xfrm>
            <a:off x="457200" y="2843761"/>
            <a:ext cx="3625866" cy="13187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Mục CRF rõ ràng</a:t>
            </a:r>
          </a:p>
          <a:p>
            <a:pPr marL="0" indent="0" algn="l">
              <a:lnSpc>
                <a:spcPct val="104000"/>
              </a:lnSpc>
              <a:spcBef>
                <a:spcPts val="400"/>
              </a:spcBef>
              <a:buNone/>
            </a:pPr>
            <a:r>
              <a:rPr lang="en-US" sz="1750" dirty="0">
                <a:solidFill>
                  <a:srgbClr val="000000"/>
                </a:solidFill>
                <a:latin typeface="Arial"/>
                <a:cs typeface="Arial"/>
              </a:rPr>
              <a:t>Từ điển dữ liệu trước</a:t>
            </a:r>
          </a:p>
          <a:p>
            <a:pPr marL="0" indent="0" algn="l">
              <a:lnSpc>
                <a:spcPct val="104000"/>
              </a:lnSpc>
              <a:spcBef>
                <a:spcPts val="400"/>
              </a:spcBef>
              <a:buNone/>
            </a:pPr>
            <a:r>
              <a:rPr lang="en-US" sz="1750" dirty="0">
                <a:solidFill>
                  <a:srgbClr val="000000"/>
                </a:solidFill>
                <a:latin typeface="Arial"/>
                <a:cs typeface="Arial"/>
              </a:rPr>
              <a:t>Kiểm tra khi nhập</a:t>
            </a:r>
          </a:p>
        </p:txBody>
      </p:sp>
      <p:sp>
        <p:nvSpPr>
          <p:cNvPr id="72" name="CardHead"/>
          <p:cNvSpPr/>
          <p:nvPr/>
        </p:nvSpPr>
        <p:spPr>
          <a:xfrm>
            <a:off x="4283066" y="2203761"/>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Giữ dữ liệu sạch</a:t>
            </a:r>
          </a:p>
        </p:txBody>
      </p:sp>
      <p:sp>
        <p:nvSpPr>
          <p:cNvPr id="73" name="CardBody"/>
          <p:cNvSpPr/>
          <p:nvPr/>
        </p:nvSpPr>
        <p:spPr>
          <a:xfrm>
            <a:off x="4283066" y="2843761"/>
            <a:ext cx="3625866" cy="13187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Không sửa dữ liệu gốc</a:t>
            </a:r>
          </a:p>
          <a:p>
            <a:pPr marL="0" indent="0" algn="l">
              <a:lnSpc>
                <a:spcPct val="104000"/>
              </a:lnSpc>
              <a:spcBef>
                <a:spcPts val="400"/>
              </a:spcBef>
              <a:buNone/>
            </a:pPr>
            <a:r>
              <a:rPr lang="en-US" sz="1750" dirty="0">
                <a:solidFill>
                  <a:srgbClr val="000000"/>
                </a:solidFill>
                <a:latin typeface="Arial"/>
                <a:cs typeface="Arial"/>
              </a:rPr>
              <a:t>Ghi lại mọi chỉnh sửa</a:t>
            </a:r>
          </a:p>
          <a:p>
            <a:pPr marL="0" indent="0" algn="l">
              <a:lnSpc>
                <a:spcPct val="104000"/>
              </a:lnSpc>
              <a:spcBef>
                <a:spcPts val="400"/>
              </a:spcBef>
              <a:buNone/>
            </a:pPr>
            <a:r>
              <a:rPr lang="en-US" sz="1750" dirty="0">
                <a:solidFill>
                  <a:srgbClr val="000000"/>
                </a:solidFill>
                <a:latin typeface="Arial"/>
                <a:cs typeface="Arial"/>
              </a:rPr>
              <a:t>Sao lưu, mã số</a:t>
            </a:r>
          </a:p>
        </p:txBody>
      </p:sp>
      <p:sp>
        <p:nvSpPr>
          <p:cNvPr id="74" name="CardHead"/>
          <p:cNvSpPr/>
          <p:nvPr/>
        </p:nvSpPr>
        <p:spPr>
          <a:xfrm>
            <a:off x="8108932" y="2203761"/>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Mô tả trung thực</a:t>
            </a:r>
          </a:p>
        </p:txBody>
      </p:sp>
      <p:sp>
        <p:nvSpPr>
          <p:cNvPr id="75" name="CardBody"/>
          <p:cNvSpPr/>
          <p:nvPr/>
        </p:nvSpPr>
        <p:spPr>
          <a:xfrm>
            <a:off x="8108932" y="2843761"/>
            <a:ext cx="3625866" cy="131871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Hình dạng quyết định tóm tắt</a:t>
            </a:r>
          </a:p>
          <a:p>
            <a:pPr marL="0" indent="0" algn="l">
              <a:lnSpc>
                <a:spcPct val="104000"/>
              </a:lnSpc>
              <a:spcBef>
                <a:spcPts val="400"/>
              </a:spcBef>
              <a:buNone/>
            </a:pPr>
            <a:r>
              <a:rPr lang="en-US" sz="1750" dirty="0">
                <a:solidFill>
                  <a:srgbClr val="000000"/>
                </a:solidFill>
                <a:latin typeface="Arial"/>
                <a:cs typeface="Arial"/>
              </a:rPr>
              <a:t>Cho thấy từng người bệnh</a:t>
            </a:r>
          </a:p>
          <a:p>
            <a:pPr marL="0" indent="0" algn="l">
              <a:lnSpc>
                <a:spcPct val="104000"/>
              </a:lnSpc>
              <a:spcBef>
                <a:spcPts val="400"/>
              </a:spcBef>
              <a:buNone/>
            </a:pPr>
            <a:r>
              <a:rPr lang="en-US" sz="1750" dirty="0">
                <a:solidFill>
                  <a:srgbClr val="000000"/>
                </a:solidFill>
                <a:latin typeface="Arial"/>
                <a:cs typeface="Arial"/>
              </a:rPr>
              <a:t>Bảng 1 tự đứng được</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Phân tích tốt bắt đầu từ dữ liệu tốt, được mô tả trung thực.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Tổng kết và bài tập về nhà</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1F5C7A"/>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THẢO LUẬN   |   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Từ khóa và tóm tắt (hai trang trước)</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Câu hỏi cuối buổi trong khung chat: một lỗi chất lượng dữ liệu tìm thấy trong FLUID-ICU, và cách sửa</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Về nhà: hoàn thành Phần 3 (nửa đầu) đề cương của chính anh chị</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Chọn một câu hỏi (Q1 đến Q5) cho bản thảo và đọc gói kết quả của câu đó trước Buổi 6</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1F5C7A"/>
                </a:solidFill>
                <a:latin typeface="Arial"/>
                <a:cs typeface="Arial"/>
              </a:rPr>
              <a:t>Thứ Bảy tuần sau: Buổi 6</a:t>
            </a:r>
          </a:p>
          <a:p>
            <a:pPr marL="274320" indent="-274320" algn="l">
              <a:lnSpc>
                <a:spcPct val="104000"/>
              </a:lnSpc>
              <a:spcBef>
                <a:spcPts val="300"/>
              </a:spcBef>
              <a:buFont typeface="Arial"/>
              <a:buChar char="•"/>
            </a:pPr>
            <a:r>
              <a:rPr lang="en-US" sz="1500" dirty="0">
                <a:solidFill>
                  <a:srgbClr val="000000"/>
                </a:solidFill>
                <a:latin typeface="Arial"/>
                <a:cs typeface="Arial"/>
              </a:rPr>
              <a:t>Khoảng tin cậy, giá trị p</a:t>
            </a:r>
          </a:p>
          <a:p>
            <a:pPr marL="274320" indent="-274320" algn="l">
              <a:lnSpc>
                <a:spcPct val="104000"/>
              </a:lnSpc>
              <a:spcBef>
                <a:spcPts val="300"/>
              </a:spcBef>
              <a:buFont typeface="Arial"/>
              <a:buChar char="•"/>
            </a:pPr>
            <a:r>
              <a:rPr lang="en-US" sz="1500" dirty="0">
                <a:solidFill>
                  <a:srgbClr val="000000"/>
                </a:solidFill>
                <a:latin typeface="Arial"/>
                <a:cs typeface="Arial"/>
              </a:rPr>
              <a:t>Chọn kiểm định</a:t>
            </a:r>
          </a:p>
          <a:p>
            <a:pPr marL="274320" indent="-274320" algn="l">
              <a:lnSpc>
                <a:spcPct val="104000"/>
              </a:lnSpc>
              <a:spcBef>
                <a:spcPts val="300"/>
              </a:spcBef>
              <a:buFont typeface="Arial"/>
              <a:buChar char="•"/>
            </a:pPr>
            <a:r>
              <a:rPr lang="en-US" sz="1500" dirty="0">
                <a:solidFill>
                  <a:srgbClr val="000000"/>
                </a:solidFill>
                <a:latin typeface="Arial"/>
                <a:cs typeface="Arial"/>
              </a:rPr>
              <a:t>Hồi quy và sống còn</a:t>
            </a:r>
          </a:p>
          <a:p>
            <a:pPr marL="274320" indent="-274320" algn="l">
              <a:lnSpc>
                <a:spcPct val="104000"/>
              </a:lnSpc>
              <a:spcBef>
                <a:spcPts val="300"/>
              </a:spcBef>
              <a:buFont typeface="Arial"/>
              <a:buChar char="•"/>
            </a:pPr>
            <a:r>
              <a:rPr lang="en-US" sz="1500" dirty="0">
                <a:solidFill>
                  <a:srgbClr val="000000"/>
                </a:solidFill>
                <a:latin typeface="Arial"/>
                <a:cs typeface="Arial"/>
              </a:rPr>
              <a:t>Dữ liệu bị thiếu</a:t>
            </a:r>
          </a:p>
          <a:p>
            <a:pPr marL="274320" indent="-274320" algn="l">
              <a:lnSpc>
                <a:spcPct val="104000"/>
              </a:lnSpc>
              <a:spcBef>
                <a:spcPts val="300"/>
              </a:spcBef>
              <a:buFont typeface="Arial"/>
              <a:buChar char="•"/>
            </a:pPr>
            <a:r>
              <a:rPr lang="en-US" sz="1500" dirty="0">
                <a:solidFill>
                  <a:srgbClr val="000000"/>
                </a:solidFill>
                <a:latin typeface="Arial"/>
                <a:cs typeface="Arial"/>
              </a:rPr>
              <a:t>Năm câu hỏi FLUID-ICU</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1F5C7A"/>
            </a:solidFill>
          </a:ln>
        </p:spPr>
        <p:txBody>
          <a:bodyPr wrap="square" lIns="182880" tIns="45720" rIns="182880" bIns="45720" rtlCol="0" anchor="ctr">
            <a:normAutofit/>
          </a:bodyPr>
          <a:lstStyle/>
          <a:p>
            <a:pPr marL="0" indent="0" algn="ctr">
              <a:buNone/>
            </a:pPr>
            <a:r>
              <a:rPr lang="en-US" sz="1300" b="1" dirty="0">
                <a:solidFill>
                  <a:srgbClr val="1F5C7A"/>
                </a:solidFill>
                <a:latin typeface="Arial"/>
                <a:cs typeface="Arial"/>
              </a:rPr>
              <a:t>SẢN PHẨM   </a:t>
            </a:r>
            <a:r>
              <a:rPr lang="en-US" sz="1500" dirty="0">
                <a:solidFill>
                  <a:srgbClr val="000000"/>
                </a:solidFill>
                <a:latin typeface="Arial"/>
                <a:cs typeface="Arial"/>
              </a:rPr>
              <a:t>Câu trả lời trong khung chat (hoặc biểu mẫu một câu hỏi)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Trang bổ sung: Buổi 5</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Trang bổ sung: dùng nếu còn thời gian, hoặc để tự học.</a:t>
            </a:r>
          </a:p>
          <a:p>
            <a:pPr marL="0" indent="0" algn="ctr">
              <a:spcBef>
                <a:spcPts val="1200"/>
              </a:spcBef>
              <a:buNone/>
            </a:pPr>
            <a:r>
              <a:rPr lang="en-US" sz="1900" i="1" dirty="0">
                <a:solidFill>
                  <a:srgbClr val="595959"/>
                </a:solidFill>
                <a:latin typeface="Arial"/>
                <a:cs typeface="Arial"/>
              </a:rPr>
              <a:t>Không bắt buộc để theo Buổi 6</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Bổ sung: Mã hóa, phiên bản, sao lưu và chia sẻ dữ liệu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Bốn thói quen bảo vệ dữ liệu và bài báo tương lai của anh chị.</a:t>
            </a:r>
          </a:p>
        </p:txBody>
      </p:sp>
      <p:sp>
        <p:nvSpPr>
          <p:cNvPr id="70" name="CardHead"/>
          <p:cNvSpPr/>
          <p:nvPr/>
        </p:nvSpPr>
        <p:spPr>
          <a:xfrm>
            <a:off x="457200" y="2058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Mã hóa</a:t>
            </a:r>
          </a:p>
        </p:txBody>
      </p:sp>
      <p:sp>
        <p:nvSpPr>
          <p:cNvPr id="71" name="CardBody"/>
          <p:cNvSpPr/>
          <p:nvPr/>
        </p:nvSpPr>
        <p:spPr>
          <a:xfrm>
            <a:off x="4572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Dùng mã, không văn bản tự do</a:t>
            </a:r>
          </a:p>
          <a:p>
            <a:pPr marL="0" indent="0" algn="l">
              <a:lnSpc>
                <a:spcPct val="104000"/>
              </a:lnSpc>
              <a:spcBef>
                <a:spcPts val="400"/>
              </a:spcBef>
              <a:buNone/>
            </a:pPr>
            <a:r>
              <a:rPr lang="en-US" sz="1600" dirty="0">
                <a:solidFill>
                  <a:srgbClr val="000000"/>
                </a:solidFill>
                <a:latin typeface="Arial"/>
                <a:cs typeface="Arial"/>
              </a:rPr>
              <a:t>Mã nghiên cứu, không ghi tên</a:t>
            </a:r>
          </a:p>
          <a:p>
            <a:pPr marL="0" indent="0" algn="l">
              <a:lnSpc>
                <a:spcPct val="104000"/>
              </a:lnSpc>
              <a:spcBef>
                <a:spcPts val="400"/>
              </a:spcBef>
              <a:buNone/>
            </a:pPr>
            <a:r>
              <a:rPr lang="en-US" sz="1600" dirty="0">
                <a:solidFill>
                  <a:srgbClr val="000000"/>
                </a:solidFill>
                <a:latin typeface="Arial"/>
                <a:cs typeface="Arial"/>
              </a:rPr>
              <a:t>Mã có trong từ điển</a:t>
            </a:r>
          </a:p>
        </p:txBody>
      </p:sp>
      <p:sp>
        <p:nvSpPr>
          <p:cNvPr id="72" name="CardHead"/>
          <p:cNvSpPr/>
          <p:nvPr/>
        </p:nvSpPr>
        <p:spPr>
          <a:xfrm>
            <a:off x="3326600" y="2058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Phiên bản</a:t>
            </a:r>
          </a:p>
        </p:txBody>
      </p:sp>
      <p:sp>
        <p:nvSpPr>
          <p:cNvPr id="73" name="CardBody"/>
          <p:cNvSpPr/>
          <p:nvPr/>
        </p:nvSpPr>
        <p:spPr>
          <a:xfrm>
            <a:off x="33266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Tệp gốc: chỉ đọc</a:t>
            </a:r>
          </a:p>
          <a:p>
            <a:pPr marL="0" indent="0" algn="l">
              <a:lnSpc>
                <a:spcPct val="104000"/>
              </a:lnSpc>
              <a:spcBef>
                <a:spcPts val="400"/>
              </a:spcBef>
              <a:buNone/>
            </a:pPr>
            <a:r>
              <a:rPr lang="en-US" sz="1600" dirty="0">
                <a:solidFill>
                  <a:srgbClr val="000000"/>
                </a:solidFill>
                <a:latin typeface="Arial"/>
                <a:cs typeface="Arial"/>
              </a:rPr>
              <a:t>Bản sao có ghi ngày, ví dụ data_2026-03-12_v2</a:t>
            </a:r>
          </a:p>
        </p:txBody>
      </p:sp>
      <p:sp>
        <p:nvSpPr>
          <p:cNvPr id="74" name="CardHead"/>
          <p:cNvSpPr/>
          <p:nvPr/>
        </p:nvSpPr>
        <p:spPr>
          <a:xfrm>
            <a:off x="6196000" y="20582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Sao lưu</a:t>
            </a:r>
          </a:p>
        </p:txBody>
      </p:sp>
      <p:sp>
        <p:nvSpPr>
          <p:cNvPr id="75" name="CardBody"/>
          <p:cNvSpPr/>
          <p:nvPr/>
        </p:nvSpPr>
        <p:spPr>
          <a:xfrm>
            <a:off x="61960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3 bản trên 2 loại phương tiện</a:t>
            </a:r>
          </a:p>
          <a:p>
            <a:pPr marL="0" indent="0" algn="l">
              <a:lnSpc>
                <a:spcPct val="104000"/>
              </a:lnSpc>
              <a:spcBef>
                <a:spcPts val="400"/>
              </a:spcBef>
              <a:buNone/>
            </a:pPr>
            <a:r>
              <a:rPr lang="en-US" sz="1600" dirty="0">
                <a:solidFill>
                  <a:srgbClr val="000000"/>
                </a:solidFill>
                <a:latin typeface="Arial"/>
                <a:cs typeface="Arial"/>
              </a:rPr>
              <a:t>1 bản ở nơi khác, được mã hóa</a:t>
            </a:r>
          </a:p>
          <a:p>
            <a:pPr marL="0" indent="0" algn="l">
              <a:lnSpc>
                <a:spcPct val="104000"/>
              </a:lnSpc>
              <a:spcBef>
                <a:spcPts val="400"/>
              </a:spcBef>
              <a:buNone/>
            </a:pPr>
            <a:r>
              <a:rPr lang="en-US" sz="1600" dirty="0">
                <a:solidFill>
                  <a:srgbClr val="000000"/>
                </a:solidFill>
                <a:latin typeface="Arial"/>
                <a:cs typeface="Arial"/>
              </a:rPr>
              <a:t>Thử khôi phục</a:t>
            </a:r>
          </a:p>
        </p:txBody>
      </p:sp>
      <p:sp>
        <p:nvSpPr>
          <p:cNvPr id="76" name="CardHead"/>
          <p:cNvSpPr/>
          <p:nvPr/>
        </p:nvSpPr>
        <p:spPr>
          <a:xfrm>
            <a:off x="9065400" y="2058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Chia sẻ dữ liệu</a:t>
            </a:r>
          </a:p>
        </p:txBody>
      </p:sp>
      <p:sp>
        <p:nvSpPr>
          <p:cNvPr id="77" name="CardBody"/>
          <p:cNvSpPr/>
          <p:nvPr/>
        </p:nvSpPr>
        <p:spPr>
          <a:xfrm>
            <a:off x="90654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Tạp chí yêu cầu tuyên bố chia sẻ dữ liệu</a:t>
            </a:r>
          </a:p>
          <a:p>
            <a:pPr marL="0" indent="0" algn="l">
              <a:lnSpc>
                <a:spcPct val="104000"/>
              </a:lnSpc>
              <a:spcBef>
                <a:spcPts val="400"/>
              </a:spcBef>
              <a:buNone/>
            </a:pPr>
            <a:r>
              <a:rPr lang="en-US" sz="1600" dirty="0">
                <a:solidFill>
                  <a:srgbClr val="000000"/>
                </a:solidFill>
                <a:latin typeface="Arial"/>
                <a:cs typeface="Arial"/>
              </a:rPr>
              <a:t>Lên kế hoạch từ đầu</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Không bao giờ sửa tệp gốc: giữ, sao chép, ghi ngày, sao lưu.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Bổ sung: Ba lỗi biểu đồ nữa và cách sửa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16000" y="1150000"/>
            <a:ext cx="9960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Cột bắt đầu từ 0, mỗi biểu đồ một trục, và không dùng hiệu ứng 3-D.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