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Default Extension="png" ContentType="image/png"/>
</Types>
</file>

<file path=_rels/.rels><?xml version="1.0" encoding="utf-8"?>
<Relationships xmlns="http://schemas.openxmlformats.org/package/2006/relationships">
  <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5" Type="http://schemas.openxmlformats.org/officeDocument/2006/relationships/custom-properties" Target="docProps/custom.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9"/>
  </p:notesMasterIdLst>
  <p:handoutMasterIdLst>
    <p:handoutMasterId r:id="rId10"/>
  </p:handoutMasterIdLst>
  <p:sldIdLst>
    <p:sldId id="256" r:id="rId100"/>
    <p:sldId id="257" r:id="rId101"/>
    <p:sldId id="258" r:id="rId102"/>
    <p:sldId id="259" r:id="rId103"/>
    <p:sldId id="260" r:id="rId104"/>
    <p:sldId id="261" r:id="rId105"/>
    <p:sldId id="262" r:id="rId106"/>
    <p:sldId id="263" r:id="rId107"/>
    <p:sldId id="264" r:id="rId108"/>
    <p:sldId id="265" r:id="rId109"/>
    <p:sldId id="266" r:id="rId110"/>
    <p:sldId id="267" r:id="rId111"/>
    <p:sldId id="268" r:id="rId112"/>
    <p:sldId id="269" r:id="rId113"/>
    <p:sldId id="270" r:id="rId114"/>
    <p:sldId id="271" r:id="rId115"/>
    <p:sldId id="272" r:id="rId116"/>
    <p:sldId id="273" r:id="rId117"/>
    <p:sldId id="274" r:id="rId118"/>
    <p:sldId id="275" r:id="rId119"/>
    <p:sldId id="276" r:id="rId120"/>
    <p:sldId id="277" r:id="rId121"/>
    <p:sldId id="278" r:id="rId122"/>
    <p:sldId id="279" r:id="rId123"/>
    <p:sldId id="280" r:id="rId124"/>
    <p:sldId id="281" r:id="rId125"/>
    <p:sldId id="282" r:id="rId126"/>
    <p:sldId id="283" r:id="rId127"/>
    <p:sldId id="284" r:id="rId128"/>
    <p:sldId id="285" r:id="rId129"/>
    <p:sldId id="286" r:id="rId130"/>
    <p:sldId id="287" r:id="rId131"/>
    <p:sldId id="288" r:id="rId132"/>
    <p:sldId id="289" r:id="rId133"/>
    <p:sldId id="290" r:id="rId134"/>
    <p:sldId id="291" r:id="rId135"/>
    <p:sldId id="292" r:id="rId136"/>
    <p:sldId id="293" r:id="rId137"/>
    <p:sldId id="294" r:id="rId138"/>
    <p:sldId id="295" r:id="rId139"/>
    <p:sldId id="296" r:id="rId140"/>
    <p:sldId id="297" r:id="rId141"/>
    <p:sldId id="298" r:id="rId142"/>
    <p:sldId id="299" r:id="rId143"/>
    <p:sldId id="300" r:id="rId144"/>
    <p:sldId id="301" r:id="rId145"/>
    <p:sldId id="302" r:id="rId146"/>
    <p:sldId id="303" r:id="rId147"/>
    <p:sldId id="304" r:id="rId14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859C"/>
    <a:srgbClr val="23815D"/>
    <a:srgbClr val="27C00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6362" autoAdjust="0"/>
  </p:normalViewPr>
  <p:slideViewPr>
    <p:cSldViewPr snapToGrid="0" snapToObjects="1">
      <p:cViewPr varScale="1">
        <p:scale>
          <a:sx n="111" d="100"/>
          <a:sy n="111" d="100"/>
        </p:scale>
        <p:origin x="558" y="96"/>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Relationships xmlns="http://schemas.openxmlformats.org/package/2006/relationships"><Relationship Id="rId13"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11" Type="http://schemas.openxmlformats.org/officeDocument/2006/relationships/presProps" Target="presProps.xml"/><Relationship Id="rId10"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openxmlformats.org/officeDocument/2006/relationships/tableStyles" Target="tableStyles.xml"/><Relationship Id="rId100" Type="http://schemas.openxmlformats.org/officeDocument/2006/relationships/slide" Target="slides/slide1.xml"/><Relationship Id="rId101" Type="http://schemas.openxmlformats.org/officeDocument/2006/relationships/slide" Target="slides/slide2.xml"/><Relationship Id="rId102" Type="http://schemas.openxmlformats.org/officeDocument/2006/relationships/slide" Target="slides/slide3.xml"/><Relationship Id="rId103" Type="http://schemas.openxmlformats.org/officeDocument/2006/relationships/slide" Target="slides/slide4.xml"/><Relationship Id="rId104" Type="http://schemas.openxmlformats.org/officeDocument/2006/relationships/slide" Target="slides/slide5.xml"/><Relationship Id="rId105" Type="http://schemas.openxmlformats.org/officeDocument/2006/relationships/slide" Target="slides/slide6.xml"/><Relationship Id="rId106" Type="http://schemas.openxmlformats.org/officeDocument/2006/relationships/slide" Target="slides/slide7.xml"/><Relationship Id="rId107" Type="http://schemas.openxmlformats.org/officeDocument/2006/relationships/slide" Target="slides/slide8.xml"/><Relationship Id="rId108" Type="http://schemas.openxmlformats.org/officeDocument/2006/relationships/slide" Target="slides/slide9.xml"/><Relationship Id="rId109" Type="http://schemas.openxmlformats.org/officeDocument/2006/relationships/slide" Target="slides/slide10.xml"/><Relationship Id="rId110" Type="http://schemas.openxmlformats.org/officeDocument/2006/relationships/slide" Target="slides/slide11.xml"/><Relationship Id="rId111" Type="http://schemas.openxmlformats.org/officeDocument/2006/relationships/slide" Target="slides/slide12.xml"/><Relationship Id="rId112" Type="http://schemas.openxmlformats.org/officeDocument/2006/relationships/slide" Target="slides/slide13.xml"/><Relationship Id="rId113" Type="http://schemas.openxmlformats.org/officeDocument/2006/relationships/slide" Target="slides/slide14.xml"/><Relationship Id="rId114" Type="http://schemas.openxmlformats.org/officeDocument/2006/relationships/slide" Target="slides/slide15.xml"/><Relationship Id="rId115" Type="http://schemas.openxmlformats.org/officeDocument/2006/relationships/slide" Target="slides/slide16.xml"/><Relationship Id="rId116" Type="http://schemas.openxmlformats.org/officeDocument/2006/relationships/slide" Target="slides/slide17.xml"/><Relationship Id="rId117" Type="http://schemas.openxmlformats.org/officeDocument/2006/relationships/slide" Target="slides/slide18.xml"/><Relationship Id="rId118" Type="http://schemas.openxmlformats.org/officeDocument/2006/relationships/slide" Target="slides/slide19.xml"/><Relationship Id="rId119" Type="http://schemas.openxmlformats.org/officeDocument/2006/relationships/slide" Target="slides/slide20.xml"/><Relationship Id="rId120" Type="http://schemas.openxmlformats.org/officeDocument/2006/relationships/slide" Target="slides/slide21.xml"/><Relationship Id="rId121" Type="http://schemas.openxmlformats.org/officeDocument/2006/relationships/slide" Target="slides/slide22.xml"/><Relationship Id="rId122" Type="http://schemas.openxmlformats.org/officeDocument/2006/relationships/slide" Target="slides/slide23.xml"/><Relationship Id="rId123" Type="http://schemas.openxmlformats.org/officeDocument/2006/relationships/slide" Target="slides/slide24.xml"/><Relationship Id="rId124" Type="http://schemas.openxmlformats.org/officeDocument/2006/relationships/slide" Target="slides/slide25.xml"/><Relationship Id="rId125" Type="http://schemas.openxmlformats.org/officeDocument/2006/relationships/slide" Target="slides/slide26.xml"/><Relationship Id="rId126" Type="http://schemas.openxmlformats.org/officeDocument/2006/relationships/slide" Target="slides/slide27.xml"/><Relationship Id="rId127" Type="http://schemas.openxmlformats.org/officeDocument/2006/relationships/slide" Target="slides/slide28.xml"/><Relationship Id="rId128" Type="http://schemas.openxmlformats.org/officeDocument/2006/relationships/slide" Target="slides/slide29.xml"/><Relationship Id="rId129" Type="http://schemas.openxmlformats.org/officeDocument/2006/relationships/slide" Target="slides/slide30.xml"/><Relationship Id="rId130" Type="http://schemas.openxmlformats.org/officeDocument/2006/relationships/slide" Target="slides/slide31.xml"/><Relationship Id="rId131" Type="http://schemas.openxmlformats.org/officeDocument/2006/relationships/slide" Target="slides/slide32.xml"/><Relationship Id="rId132" Type="http://schemas.openxmlformats.org/officeDocument/2006/relationships/slide" Target="slides/slide33.xml"/><Relationship Id="rId133" Type="http://schemas.openxmlformats.org/officeDocument/2006/relationships/slide" Target="slides/slide34.xml"/><Relationship Id="rId134" Type="http://schemas.openxmlformats.org/officeDocument/2006/relationships/slide" Target="slides/slide35.xml"/><Relationship Id="rId135" Type="http://schemas.openxmlformats.org/officeDocument/2006/relationships/slide" Target="slides/slide36.xml"/><Relationship Id="rId136" Type="http://schemas.openxmlformats.org/officeDocument/2006/relationships/slide" Target="slides/slide37.xml"/><Relationship Id="rId137" Type="http://schemas.openxmlformats.org/officeDocument/2006/relationships/slide" Target="slides/slide38.xml"/><Relationship Id="rId138" Type="http://schemas.openxmlformats.org/officeDocument/2006/relationships/slide" Target="slides/slide39.xml"/><Relationship Id="rId139" Type="http://schemas.openxmlformats.org/officeDocument/2006/relationships/slide" Target="slides/slide40.xml"/><Relationship Id="rId140" Type="http://schemas.openxmlformats.org/officeDocument/2006/relationships/slide" Target="slides/slide41.xml"/><Relationship Id="rId141" Type="http://schemas.openxmlformats.org/officeDocument/2006/relationships/slide" Target="slides/slide42.xml"/><Relationship Id="rId142" Type="http://schemas.openxmlformats.org/officeDocument/2006/relationships/slide" Target="slides/slide43.xml"/><Relationship Id="rId143" Type="http://schemas.openxmlformats.org/officeDocument/2006/relationships/slide" Target="slides/slide44.xml"/><Relationship Id="rId144" Type="http://schemas.openxmlformats.org/officeDocument/2006/relationships/slide" Target="slides/slide45.xml"/><Relationship Id="rId145" Type="http://schemas.openxmlformats.org/officeDocument/2006/relationships/slide" Target="slides/slide46.xml"/><Relationship Id="rId146" Type="http://schemas.openxmlformats.org/officeDocument/2006/relationships/slide" Target="slides/slide47.xml"/><Relationship Id="rId147" Type="http://schemas.openxmlformats.org/officeDocument/2006/relationships/slide" Target="slides/slide48.xml"/><Relationship Id="rId148" Type="http://schemas.openxmlformats.org/officeDocument/2006/relationships/slide" Target="slides/slide49.xml"/></Relationships>
</file>

<file path=ppt/handoutMasters/_rels/handoutMaster1.xml.rels><?xml version="1.0" encoding="utf-8"?>
<Relationships xmlns="http://schemas.openxmlformats.org/package/2006/relationships">
  <Relationship Id="rId1" Type="http://schemas.openxmlformats.org/officeDocument/2006/relationships/theme" Target="../theme/theme3.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3B5D52A-429B-4F3B-9065-09BE3B66FFEC}" type="datetimeFigureOut">
              <a:rPr lang="en-US" smtClean="0"/>
              <a:t>6/28/2026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2EE22F7-24BD-4EBD-8854-47F4E943AAF7}" type="slidenum">
              <a:rPr lang="en-US" smtClean="0"/>
              <a:t>‹#›</a:t>
            </a:fld>
            <a:endParaRPr lang="en-US"/>
          </a:p>
        </p:txBody>
      </p:sp>
    </p:spTree>
    <p:extLst>
      <p:ext uri="{BB962C8B-B14F-4D97-AF65-F5344CB8AC3E}">
        <p14:creationId xmlns:p14="http://schemas.microsoft.com/office/powerpoint/2010/main" val="458501032"/>
      </p:ext>
    </p:extLst>
  </p:cSld>
  <p:clrMap bg1="lt1" tx1="dk1" bg2="lt2" tx2="dk2" accent1="accent1" accent2="accent2" accent3="accent3" accent4="accent4" accent5="accent5" accent6="accent6" hlink="hlink" folHlink="folHlink"/>
</p:handoutMaster>
</file>

<file path=ppt/notesMasters/_rels/notesMaster1.xml.rels><?xml version="1.0" encoding="utf-8"?>
<Relationships xmlns="http://schemas.openxmlformats.org/package/2006/relationships">
  <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7C3607-6095-4CD0-92A0-FFEF984E53C8}" type="datetimeFigureOut">
              <a:rPr lang="en-US" smtClean="0"/>
              <a:t>6/28/2026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32F38D-C8BB-4D18-A518-262BC2556B91}" type="slidenum">
              <a:rPr lang="en-US" smtClean="0"/>
              <a:t>‹#›</a:t>
            </a:fld>
            <a:endParaRPr lang="en-US"/>
          </a:p>
        </p:txBody>
      </p:sp>
    </p:spTree>
    <p:extLst>
      <p:ext uri="{BB962C8B-B14F-4D97-AF65-F5344CB8AC3E}">
        <p14:creationId xmlns:p14="http://schemas.microsoft.com/office/powerpoint/2010/main" val="7760895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Mở đầu Buổi 4 (19:30). Thứ Bảy tuần trước ta chọn cách trả lời câu hỏi. Hôm nay hai câu hỏi cho mọi kết quả: có tin được không (sai lệch, yếu tố nhiễu, nhân quả) và lớn đến đâu (nguy cơ, nguy cơ tương đối, tỷ số chênh, hiệu số nguy cơ, số người cần điều trị)? Sau đó vượt ra ngoài một nghiên cứu: xét nghiệm chẩn đoán, phân tích gộp và công cụ thẩm định.</a:t>
            </a:r>
          </a:p>
          <a:p>
            <a:r>
              <a:rPr lang="en-US" sz="1400" b="0" dirty="0"/>
              <a:t>Mở đầu bằng câu hỏi cuối Buổi 3: chiếu ba câu trả lời nhận được qua khung chat hoặc biểu mẫu (ẩn danh). Câu hỏi về việc bác sĩ chọn hạn chế dịch cho một số người bệnh: đó là thuần tập, nên chỉ nói 'có liên quan'. Nó dẫn thẳng vào yếu tố nhiễu.</a:t>
            </a:r>
          </a:p>
          <a:p>
            <a:r>
              <a:rPr lang="en-US" sz="1400" b="0" dirty="0"/>
              <a:t>Cách học trực tuyến (nhắc ngắn): câu trả lời nhanh qua bình chọn, câu hỏi khác thì mời hai ba người trả lời bật micro, bấm 'giơ tay' để phát biểu, mọi bài tập do cả lớp cùng làm.</a:t>
            </a:r>
          </a:p>
          <a:p>
            <a:r>
              <a:rPr lang="en-US" sz="1400" b="0" dirty="0"/>
              <a:t>Nhịp độ: phép tính duy nhất là phép chia trong bảng 2x2, và bảng tính kiểm tra mọi đáp án.</a:t>
            </a:r>
          </a:p>
          <a:p>
            <a:r>
              <a:rPr lang="en-US" sz="1400" b="0" dirty="0"/>
              <a:t>Thời gian: 1 phút. Lịch: 19:30 ôn tập (10), 19:40 phần 4.1 (40), 20:20 phần 4.2 kèm trình diễn (25), 20:45 giải lao (15), 21:00 cả lớp cùng làm hai bài tính (15), 21:15 phần 4.3 (30), 21:45 xây dựng đề cương 4 (40), 22:25 tổng kết (5), 22:30 kết thúc.</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Chạy thành ba câu bình chọn. KTC = khoảng tin cậy (Buổi 3, slide thử nghiệm không kém hơn).</a:t>
            </a:r>
          </a:p>
          <a:p>
            <a:r>
              <a:rPr lang="en-US" sz="1400" b="0" dirty="0"/>
              <a:t>Đáp án. C1: bệnh–chứng (chọn theo kết cục là tử vong, nhìn ngược lại phơi nhiễm là dịch truyền). C2: thử nghiệm ngẫu nhiên theo cụm. C3: không kém hơn. Toàn bộ KTC nằm dưới ngưỡng +4 (nó cắt 0, nên không vượt trội).</a:t>
            </a:r>
          </a:p>
          <a:p>
            <a:r>
              <a:rPr lang="en-US" sz="1400" b="0" dirty="0"/>
              <a:t>Quan niệm sai cần sửa ở C1: 'dùng hồ sơ nên là thuần tập'. Hỏi: người được chọn theo điều đã xảy ra với họ (tử vong) hay theo điều họ được nhận?</a:t>
            </a:r>
          </a:p>
          <a:p>
            <a:r>
              <a:rPr lang="en-US" sz="1400" b="0" dirty="0"/>
              <a:t>Thời gian: 9 phút (khoảng 6 phút cho ba câu, 3 phút đọc lại Phần 2a, bài về nhà của Buổi 3). Cộng với slide mở đầu là 10 phút ôn tập. Phần xây dựng đề cương hôm nay hoàn thành Phần 2.</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Phần 4.1 bắt đầu từ đây (tổng cộng 40 phút, từ slide này đến câu bình chọn 'Phát hiện sai lệch').</a:t>
            </a:r>
          </a:p>
          <a:p>
            <a:r>
              <a:rPr lang="en-US" sz="1400" b="0" dirty="0"/>
              <a:t>Đọc bốn tiêu đề. Nói với cả lớp bảng thuật ngữ có ở đầu phiếu bài tập Buổi 4 (file PDF gửi trước buổi học).</a:t>
            </a:r>
          </a:p>
          <a:p>
            <a:r>
              <a:rPr lang="en-US" sz="1400" b="0" dirty="0"/>
              <a:t>Ý chính: thứ tự quan trọng. Ta đánh giá kết quả có tin được không trước khi quan tâm nó lớn đến đâu.</a:t>
            </a:r>
          </a:p>
          <a:p>
            <a:r>
              <a:rPr lang="en-US" sz="1400" b="0" dirty="0"/>
              <a:t>Hỏi cả lớp (mời hai ba người trả lời, bật micro): tháng này bạn đã gặp từ nào trong các bài báo? Dự kiến: OR, RR, KTC 95%, biểu đồ rừng.</a:t>
            </a:r>
          </a:p>
          <a:p>
            <a:r>
              <a:rPr lang="en-US" sz="1400" b="0" dirty="0"/>
              <a:t>Thời gian: 1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Đánh dấu phần 4.1. 40 phút tính từ slide từ khóa đến câu bình chọn 'Phát hiện sai lệch'.</a:t>
            </a:r>
          </a:p>
          <a:p>
            <a:r>
              <a:rPr lang="en-US" sz="1400" b="0" dirty="0"/>
              <a:t>Ba nhóm sai lệch: ai được đưa vào nghiên cứu (chọn lựa), mọi thứ được đo thế nào (thông tin), và sự trộn lẫn tác động (yếu tố nhiễu). Sau đó là cách thiết kế chống sai lệch, và bốn ý để đánh giá một kết quả: thay đổi tác động, giá trị nội tại và ngoại suy, quan hệ nhân quả ngược và các quan điểm của Bradford Hill.</a:t>
            </a:r>
          </a:p>
          <a:p>
            <a:r>
              <a:rPr lang="en-US" sz="1400" b="0" dirty="0"/>
              <a:t>Thời gian: 30 giây.</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Dùng hình bia phi tiêu. Trái: điều ta muốn, gần sự thật và tập trung. Giữa: sai số ngẫu nhiên, quanh sự thật nhưng phân tán. Cỡ mẫu lớn hơn sẽ kéo các phi tiêu lại gần nhau. Phải: sai lệch, tập trung nhưng sai chỗ. Cỡ mẫu lớn hơn chỉ làm ta tự tin hơn vào câu trả lời sai.</a:t>
            </a:r>
          </a:p>
          <a:p>
            <a:r>
              <a:rPr lang="en-US" sz="1400" b="0" dirty="0"/>
              <a:t>Ý chính: khoảng tin cậy (Buổi 6) chỉ mô tả sai số ngẫu nhiên. Khoảng tin cậy hẹp không nói gì về sai lệch.</a:t>
            </a:r>
          </a:p>
          <a:p>
            <a:r>
              <a:rPr lang="en-US" sz="1400" b="0" dirty="0"/>
              <a:t>Quan niệm sai: 'nghiên cứu 10 000 người bệnh không thể bị sai lệch'. Nghiên cứu sổ bộ lớn có thể rất chính xác mà vẫn sai lệch.</a:t>
            </a:r>
          </a:p>
          <a:p>
            <a:r>
              <a:rPr lang="en-US" sz="1400" b="0" dirty="0"/>
              <a:t>Hỏi cả lớp (bình chọn): bài nào trong hai bài báo dễ bị sai số ngẫu nhiên hơn, bài nào dễ bị sai lệch hơn? Dự kiến: Bài báo 1, Boulet 2024 (48 người bệnh) dễ bị sai số ngẫu nhiên. Bài báo 2, Hyun 2023 (quan sát) dễ bị sai lệch, nhất là yếu tố nhiễu. Cả hai bài nằm trong thư mục khóa học, Course/Papers.</a:t>
            </a:r>
          </a:p>
          <a:p>
            <a:r>
              <a:rPr lang="en-US" sz="1400" b="0" dirty="0"/>
              <a:t>Thời gian: 2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Sai lệch chọn lựa xảy ra khi những người vào (hoặc ở lại) nghiên cứu khác một cách hệ thống với những người ta muốn tìm hiểu.</a:t>
            </a:r>
          </a:p>
          <a:p>
            <a:r>
              <a:rPr lang="en-US" sz="1400" b="0" dirty="0"/>
              <a:t>Ví dụ từ Bài báo 2 (Hyun): chỉ người bệnh nằm ICU ít nhất ba ngày và có dữ liệu dịch được đưa vào (2 516 trong 11 981 người bệnh của sổ bộ). Những người bệnh nặng nhất tử vong sớm, và những người nhẹ nhất ra sớm, bị loại. Kết quả áp dụng cho 'người bệnh còn ở ICU ngày 3', không phải mọi người bệnh nhiễm khuẩn huyết.</a:t>
            </a:r>
          </a:p>
          <a:p>
            <a:r>
              <a:rPr lang="en-US" sz="1400" b="0" dirty="0"/>
              <a:t>Nguồn thường gặp khác: người tình nguyện, người bệnh từ chối tham gia, mất theo dõi, trung tâm tuyến cuối duy nhất.</a:t>
            </a:r>
          </a:p>
          <a:p>
            <a:r>
              <a:rPr lang="en-US" sz="1400" b="0" dirty="0"/>
              <a:t>Quan niệm sai: 'sai lệch chọn lựa chỉ quan trọng trong khảo sát'. Nó ảnh hưởng mọi thiết kế, kể cả RCT (tiêu chuẩn loại trừ chặt làm hẹp đối tượng áp dụng kết quả).</a:t>
            </a:r>
          </a:p>
          <a:p>
            <a:r>
              <a:rPr lang="en-US" sz="1400" b="0" dirty="0"/>
              <a:t>Hỏi cả lớp (mời hai ba người trả lời, bật micro): trong Bài báo 1 (Boulet), 1 201 người bệnh được sàng lọc và 50 được đưa vào. Điều đó nói gì? Dự kiến: người bệnh thử nghiệm được chọn lọc rất kỹ. Kiểm tra xem họ có giống người bệnh của mình không trước khi áp dụng.</a:t>
            </a:r>
          </a:p>
          <a:p>
            <a:r>
              <a:rPr lang="en-US" sz="1400" b="0" dirty="0"/>
              <a:t>Thời gian: 2.5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Sai lệch thông tin (đo lường): dữ liệu sai một cách hệ thống.</a:t>
            </a:r>
          </a:p>
          <a:p>
            <a:r>
              <a:rPr lang="en-US" sz="1400" b="0" dirty="0"/>
              <a:t>Sai lệch nhớ lại: trong nghiên cứu bệnh–chứng, ca bệnh (hoặc gia đình) cố nhớ kỹ hơn ca chứng, nên phơi nhiễm có vẻ phổ biến hơn ở ca bệnh.</a:t>
            </a:r>
          </a:p>
          <a:p>
            <a:r>
              <a:rPr lang="en-US" sz="1400" b="0" dirty="0"/>
              <a:t>Sai lệch người quan sát: người đánh giá biết nhóm có thể đánh giá kết cục 'mềm' khác đi, ví dụ 'đủ điều kiện ra viện' hay 'có mê sảng'. Trong Boulet, bác sĩ biết phân nhóm.</a:t>
            </a:r>
          </a:p>
          <a:p>
            <a:r>
              <a:rPr lang="en-US" sz="1400" b="0" dirty="0"/>
              <a:t>Sai lệch đo lường: cân luôn chỉ cao 0.5 kg, hoặc lượng nước tiểu bị ghi thiếu ở ca đêm. Với câu hỏi dịch truyền điều này rất quan trọng: thiếu ghi nước tiểu làm cân bằng dịch trông dương hơn thực tế. Nếu khác nhau giữa các nhóm, nó làm méo phép so sánh.</a:t>
            </a:r>
          </a:p>
          <a:p>
            <a:r>
              <a:rPr lang="en-US" sz="1400" b="0" dirty="0"/>
              <a:t>Quan niệm sai: 'kết cục cứng như tử vong thì miễn nhiễm'. Tử vong được ghi nhận đáng tin cậy, nhưng thời điểm và nguyên nhân tử vong vẫn có thể bị phân loại sai.</a:t>
            </a:r>
          </a:p>
          <a:p>
            <a:r>
              <a:rPr lang="en-US" sz="1400" b="0" dirty="0"/>
              <a:t>Hỏi cả lớp (mời hai ba người trả lời, bật micro): làm sao giảm sai lệch người quan sát trong một thử nghiệm dịch truyền ở ICU không làm mù? Dự kiến: kết cục khách quan, người đánh giá kết cục được làm mù, định nghĩa chuẩn và tập huấn.</a:t>
            </a:r>
          </a:p>
          <a:p>
            <a:r>
              <a:rPr lang="en-US" sz="1400" b="0" dirty="0"/>
              <a:t>Thời gian: 2.5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Đây là slide quan trọng nhất của 4.1. Dùng con trỏ chuột chỉ vào từng mũi tên.</a:t>
            </a:r>
          </a:p>
          <a:p>
            <a:r>
              <a:rPr lang="en-US" sz="1400" b="0" dirty="0"/>
              <a:t>Mức độ nặng của bệnh khiến bác sĩ truyền nhiều dịch hơn (mũi tên trái). Mức độ nặng cũng gây tử vong (mũi tên phải). Vì vậy người bệnh được truyền nhiều dịch hơn tử vong nhiều hơn, kể cả khi dịch không có tác động gì.</a:t>
            </a:r>
          </a:p>
          <a:p>
            <a:r>
              <a:rPr lang="en-US" sz="1400" b="0" dirty="0"/>
              <a:t>Trường hợp đặc biệt này gọi là nhiễu do chỉ định (confounding by indication): lý do đưa ra điều trị lại chính là thứ liên quan với kết cục.</a:t>
            </a:r>
          </a:p>
          <a:p>
            <a:r>
              <a:rPr lang="en-US" sz="1400" b="0" dirty="0"/>
              <a:t>Ba điều kiện của một yếu tố nhiễu: liên quan với phơi nhiễm, là nguyên nhân của kết cục, và không nằm trên con đường nhân quả giữa hai yếu tố đó.</a:t>
            </a:r>
          </a:p>
          <a:p>
            <a:r>
              <a:rPr lang="en-US" sz="1400" b="0" dirty="0"/>
              <a:t>Quan niệm sai: 'yếu tố nhiễu là bất kỳ biến nào khác nhau giữa các nhóm'. Nó còn phải ảnh hưởng đến kết cục.</a:t>
            </a:r>
          </a:p>
          <a:p>
            <a:r>
              <a:rPr lang="en-US" sz="1400" b="0" dirty="0"/>
              <a:t>Hỏi cả lớp (mời hai ba người trả lời, bật micro): dấu hiệu nào tại giường khiến bạn truyền thêm dịch và dự báo tử vong? Dự kiến: huyết áp thấp, lactate cao, liều vận mạch cao, da nổi vân tím. Mỗi dấu hiệu là một yếu tố nhiễu tiềm năng.</a:t>
            </a:r>
          </a:p>
          <a:p>
            <a:r>
              <a:rPr lang="en-US" sz="1400" b="0" dirty="0"/>
              <a:t>Thời gian: 3.5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Số liệu giả định, chọn để minh họa. Gộp tất cả người bệnh: 42% người bệnh truyền nhiều dịch tử vong so với 18% người bệnh truyền ít, nguy cơ tương đối (RR) thô 2.33. Trông như dịch gây tử vong.</a:t>
            </a:r>
          </a:p>
          <a:p>
            <a:r>
              <a:rPr lang="en-US" sz="1400" b="0" dirty="0"/>
              <a:t>Giờ chia theo mức độ nặng. Bệnh nhẹ: 10% so với 10%. Bệnh nặng: 50% so với 50%. Trong mỗi mức, RR là 1.0.</a:t>
            </a:r>
          </a:p>
          <a:p>
            <a:r>
              <a:rPr lang="en-US" sz="1400" b="0" dirty="0"/>
              <a:t>Lý do: 80 trong 100 người bệnh truyền nhiều dịch là bệnh nặng, nhưng chỉ 20 trong 100 người bệnh truyền ít dịch. Mức độ nặng, chứ không phải dịch, giải thích khác biệt thô.</a:t>
            </a:r>
          </a:p>
          <a:p>
            <a:r>
              <a:rPr lang="en-US" sz="1400" b="0" dirty="0"/>
              <a:t>Ý chính: đó là điều 'hiệu chỉnh theo mức độ nặng' làm: so sánh tương đồng với tương đồng. Buổi 6 sẽ xem các bài báo và mô hình trình bày điều này thế nào. Slide sau: điều gì xảy ra khi các tầng không giống nhau.</a:t>
            </a:r>
          </a:p>
          <a:p>
            <a:r>
              <a:rPr lang="en-US" sz="1400" b="0" dirty="0"/>
              <a:t>Quan niệm sai: 'sau hiệu chỉnh, mối liên quan còn lại là nhân quả'. Chỉ đúng nếu mọi yếu tố nhiễu quan trọng đều được đo tốt, điều không bao giờ được bảo đảm trong dữ liệu quan sát.</a:t>
            </a:r>
          </a:p>
          <a:p>
            <a:r>
              <a:rPr lang="en-US" sz="1400" b="0" dirty="0"/>
              <a:t>Hỏi cả lớp (mời hai ba người trả lời, bật micro): cần đo gì lúc ban đầu trong một nghiên cứu quan sát về dịch truyền để làm được điều này? Dự kiến: các chỉ dấu mức độ nặng chính: điểm SOFA, lactate, liều vận mạch, tuổi, bệnh kèm.</a:t>
            </a:r>
          </a:p>
          <a:p>
            <a:r>
              <a:rPr lang="en-US" sz="1400" b="0" dirty="0"/>
              <a:t>Thời gian: 3.5 phút. Kiểm tra số học thành tiếng: 2 + 40 = 42 ca tử vong/100, 8 + 10 = 18/100.</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Cả hai xuất hiện khi ta chia dữ liệu theo tầng, nhưng mang ý nghĩa ngược nhau.</a:t>
            </a:r>
          </a:p>
          <a:p>
            <a:r>
              <a:rPr lang="en-US" sz="1400" b="0" dirty="0"/>
              <a:t>Bên trái, yếu tố nhiễu (ví dụ dịch truyền): các tầng giống nhau (RR 1.0 và 1.0) nhưng khác kết quả thô (2.33). Yếu tố thứ ba (độ nặng) tạo ra một mối liên quan giả. Cách xử lý: hiệu chỉnh, và báo cáo ước lượng đã hiệu chỉnh.</a:t>
            </a:r>
          </a:p>
          <a:p>
            <a:r>
              <a:rPr lang="en-US" sz="1400" b="0" dirty="0"/>
              <a:t>Bên phải, thay đổi tác động (effect modification), còn gọi là tương tác (interaction) (giả định): chiến lược hạn chế dịch có thể có lợi ở người bệnh ARDS (RR 0.60) nhưng không khác biệt khi không có ARDS (RR 1.00). Các tầng khác nhau. Đây là sinh học thật, không phải sai lệch: báo cáo từng phân nhóm. Đừng gộp trung bình.</a:t>
            </a:r>
          </a:p>
          <a:p>
            <a:r>
              <a:rPr lang="en-US" sz="1400" b="0" dirty="0"/>
              <a:t>Quy tắc: các tầng giống nhau nhưng khác kết quả thô = nhiễu. Các tầng khác nhau = thay đổi tác động.</a:t>
            </a:r>
          </a:p>
          <a:p>
            <a:r>
              <a:rPr lang="en-US" sz="1400" b="0" dirty="0"/>
              <a:t>Quan niệm sai: 'mọi khác biệt giữa phân nhóm đều là thật'. Phân nhóm phải được định trước và ít. Với nhiều phân nhóm, một số sẽ khác nhau do may rủi. Buổi 6 sẽ xem tương tác trong mô hình.</a:t>
            </a:r>
          </a:p>
          <a:p>
            <a:r>
              <a:rPr lang="en-US" sz="1400" b="0" dirty="0"/>
              <a:t>Hỏi cả lớp (bình chọn): hạn chế dịch, RR 0.95 ở người bệnh thận bình thường và 0.60 ở người bệnh tổn thương thận. Nhiễu hay thay đổi tác động? Dự kiến: thay đổi tác động (các tầng khác nhau).</a:t>
            </a:r>
          </a:p>
          <a:p>
            <a:r>
              <a:rPr lang="en-US" sz="1400" b="0" dirty="0"/>
              <a:t>Thời gian: 3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Slide này là hộp công cụ. Ba slide sau minh họa từng công cụ.</a:t>
            </a:r>
          </a:p>
          <a:p>
            <a:r>
              <a:rPr lang="en-US" sz="1400" b="0" dirty="0"/>
              <a:t>Giai đoạn thiết kế (phòng ngừa): phân bổ ngẫu nhiên, che giấu phân bổ, làm mù, giới hạn, ghép cặp. Giai đoạn phân tích (sửa chữa): phân tầng, hiệu chỉnh bằng hồi quy, điểm xu hướng (propensity score).</a:t>
            </a:r>
          </a:p>
          <a:p>
            <a:r>
              <a:rPr lang="en-US" sz="1400" b="0" dirty="0"/>
              <a:t>Ý chính: dòng chữ đỏ in đậm là thông điệp then chốt. Mọi công cụ quan sát chỉ tác động lên những gì đã đo. Phân bổ ngẫu nhiên là công cụ duy nhất cân bằng cả những gì chưa đo.</a:t>
            </a:r>
          </a:p>
          <a:p>
            <a:r>
              <a:rPr lang="en-US" sz="1400" b="0" dirty="0"/>
              <a:t>Quan niệm sai: 'ghép cặp theo điểm xu hướng tốt như phân bổ ngẫu nhiên'. Đó là ghép cặp trên các yếu tố đã đo: khéo léo, nhưng vẫn giới hạn ở những yếu tố đó.</a:t>
            </a:r>
          </a:p>
          <a:p>
            <a:r>
              <a:rPr lang="en-US" sz="1400" b="0" dirty="0"/>
              <a:t>Hỏi cả lớp (bình chọn): Bài báo 2 (Hyun) đã dùng công cụ nào? Dự kiến: giới hạn (người lớn nhiễm khuẩn huyết, nằm ICU từ 3 ngày trở lên) và ghép cặp 1:1 theo điểm xu hướng.</a:t>
            </a:r>
          </a:p>
          <a:p>
            <a:r>
              <a:rPr lang="en-US" sz="1400" b="0" dirty="0"/>
              <a:t>Thời gian: 2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Hình màu đỏ là người bệnh nặng (yếu tố nhiễu đã biết). Ngôi sao vàng là một yếu tố ẩn chưa ai đo: một đặc điểm di truyền, sự suy yếu (frailty), linh cảm của bác sĩ.</a:t>
            </a:r>
          </a:p>
          <a:p>
            <a:r>
              <a:rPr lang="en-US" sz="1400" b="0" dirty="0"/>
              <a:t>Phân bổ ngẫu nhiên đưa người bệnh vào nhóm A hoặc B bằng may rủi, nên trung bình cả hai nhóm có cùng tỷ lệ người bệnh nặng và ngôi sao. Ở đây mỗi nhóm có 5 người bệnh nặng và 3 ngôi sao.</a:t>
            </a:r>
          </a:p>
          <a:p>
            <a:r>
              <a:rPr lang="en-US" sz="1400" b="0" dirty="0"/>
              <a:t>Ý chính: sự cân bằng là tính trung bình. Với thử nghiệm rất nhỏ vẫn có mất cân bằng do may rủi. Boulet thấy creatinine ban đầu cao hơn ở nhóm can thiệp. Với 24 người bệnh mỗi nhóm điều này không lạ.</a:t>
            </a:r>
          </a:p>
          <a:p>
            <a:r>
              <a:rPr lang="en-US" sz="1400" b="0" dirty="0"/>
              <a:t>Quan niệm sai: 'ngẫu nhiên nghĩa là hai nhóm giống hệt nhau'. Chúng tương tự nhau tính trung bình. Bảng 1 của bài báo giúp kiểm tra.</a:t>
            </a:r>
          </a:p>
          <a:p>
            <a:r>
              <a:rPr lang="en-US" sz="1400" b="0" dirty="0"/>
              <a:t>Hỏi cả lớp (mời hai ba người trả lời, bật micro): vì sao điều này hiệu quả hơn với 500 người bệnh so với 50? Dự kiến: với số lượng lớn, mất cân bằng do may rủi được san bằng.</a:t>
            </a:r>
          </a:p>
          <a:p>
            <a:r>
              <a:rPr lang="en-US" sz="1400" b="0" dirty="0"/>
              <a:t>Thời gian: 1.5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Che giấu phân bổ (allocation concealment) diễn ra trước khi phân nhóm: người tuyển người bệnh không biết và không đoán được lần phân bổ kế tiếp (máy tính trung tâm, không phải phong bì trên bàn). Nếu không, bác sĩ có thể hướng người bệnh nặng tránh khỏi điều trị mới: sai lệch chọn lựa ngay trong thử nghiệm.</a:t>
            </a:r>
          </a:p>
          <a:p>
            <a:r>
              <a:rPr lang="en-US" sz="1400" b="0" dirty="0"/>
              <a:t>Làm mù (blinding) diễn ra sau: ai biết nhóm? Trong Boulet, người bệnh và nhà thống kê được làm mù, bác sĩ và nghiên cứu viên thì không, vì vậy gọi là 'mù đơn'.</a:t>
            </a:r>
          </a:p>
          <a:p>
            <a:r>
              <a:rPr lang="en-US" sz="1400" b="0" dirty="0"/>
              <a:t>Ý chính: trong thử nghiệm về dịch truyền và nhiều thử nghiệm ICU, làm mù bác sĩ thường không thể. Khi đó hãy làm mù người đánh giá kết cục và chọn kết cục khách quan.</a:t>
            </a:r>
          </a:p>
          <a:p>
            <a:r>
              <a:rPr lang="en-US" sz="1400" b="0" dirty="0"/>
              <a:t>Quan niệm sai: 'mù đơn, mù đôi, mù ba' có nghĩa cố định. Không. Bài báo nên nêu chính xác ai được làm mù.</a:t>
            </a:r>
          </a:p>
          <a:p>
            <a:r>
              <a:rPr lang="en-US" sz="1400" b="0" dirty="0"/>
              <a:t>Hỏi cả lớp (bình chọn): có thể che giấu phân bổ khi không thể làm mù không? Dự kiến: có. Che giấu phân bổ luôn làm được và luôn bắt buộc.</a:t>
            </a:r>
          </a:p>
          <a:p>
            <a:r>
              <a:rPr lang="en-US" sz="1400" b="0" dirty="0"/>
              <a:t>Thời gian: 2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Hyun ghép mỗi người bệnh cân bằng dương với một người bệnh cân bằng âm có điểm xu hướng tương tự, xây dựng từ các yếu tố đã đo: tuổi, giới, điểm SOFA, sốc nhiễm khuẩn, bệnh kèm, vị trí nhiễm khuẩn, lượng dịch ra và các yếu tố khác. Kết quả là 483, 373 và 392 cặp cho phân tích ngày 1, ngày 2 và ngày 3.</a:t>
            </a:r>
          </a:p>
          <a:p>
            <a:r>
              <a:rPr lang="en-US" sz="1400" b="0" dirty="0"/>
              <a:t>Chính tác giả đã nêu những gì không đo: loại dịch và hỗ trợ dinh dưỡng. Nhận định tại giường của bác sĩ về độ nặng của người bệnh không bao giờ được ghi nhận đầy đủ. Phần còn lại gọi là nhiễu tồn dư (residual confounding).</a:t>
            </a:r>
          </a:p>
          <a:p>
            <a:r>
              <a:rPr lang="en-US" sz="1400" b="0" dirty="0"/>
              <a:t>Ý chính: đó là lý do một nghiên cứu thuần tập, dù ghép cặp tốt đến đâu, vẫn nói 'có liên quan', và câu hỏi 'hạn chế dịch có cứu sống không?' vẫn cần một RCT lớn.</a:t>
            </a:r>
          </a:p>
          <a:p>
            <a:r>
              <a:rPr lang="en-US" sz="1400" b="0" dirty="0"/>
              <a:t>Quan niệm sai: 'nhóm đã ghép cặp tốt như nhóm ngẫu nhiên'. Hãy xem Bảng 1, rồi hỏi điều gì không có trong Bảng 1.</a:t>
            </a:r>
          </a:p>
          <a:p>
            <a:r>
              <a:rPr lang="en-US" sz="1400" b="0" dirty="0"/>
              <a:t>Hỏi cả lớp (mời hai ba người trả lời, bật micro): nêu một yếu tố chưa đo có thể khiến bác sĩ truyền nhiều dịch hơn và dự báo tử vong. Dự kiến: ấn tượng lâm sàng về sốc, da nổi vân tím, tim suy, thảo luận về mục tiêu điều trị.</a:t>
            </a:r>
          </a:p>
          <a:p>
            <a:r>
              <a:rPr lang="en-US" sz="1400" b="0" dirty="0"/>
              <a:t>Thời gian: 2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Giá trị nội tại (internal validity): câu trả lời có đúng với những người trong nghiên cứu không? Đây là điều mà phân bổ ngẫu nhiên, che giấu phân bổ, làm mù, theo dõi đầy đủ và đo lường tốt bảo vệ.</a:t>
            </a:r>
          </a:p>
          <a:p>
            <a:r>
              <a:rPr lang="en-US" sz="1400" b="0" dirty="0"/>
              <a:t>Giá trị ngoại suy (external validity, tính khái quát hóa): câu trả lời có áp dụng cho người bệnh của tôi trong bối cảnh của tôi không? So sánh quần thể thử nghiệm với quần thể của mình. Bài báo 1 (Boulet) đưa vào người lớn 18-85 tuổi không lọc máu hay suy dinh dưỡng nặng, tại 3 ICU của một quốc gia, và chỉ khoảng 4% số người bệnh được sàng lọc.</a:t>
            </a:r>
          </a:p>
          <a:p>
            <a:r>
              <a:rPr lang="en-US" sz="1400" b="0" dirty="0"/>
              <a:t>Ý chính: giá trị nội tại đi trước. Một kết quả sai lệch không áp dụng được ở đâu cả. Nhưng một thử nghiệm hoàn toàn đúng trên người bệnh được chọn lọc kỹ có thể không giúp được khoa của bạn.</a:t>
            </a:r>
          </a:p>
          <a:p>
            <a:r>
              <a:rPr lang="en-US" sz="1400" b="0" dirty="0"/>
              <a:t>Quan niệm sai: 'RCT áp dụng cho tất cả mọi người'. Nó áp dụng rõ nhất cho những người bệnh giống người đã tham gia.</a:t>
            </a:r>
          </a:p>
          <a:p>
            <a:r>
              <a:rPr lang="en-US" sz="1400" b="0" dirty="0"/>
              <a:t>Hỏi cả lớp (mời hai ba người trả lời, bật micro): nêu một nhóm người bệnh ở ICU của mình không thể vào thử nghiệm Boulet. Dự kiến: người bệnh trên 85 tuổi, người bệnh lọc máu mạn, người bệnh vào sau hơn 24 giờ dùng vận mạch.</a:t>
            </a:r>
          </a:p>
          <a:p>
            <a:r>
              <a:rPr lang="en-US" sz="1400" b="0" dirty="0"/>
              <a:t>Thời gian: 2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Quan hệ nhân quả ngược (reverse causation): 'kết cục' thực ra gây ra 'phơi nhiễm'.</a:t>
            </a:r>
          </a:p>
          <a:p>
            <a:r>
              <a:rPr lang="en-US" sz="1400" b="0" dirty="0"/>
              <a:t>Ví dụ ICU: ta giả định cân bằng dịch dương gây tổn thương thận và tử vong. Nhưng thận suy tạo ít nước tiểu, và ít dịch ra nghĩa là cân bằng dương hơn. Mũi tên có thể chạy ngược lại. Đó là lý do Hyun ghép cặp theo cả lượng dịch ra lẫn dịch vào.</a:t>
            </a:r>
          </a:p>
          <a:p>
            <a:r>
              <a:rPr lang="en-US" sz="1400" b="0" dirty="0"/>
              <a:t>Ví dụ khác: người mắc bệnh sớm chưa chẩn đoán ngừng vận động (nên ít vận động trông có hại). Người bệnh đang xấu đi được làm nhiều xét nghiệm và dùng nhiều thuốc hơn.</a:t>
            </a:r>
          </a:p>
          <a:p>
            <a:r>
              <a:rPr lang="en-US" sz="1400" b="0" dirty="0"/>
              <a:t>Cách kiểm tra: bảo đảm phơi nhiễm được đo trước khi kết cục bắt đầu, dùng độ trễ thời gian, ưu tiên thiết kế thuần tập hoặc thử nghiệm hơn cắt ngang.</a:t>
            </a:r>
          </a:p>
          <a:p>
            <a:r>
              <a:rPr lang="en-US" sz="1400" b="0" dirty="0"/>
              <a:t>Quan niệm sai: 'nhân quả ngược chỉ quan trọng trong nghiên cứu cắt ngang'. Nó có thể ảnh hưởng cả thuần tập khi phơi nhiễm được đo lúc kết cục đang hình thành.</a:t>
            </a:r>
          </a:p>
          <a:p>
            <a:r>
              <a:rPr lang="en-US" sz="1400" b="0" dirty="0"/>
              <a:t>Hỏi cả lớp (mời hai ba người trả lời, bật micro): người bệnh sốc được tăng liều vận mạch và tử vong nhiều hơn. Mũi tên có thể chạy chiều nào? Dự kiến: cả hai. Thuốc có thể gây hại, nhưng sốc nặng dần chính là lý do tăng liều.</a:t>
            </a:r>
          </a:p>
          <a:p>
            <a:r>
              <a:rPr lang="en-US" sz="1400" b="0" dirty="0"/>
              <a:t>Thời gian: 2.5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Năm 1965, Austin Bradford Hill nêu chín quan điểm để đánh giá một mối liên quan có khả năng là nhân quả không. Chúng không phải bảng kiểm để cho điểm. Chúng là manh mối.</a:t>
            </a:r>
          </a:p>
          <a:p>
            <a:r>
              <a:rPr lang="en-US" sz="1400" b="0" dirty="0"/>
              <a:t>Đi nhanh qua bảng. Dừng ở trình tự thời gian (điều duy nhất bắt buộc) và thực nghiệm (mạnh nhất, do RCT cung cấp).</a:t>
            </a:r>
          </a:p>
          <a:p>
            <a:r>
              <a:rPr lang="en-US" sz="1400" b="0" dirty="0"/>
              <a:t>Áp dụng cho Hyun (cột bên phải): độ mạnh vừa (tỷ số nguy cơ tức thời, HR, khoảng 1.6-2.1). Nhất quán với các thuần tập khác. Trình tự thời gian: cân bằng dịch đo trước tử vong, nhưng có thể có nhân quả ngược. Chưa cho thấy liều-đáp ứng. Thực nghiệm: các thử nghiệm như Boulet chưa cho thấy tác động lên tử vong. Kết luận: có thể, chưa được chứng minh.</a:t>
            </a:r>
          </a:p>
          <a:p>
            <a:r>
              <a:rPr lang="en-US" sz="1400" b="0" dirty="0"/>
              <a:t>Quan niệm sai: 'đạt phần lớn tiêu chí là chứng minh được nhân quả'. Chúng làm tăng hoặc giảm sự tin cậy. Không bao giờ chứng minh.</a:t>
            </a:r>
          </a:p>
          <a:p>
            <a:r>
              <a:rPr lang="en-US" sz="1400" b="0" dirty="0"/>
              <a:t>Hỏi cả lớp (bình chọn): quan điểm nào RCT cung cấp mà không thuần tập nào có? Dự kiến: thực nghiệm.</a:t>
            </a:r>
          </a:p>
          <a:p>
            <a:r>
              <a:rPr lang="en-US" sz="1400" b="0" dirty="0"/>
              <a:t>Thời gian: 4.5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Chạy thành bốn câu bình chọn (mỗi tình huống một câu). Sau mỗi kết quả, mời một hai người nêu một cách khắc phục, bật micro. Bốn tình huống này cũng có trong phiếu bài tập Buổi 4 (PDF), Phần A.</a:t>
            </a:r>
          </a:p>
          <a:p>
            <a:r>
              <a:rPr lang="en-US" sz="1400" b="0" dirty="0"/>
              <a:t>Đáp án. 1: sai lệch nhớ lại. Khắc phục: dùng dữ liệu phơi nhiễm ghi trước khi biết kết cục (hồ sơ, đơn thuốc). Hỏi hai nhóm cùng một bộ câu hỏi có cấu trúc. 2: sai lệch người quan sát. Khắc phục: làm mù người đánh giá, tiêu chuẩn ra khỏi ICU khách quan. 3: sai lệch chọn lựa (thiếu những người nặng nhất đã tử vong sớm). Khắc phục: đưa vào mọi người bệnh đủ tiêu chuẩn từ lúc nhập viện và báo cáo số bị loại cùng lý do. 4: nhiễu do chỉ định. Khắc phục: phân nhóm ngẫu nhiên, hoặc đo lactate và các chỉ dấu độ nặng khác rồi hiệu chỉnh hoặc ghép cặp.</a:t>
            </a:r>
          </a:p>
          <a:p>
            <a:r>
              <a:rPr lang="en-US" sz="1400" b="0" dirty="0"/>
              <a:t>Thời gian: 5 phút. Đi nhanh: đây là kiểm tra, không phải bài giảng. Slide này khép lại 40 phút của phần 4.1.</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Đánh dấu phần 4.2 (25 phút: khoảng 17 phút slide, rồi 8 phút trình diễn trực tiếp, phần tính toán ở sau giải lao). RR: nguy cơ tương đối. OR: tỷ số chênh. RD: hiệu số nguy cơ. NNT: số người cần điều trị. Mỗi số đo được định nghĩa ở slide dạy nó.</a:t>
            </a:r>
          </a:p>
          <a:p>
            <a:r>
              <a:rPr lang="en-US" sz="1400" b="0" dirty="0"/>
              <a:t>Trấn an cả lớp: phép tính duy nhất hôm nay là phép chia với bảng 2x2, và bảng tính sẽ kiểm tra mọi đáp án.</a:t>
            </a:r>
          </a:p>
          <a:p>
            <a:r>
              <a:rPr lang="en-US" sz="1400" b="0" dirty="0"/>
              <a:t>Thời gian: 30 giây.</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Nước chảy vào từ vòi = ca mới = tỷ lệ mới mắc (incidence). Nước trong bồn lúc này = ca hiện có = tỷ lệ hiện mắc (prevalence). Nước thoát qua lỗ xả = người bệnh khỏi bệnh hoặc tử vong.</a:t>
            </a:r>
          </a:p>
          <a:p>
            <a:r>
              <a:rPr lang="en-US" sz="1400" b="0" dirty="0"/>
              <a:t>Ví dụ bên phải (một ví dụ khác, ở khoa nội trú): 20 trong 200 người bệnh của khoa có loét tì đè hôm nay, hiện mắc 10%. Trong 180 người chưa bị, 9 người bị loét mới trong tuần tới, mới mắc 5%/tuần. Lưu ý mẫu số của tỷ lệ mới mắc: chỉ những người có nguy cơ (chưa mắc lúc bắt đầu).</a:t>
            </a:r>
          </a:p>
          <a:p>
            <a:r>
              <a:rPr lang="en-US" sz="1400" b="0" dirty="0"/>
              <a:t>Ý chính: bệnh kéo dài có thể có hiện mắc cao dù mới mắc thấp (đái tháo đường). Bệnh ngắn có thể có mới mắc cao nhưng hiện mắc thấp (cảm lạnh, các đợt mê sảng ngắn).</a:t>
            </a:r>
          </a:p>
          <a:p>
            <a:r>
              <a:rPr lang="en-US" sz="1400" b="0" dirty="0"/>
              <a:t>Quan niệm sai: dùng lẫn lộn hiện mắc và mới mắc. Tỷ lệ mới mắc luôn gắn với một khoảng thời gian.</a:t>
            </a:r>
          </a:p>
          <a:p>
            <a:r>
              <a:rPr lang="en-US" sz="1400" b="0" dirty="0"/>
              <a:t>Hỏi cả lớp (mời hai ba người trả lời, bật micro): ở ICU, 'hôm nay bao nhiêu người bệnh có cân bằng dịch dương' là hiện mắc hay mới mắc? Còn 'bao nhiêu người bị tổn thương thận trong tuần đầu'? Dự kiến: hiện mắc, mới mắc.</a:t>
            </a:r>
          </a:p>
          <a:p>
            <a:r>
              <a:rPr lang="en-US" sz="1400" b="0" dirty="0"/>
              <a:t>Thời gian: 2.5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Một thử nghiệm giả định, lớn hơn, cho câu hỏi xuyên suốt, không phải số liệu của Boulet. 100 người bệnh mỗi nhóm. Hạn chế dịch: 20 tử vong đến ngày 28. Thường quy: 30 tử vong.</a:t>
            </a:r>
          </a:p>
          <a:p>
            <a:r>
              <a:rPr lang="en-US" sz="1400" b="0" dirty="0"/>
              <a:t>Nguy cơ (risk) là số đo đơn giản nhất: 20/100 = 20% và 30/100 = 30%. Hình như thế này (biểu đồ biểu tượng) cũng là cách tốt nhất để giải thích nguy cơ cho người bệnh và gia đình.</a:t>
            </a:r>
          </a:p>
          <a:p>
            <a:r>
              <a:rPr lang="en-US" sz="1400" b="0" dirty="0"/>
              <a:t>Ý chính: luôn hỏi 'trên tổng số bao nhiêu?' Một tiêu đề '10 ca tử vong nhiều hơn' vô nghĩa nếu không có mẫu số.</a:t>
            </a:r>
          </a:p>
          <a:p>
            <a:r>
              <a:rPr lang="en-US" sz="1400" b="0" dirty="0"/>
              <a:t>Quan niệm sai: nguy cơ và odds. Nguy cơ tính trên mọi người trong nhóm (20 trên 100). Odds so sánh người có kết cục với người không có (20 so với 80). Ta sẽ cần cả hai ngay sau đây.</a:t>
            </a:r>
          </a:p>
          <a:p>
            <a:r>
              <a:rPr lang="en-US" sz="1400" b="0" dirty="0"/>
              <a:t>Hỏi cả lớp (mời hai ba người trả lời, bật micro): odds tử vong ở nhóm hạn chế dịch là bao nhiêu? Dự kiến: 20 so với 80, tức 0.25.</a:t>
            </a:r>
          </a:p>
          <a:p>
            <a:r>
              <a:rPr lang="en-US" sz="1400" b="0" dirty="0"/>
              <a:t>Thời gian: 2.5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Yêu cầu một cách trình bày và giữ mãi: phơi nhiễm (hoặc điều trị) ở hàng, nhóm phơi nhiễm ở trên. Kết cục ở cột, 'có kết cục' ở bên trái. Khi đó a, b, c, d luôn mang cùng ý nghĩa.</a:t>
            </a:r>
          </a:p>
          <a:p>
            <a:r>
              <a:rPr lang="en-US" sz="1400" b="0" dirty="0"/>
              <a:t>Ví dụ: a = 20, b = 80, c = 30, d = 70. Tổng hàng 100 và 100.</a:t>
            </a:r>
          </a:p>
          <a:p>
            <a:r>
              <a:rPr lang="en-US" sz="1400" b="0" dirty="0"/>
              <a:t>Ý chính: gần như mọi số đo mối liên quan cho kết cục có/không đều đến từ bốn con số này. Bảng tính trong phần trình diễn dùng đúng cách trình bày này.</a:t>
            </a:r>
          </a:p>
          <a:p>
            <a:r>
              <a:rPr lang="en-US" sz="1400" b="0" dirty="0"/>
              <a:t>Quan niệm sai: đảo hàng và cột. Nhiều lỗi trong bài làm của học viên đến từ bảng vẽ ngược. Kiểm tra cách trình bày trước khi tính.</a:t>
            </a:r>
          </a:p>
          <a:p>
            <a:r>
              <a:rPr lang="en-US" sz="1400" b="0" dirty="0"/>
              <a:t>Hỏi cả lớp (mời hai ba người trả lời, bật micro): trong Bài báo 1 (Boulet), với tử vong ngày 28, a, b, c và d là bao nhiêu? Dự kiến: a = 6, b = 18, c = 6, d = 18 (mỗi nhóm 6/24 tử vong).</a:t>
            </a:r>
          </a:p>
          <a:p>
            <a:r>
              <a:rPr lang="en-US" sz="1400" b="0" dirty="0"/>
              <a:t>Thời gian: 2.5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Đi từng thẻ, luôn quay về bảng 2x2.</a:t>
            </a:r>
          </a:p>
          <a:p>
            <a:r>
              <a:rPr lang="en-US" sz="1400" b="0" dirty="0"/>
              <a:t>RR = 0.20 / 0.30 = 0.67: nguy cơ tử vong thấp hơn một phần ba khi hạn chế dịch. RR = 1 là không khác biệt. Dưới 1 là bảo vệ. Trên 1 là có hại.</a:t>
            </a:r>
          </a:p>
          <a:p>
            <a:r>
              <a:rPr lang="en-US" sz="1400" b="0" dirty="0"/>
              <a:t>RD = 0.20 - 0.30 = -0.10: ít hơn 10 ca tử vong trên 100 người bệnh được điều trị. Còn gọi là giảm nguy cơ tuyệt đối (ARR = 10%).</a:t>
            </a:r>
          </a:p>
          <a:p>
            <a:r>
              <a:rPr lang="en-US" sz="1400" b="0" dirty="0"/>
              <a:t>NNT (số người cần điều trị) = 1 / 0.10 = 10: điều trị 10 người bệnh để ngăn một ca tử vong. Nếu phơi nhiễm có hại, phép tính tương tự cho số người cần để gây hại (NNH).</a:t>
            </a:r>
          </a:p>
          <a:p>
            <a:r>
              <a:rPr lang="en-US" sz="1400" b="0" dirty="0"/>
              <a:t>OR = (20 x 70) / (80 x 30) = 1400 / 2400 = 0.58. Xa 1 hơn RR. Các slide sau giải thích vì sao.</a:t>
            </a:r>
          </a:p>
          <a:p>
            <a:r>
              <a:rPr lang="en-US" sz="1400" b="0" dirty="0"/>
              <a:t>Quan niệm sai: tác động tương đối nghe lớn hơn. 'Thấp hơn một phần ba' và 'ít hơn 10 ca/100' là cùng một kết quả. Người bệnh và nhà quản lý cần con số tuyệt đối.</a:t>
            </a:r>
          </a:p>
          <a:p>
            <a:r>
              <a:rPr lang="en-US" sz="1400" b="0" dirty="0"/>
              <a:t>Hỏi cả lớp (mời hai ba người trả lời, bật micro): nếu nguy cơ nền là 3% thay vì 30%, với cùng RR 0.67, NNT là bao nhiêu? Dự kiến: nguy cơ 2% so với 3%, hiệu số 1%, NNT = 100.</a:t>
            </a:r>
          </a:p>
          <a:p>
            <a:r>
              <a:rPr lang="en-US" sz="1400" b="0" dirty="0"/>
              <a:t>Thời gian: 5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Thu nhỏ 100 người bệnh xuống 10. Với chăm sóc thường quy 3/10 tử vong. Với chiến lược hạn chế dịch 2/10 tử vong. Người màu xanh lá là người bệnh, tính trung bình, đã tránh được tử vong nhờ điều trị. Vậy ta điều trị 10 người bệnh để một người có lợi: NNT = 10.</a:t>
            </a:r>
          </a:p>
          <a:p>
            <a:r>
              <a:rPr lang="en-US" sz="1400" b="0" dirty="0"/>
              <a:t>Ý chính: 9 người còn lại hoặc đằng nào cũng sống, hoặc đằng nào cũng tử vong. Họ chịu gánh nặng điều trị mà không được lợi. Vì vậy NNT là công cụ trao đổi hữu ích với người bệnh, gia đình và nhà quản lý.</a:t>
            </a:r>
          </a:p>
          <a:p>
            <a:r>
              <a:rPr lang="en-US" sz="1400" b="0" dirty="0"/>
              <a:t>Quan niệm sai: 'NNT bằng 10 nghĩa là 1/10 người bệnh đáp ứng'. Đó là trung bình của cả nhóm, không phải dự đoán cho một người bệnh.</a:t>
            </a:r>
          </a:p>
          <a:p>
            <a:r>
              <a:rPr lang="en-US" sz="1400" b="0" dirty="0"/>
              <a:t>Hỏi cả lớp (bình chọn): NNT 5 hay NNT 50 tốt hơn? Dự kiến: 5. Cần điều trị ít người hơn để một người có lợi (nhưng luôn cân nhắc với tác hại và chi phí).</a:t>
            </a:r>
          </a:p>
          <a:p>
            <a:r>
              <a:rPr lang="en-US" sz="1400" b="0" dirty="0"/>
              <a:t>Thời gian: 2.5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Ở đây phơi nhiễm thực sự làm nguy cơ tăng gấp đôi (RR = 2, đường xanh). Đường đỏ là OR với cùng dữ liệu khi kết cục ngày càng phổ biến.</a:t>
            </a:r>
          </a:p>
          <a:p>
            <a:r>
              <a:rPr lang="en-US" sz="1400" b="0" dirty="0"/>
              <a:t>Khi kết cục hiếm (bên trái, vùng tô), OR khoảng 2.1, gần như bằng RR. Ở nguy cơ nền 20%, OR = 2.7. Ở 40%, OR = 6. OR luôn nằm xa 1 hơn RR.</a:t>
            </a:r>
          </a:p>
          <a:p>
            <a:r>
              <a:rPr lang="en-US" sz="1400" b="0" dirty="0"/>
              <a:t>Ý chính: nghiên cứu bệnh–chứng và hồi quy logistic cho ra OR. Khi bài báo báo cáo OR cho kết cục phổ biến, như tử vong ICU 20-40%, đừng đọc thành 'nguy cơ gấp X lần'.</a:t>
            </a:r>
          </a:p>
          <a:p>
            <a:r>
              <a:rPr lang="en-US" sz="1400" b="0" dirty="0"/>
              <a:t>Quan niệm sai: 'OR bằng 2 nghĩa là nguy cơ gấp đôi'. Chỉ đúng với kết cục hiếm.</a:t>
            </a:r>
          </a:p>
          <a:p>
            <a:r>
              <a:rPr lang="en-US" sz="1400" b="0" dirty="0"/>
              <a:t>Hỏi cả lớp (mời hai ba người trả lời, bật micro): trong ví dụ của ta (tử vong 20% và 30%), OR là 0.58 còn RR là 0.67. Vì sao khác nhau? Dự kiến: tử vong phổ biến trong quần thể này, nên OR phóng đại tác động.</a:t>
            </a:r>
          </a:p>
          <a:p>
            <a:r>
              <a:rPr lang="en-US" sz="1400" b="0" dirty="0"/>
              <a:t>Thời gian: 1.5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Kịch bản: Course/Demos/s4_demo.md. Tệp: Course/Resources/tools/2x2_calculator.xlsx (đã điền sẵn ví dụ). Học viên chỉ theo dõi. Sau buổi học có thể tải tệp từ thư mục khóa học.</a:t>
            </a:r>
          </a:p>
          <a:p>
            <a:r>
              <a:rPr lang="en-US" sz="1400" b="0" dirty="0"/>
              <a:t>Ý chính: bảng tính lo phần số học. Con người lo phần diễn giải. Đọc to các ô diễn giải bằng lời.</a:t>
            </a:r>
          </a:p>
          <a:p>
            <a:r>
              <a:rPr lang="en-US" sz="1400" b="0" dirty="0"/>
              <a:t>Khoảnh khắc then chốt: đổi a thành 2 và c thành 3 (b = 98, d = 97). RR vẫn 0.67 nhưng OR giờ là 0.66, gần như bằng nhau. NNT nhảy lên 100. Cùng tác động tương đối, tác động tuyệt đối rất khác.</a:t>
            </a:r>
          </a:p>
          <a:p>
            <a:r>
              <a:rPr lang="en-US" sz="1400" b="0" dirty="0"/>
              <a:t>Phương án dự phòng nếu không chia sẻ được màn hình: gõ bảng 2x2 vào khung chat hoặc một tài liệu chia sẻ và cùng cả lớp tính RR và NNT bằng tay. Các con số được chọn để dễ tính.</a:t>
            </a:r>
          </a:p>
          <a:p>
            <a:r>
              <a:rPr lang="en-US" sz="1400" b="0" dirty="0"/>
              <a:t>Quan niệm sai cần nêu: công cụ vẫn tính ra 'nguy cơ' cho dữ liệu bệnh–chứng. Ở đó nó vô nghĩa: chỉ OR là hợp lệ.</a:t>
            </a:r>
          </a:p>
          <a:p>
            <a:r>
              <a:rPr lang="en-US" sz="1400" b="0" dirty="0"/>
              <a:t>Thời gian: 8 phút. Trang Diagnostic được trình chiếu nhanh ở phần 4.3. Sau đó giải lao. Slide này khép lại 25 phút của phần 4.2.</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Slide chỉ có hình, có chủ ý. Trước giờ giải lao, nói: sau giải lao cả lớp cùng làm hai bài tính bảng 2x2, hãy chuẩn bị bút, giấy và máy tính cầm tay. Rồi đến phần 4.3, vượt ra ngoài một nghiên cứu.</a:t>
            </a:r>
          </a:p>
          <a:p>
            <a:r>
              <a:rPr lang="en-US" sz="1400" b="0" dirty="0"/>
              <a:t>Giải lao 15 phút (20:45-21:00). Chiếu đồng hồ đếm ngược trên màn hình chia sẻ và để phiên họp mở.</a:t>
            </a:r>
          </a:p>
          <a:p>
            <a:r>
              <a:rPr lang="en-US" sz="1400" b="0" dirty="0"/>
              <a:t>Bắt đầu lại đúng giờ.</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Bài tập cả lớp. Phiếu: Course/Practicals/s4_exercises.md, Phần C (PDF). Đáp án: Course/Solutions/s4_solutions.md, Phần C.</a:t>
            </a:r>
          </a:p>
          <a:p>
            <a:r>
              <a:rPr lang="en-US" sz="1400" b="0" dirty="0"/>
              <a:t>Bài 1 (thử nghiệm giả định hạn chế dịch so với thường quy, 200 người bệnh mỗi nhóm): 20 so với 30 ca tử vong đến ngày 28. Bình chọn từng bước: nguy cơ 10% và 15%. RR = 0.67. RD = -5 điểm phần trăm. NNT = 20. OR = (20 x 170) / (180 x 30) = 0.63. Ý chính: cùng RR (0.67) như ví dụ mẫu, nhưng nguy cơ nền thấp hơn (15% thay vì 30%), nên NNT tăng gấp đôi từ 10 lên 20.</a:t>
            </a:r>
          </a:p>
          <a:p>
            <a:r>
              <a:rPr lang="en-US" sz="1400" b="0" dirty="0"/>
              <a:t>Bài 2 (nghiên cứu bệnh–chứng giả định): 40 người bệnh nhiễm khuẩn huyết phải lọc máu mới (ca bệnh) và 80 người không phải lọc máu (ca chứng), cùng các ICU. Cân bằng dịch dương ở ngày 3 có ở 24/40 ca bệnh và 16/80 ca chứng. OR = (24 x 64) / (16 x 16) = 6.0. Không tính được RR vì nhà nghiên cứu tự chọn số ca bệnh và ca chứng. Rồi hỏi (mời hai ba người trả lời, bật micro): ở đây mũi tên có thể chạy ngược không? Có: thận suy tạo ít nước tiểu, nên cân bằng dịch trở nên dương (nhân quả ngược, slide 16).</a:t>
            </a:r>
          </a:p>
          <a:p>
            <a:r>
              <a:rPr lang="en-US" sz="1400" b="0" dirty="0"/>
              <a:t>Nhịp: 7 phút mỗi bài (bình chọn từng đáp án, gõ bảng vào công cụ tính trên màn hình chia sẻ), 1 phút kết thúc. Phần lớn lỗi là do cách trình bày, không phải số học: kiểm tra mọi người đặt phơi nhiễm ở hàng.</a:t>
            </a:r>
          </a:p>
          <a:p>
            <a:r>
              <a:rPr lang="en-US" sz="1400" b="0" dirty="0"/>
              <a:t>Nếu lớp làm nhanh: phiếu có thêm một bài tính về chủ đề khác (Phần C, luyện tập thêm) để tự học.</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Đánh dấu phần 4.3 (30 phút, gồm 8 phút cả lớp cùng đọc biểu đồ rừng).</a:t>
            </a:r>
          </a:p>
          <a:p>
            <a:r>
              <a:rPr lang="en-US" sz="1400" b="0" dirty="0"/>
              <a:t>Ba khối: độ chính xác chẩn đoán (độ nhạy, độ đặc hiệu, giá trị tiên đoán, đường cong ROC), tổng quan hệ thống và phân tích gộp (sơ đồ PRISMA, biểu đồ rừng, tính không đồng nhất), và công cụ đánh giá nguy cơ sai lệch (công cụ nào cho thiết kế nào).</a:t>
            </a:r>
          </a:p>
          <a:p>
            <a:r>
              <a:rPr lang="en-US" sz="1400" b="0" dirty="0"/>
              <a:t>Ý chính: mọi thứ ở đây là để đánh giá bằng chứng, những kỹ năng học viên sẽ dùng ở Buổi 8 trong phần 'Làm người phản biện'.</a:t>
            </a:r>
          </a:p>
          <a:p>
            <a:r>
              <a:rPr lang="en-US" sz="1400" b="0" dirty="0"/>
              <a:t>Thời gian: 30 giây. Giữ nhịp nhanh: khoảng 2.5 phút mỗi slide.</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Quay lại bảng 2x2, lần này cho một xét nghiệm. 100 người bệnh, 20 người thực sự có bệnh.</a:t>
            </a:r>
          </a:p>
          <a:p>
            <a:r>
              <a:rPr lang="en-US" sz="1400" b="0" dirty="0"/>
              <a:t>Độ nhạy (sensitivity): trong 20 người có bệnh, xét nghiệm phát hiện 18 = 90%. Xét nghiệm có độ nhạy cao hiếm khi bỏ sót bệnh, nên kết quả âm tính giúp loại trừ bệnh.</a:t>
            </a:r>
          </a:p>
          <a:p>
            <a:r>
              <a:rPr lang="en-US" sz="1400" b="0" dirty="0"/>
              <a:t>Độ đặc hiệu (specificity): trong 80 người không có bệnh, 64 người xét nghiệm âm tính = 80%. Xét nghiệm có độ đặc hiệu cao hiếm khi báo động nhầm, nên kết quả dương tính giúp khẳng định bệnh.</a:t>
            </a:r>
          </a:p>
          <a:p>
            <a:r>
              <a:rPr lang="en-US" sz="1400" b="0" dirty="0"/>
              <a:t>Xem trước slide sau: trong 34 xét nghiệm dương tính, chỉ 18 người thực sự có bệnh, giá trị tiên đoán dương 53%. Nó phụ thuộc vào mức độ phổ biến của bệnh.</a:t>
            </a:r>
          </a:p>
          <a:p>
            <a:r>
              <a:rPr lang="en-US" sz="1400" b="0" dirty="0"/>
              <a:t>Quan niệm sai: 'xét nghiệm có độ nhạy 90% nghĩa là người dương tính có 90% khả năng mắc bệnh'. Không. Đó là giá trị tiên đoán dương, ở đây chỉ 53%.</a:t>
            </a:r>
          </a:p>
          <a:p>
            <a:r>
              <a:rPr lang="en-US" sz="1400" b="0" dirty="0"/>
              <a:t>Hỏi cả lớp (bình chọn): với xét nghiệm sàng lọc mà ta không muốn bỏ sót nhiễm khuẩn huyết, ưu tiên độ nhạy hay độ đặc hiệu? Dự kiến: độ nhạy.</a:t>
            </a:r>
          </a:p>
          <a:p>
            <a:r>
              <a:rPr lang="en-US" sz="1400" b="0" dirty="0"/>
              <a:t>Thời gian: 2.5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Cùng một xét nghiệm (độ nhạy 90%, độ đặc hiệu 80%) dùng cho 500 người ở hai bối cảnh.</a:t>
            </a:r>
          </a:p>
          <a:p>
            <a:r>
              <a:rPr lang="en-US" sz="1400" b="0" dirty="0"/>
              <a:t>ICU, nơi 20% mắc bệnh: 90 dương thật, 80 dương giả, nên kết quả dương tính đúng 90 / 170 = 53% số lần (giá trị tiên đoán dương, PPV).</a:t>
            </a:r>
          </a:p>
          <a:p>
            <a:r>
              <a:rPr lang="en-US" sz="1400" b="0" dirty="0"/>
              <a:t>Sàng lọc, nơi 2% mắc bệnh: 9 dương thật nhưng 98 dương giả: PPV 9 / 107 = 8%. Hơn 9/10 kết quả dương là báo động nhầm. Trong khi đó giá trị tiên đoán âm (NPV) tăng lên 99.7%.</a:t>
            </a:r>
          </a:p>
          <a:p>
            <a:r>
              <a:rPr lang="en-US" sz="1400" b="0" dirty="0"/>
              <a:t>Ý chính: độ nhạy và độ đặc hiệu thuộc về xét nghiệm. PPV và NPV thuộc về xét nghiệm trong một quần thể. Đừng bao giờ mượn PPV từ một nghiên cứu ở bối cảnh khác.</a:t>
            </a:r>
          </a:p>
          <a:p>
            <a:r>
              <a:rPr lang="en-US" sz="1400" b="0" dirty="0"/>
              <a:t>Quan niệm sai: 'xét nghiệm tốt thì tốt ở mọi nơi'. Sàng lọc quần thể khỏe mạnh bằng xét nghiệm có độ đặc hiệu vừa phải tạo ra nhiều dương giả và nhiều thăm dò không cần thiết.</a:t>
            </a:r>
          </a:p>
          <a:p>
            <a:r>
              <a:rPr lang="en-US" sz="1400" b="0" dirty="0"/>
              <a:t>Hỏi cả lớp (mời hai ba người trả lời, bật micro): vì sao chương trình sàng lọc dùng thêm một xét nghiệm thứ hai đặc hiệu hơn trước khi can thiệp? Dự kiến: để loại bỏ dương giả do tỷ lệ hiện mắc thấp.</a:t>
            </a:r>
          </a:p>
          <a:p>
            <a:r>
              <a:rPr lang="en-US" sz="1400" b="0" dirty="0"/>
              <a:t>Tùy chọn (1 phút): trên màn hình chia sẻ, mở ô 'PPV ở tỷ lệ hiện mắc khác' trên trang Diagnostic của công cụ tính 2x2, rồi nhập 2% và 20% (Course/Demos/s4_demo.md, Phần 2).</a:t>
            </a:r>
          </a:p>
          <a:p>
            <a:r>
              <a:rPr lang="en-US" sz="1400" b="0" dirty="0"/>
              <a:t>Thời gian: 3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Nhiều xét nghiệm cho ra một con số (lactate, procalcitonin, một thang điểm nguy cơ). Mỗi ngưỡng cắt cho một cặp độ nhạy và độ đặc hiệu. Đường cong ROC vẽ tất cả: độ nhạy theo trục đứng, tỷ lệ dương giả (1 - độ đặc hiệu) theo trục ngang.</a:t>
            </a:r>
          </a:p>
          <a:p>
            <a:r>
              <a:rPr lang="en-US" sz="1400" b="0" dirty="0"/>
              <a:t>Ngưỡng thấp phát hiện gần như mọi ca nhưng gây nhiều báo động nhầm (góc trên phải). Ngưỡng cao ít báo động nhầm nhưng bỏ sót ca bệnh (góc dưới trái). Ngưỡng tốt nhất tùy vào cái giá của việc bỏ sót so với báo động nhầm.</a:t>
            </a:r>
          </a:p>
          <a:p>
            <a:r>
              <a:rPr lang="en-US" sz="1400" b="0" dirty="0"/>
              <a:t>Diện tích dưới đường cong (AUC, còn gọi là chỉ số c) tóm tắt khả năng phân biệt: 0.5 = tung đồng xu (đường nét đứt), 1.0 = hoàn hảo. Xét nghiệm mô phỏng này có AUC 0.80.</a:t>
            </a:r>
          </a:p>
          <a:p>
            <a:r>
              <a:rPr lang="en-US" sz="1400" b="0" dirty="0"/>
              <a:t>Quan niệm sai: 'AUC cho biết nên dùng ngưỡng nào'. Không. Nó mô tả toàn bộ đường cong. AUC sẽ xuất hiện lại ở Buổi 6 với mô hình dự báo.</a:t>
            </a:r>
          </a:p>
          <a:p>
            <a:r>
              <a:rPr lang="en-US" sz="1400" b="0" dirty="0"/>
              <a:t>Hỏi cả lớp (bình chọn): để loại trừ nhiễm khuẩn huyết ở phân loại cấp cứu, chọn ngưỡng lactate thấp hay cao? Dự kiến: thấp, để có độ nhạy cao, chấp nhận nhiều báo động nhầm hơn.</a:t>
            </a:r>
          </a:p>
          <a:p>
            <a:r>
              <a:rPr lang="en-US" sz="1400" b="0" dirty="0"/>
              <a:t>Thời gian: 2.5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Số liệu minh họa. Mọi tổng quan hệ thống nên có sơ đồ này (PRISMA 2020).</a:t>
            </a:r>
          </a:p>
          <a:p>
            <a:r>
              <a:rPr lang="en-US" sz="1400" b="0" dirty="0"/>
              <a:t>Nhận diện: 1 240 bản ghi từ cơ sở dữ liệu cộng 60 từ sổ đăng ký thử nghiệm = 1 300. Loại 300 bản trùng.</a:t>
            </a:r>
          </a:p>
          <a:p>
            <a:r>
              <a:rPr lang="en-US" sz="1400" b="0" dirty="0"/>
              <a:t>Sàng lọc: 1 000 tiêu đề và tóm tắt được sàng lọc, loại 920. Đọc 80 toàn văn, loại 71 có lý do (38 không phải RCT, 21 sai đối tượng, 12 không có dữ liệu tử vong, cộng lại đúng 71).</a:t>
            </a:r>
          </a:p>
          <a:p>
            <a:r>
              <a:rPr lang="en-US" sz="1400" b="0" dirty="0"/>
              <a:t>Đưa vào: 9 nghiên cứu, cả 9 vào phân tích gộp.</a:t>
            </a:r>
          </a:p>
          <a:p>
            <a:r>
              <a:rPr lang="en-US" sz="1400" b="0" dirty="0"/>
              <a:t>Ý chính: hai người sàng lọc độc lập, và đề cương được đăng ký trước (PROSPERO, sổ đăng ký quốc tế cho đề cương tổng quan hệ thống). Sơ đồ giúp người đọc đánh giá liệu có nghiên cứu liên quan bị bỏ sót không.</a:t>
            </a:r>
          </a:p>
          <a:p>
            <a:r>
              <a:rPr lang="en-US" sz="1400" b="0" dirty="0"/>
              <a:t>Quan niệm sai: 'càng nhiều nghiên cứu được đưa vào thì tổng quan càng tốt'. Tiêu chuẩn chọn chặt chẽ, rõ ràng quan trọng hơn số lượng.</a:t>
            </a:r>
          </a:p>
          <a:p>
            <a:r>
              <a:rPr lang="en-US" sz="1400" b="0" dirty="0"/>
              <a:t>Hỏi cả lớp (mời hai ba người trả lời, bật micro): vì sao tìm trong sổ đăng ký thử nghiệm chứ không chỉ PubMed? Dự kiến: để tìm thử nghiệm chưa công bố hoặc kết quả âm tính, do sai lệch công bố (tài liệu xám ở Buổi 2).</a:t>
            </a:r>
          </a:p>
          <a:p>
            <a:r>
              <a:rPr lang="en-US" sz="1400" b="0" dirty="0"/>
              <a:t>Thời gian: 2.5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Các thử nghiệm giả định, gộp theo mô hình tác động cố định (nghịch đảo phương sai). Đọc trong bốn bước. (1) Tìm đường dọc không tác động: RR = 1. Bên trái có lợi cho hạn chế dịch. Bên phải có lợi cho thường quy. (2) Mỗi ô vuông là RR của một nghiên cứu. Kích thước thể hiện trọng số (thử nghiệm 4 lớn nhất, 38%). (3) Mỗi đường ngang là KTC 95% của nghiên cứu đó. Nếu cắt 1, riêng nghiên cứu đó chưa kết luận được. Ở đây mọi thử nghiệm đều cắt 1. (4) Hình thoi là ước lượng gộp: RR 0.79 (KTC 95% 0.64-0.98). Độ rộng là KTC. Nó không cắt 1.</a:t>
            </a:r>
          </a:p>
          <a:p>
            <a:r>
              <a:rPr lang="en-US" sz="1400" b="0" dirty="0"/>
              <a:t>Ý chính: gộp nhiều thử nghiệm chưa kết luận có thể cho câu trả lời chính xác. Đó là thế mạnh của phân tích gộp. Bằng lời: nguy cơ tử vong tương đối thấp hơn khoảng 21%, dù giới hạn trên (0.98) gần mức không tác động.</a:t>
            </a:r>
          </a:p>
          <a:p>
            <a:r>
              <a:rPr lang="en-US" sz="1400" b="0" dirty="0"/>
              <a:t>Quan niệm sai: 'thử nghiệm có KTC cắt 1 cho thấy không có tác động'. Nó cho thấy sự không chắc chắn, không phải sự vắng mặt của tác động.</a:t>
            </a:r>
          </a:p>
          <a:p>
            <a:r>
              <a:rPr lang="en-US" sz="1400" b="0" dirty="0"/>
              <a:t>Chưa đặt câu hỏi: bài tập cả lớp ở cuối phần 4.3 dùng đúng biểu đồ này.</a:t>
            </a:r>
          </a:p>
          <a:p>
            <a:r>
              <a:rPr lang="en-US" sz="1400" b="0" dirty="0"/>
              <a:t>Thời gian: 3.5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Trái: sáu thử nghiệm ở slide trước cùng một hướng. KTC chồng lên nhau. I bình phương (i²) = 0%. Gộp là hợp lý.</a:t>
            </a:r>
          </a:p>
          <a:p>
            <a:r>
              <a:rPr lang="en-US" sz="1400" b="0" dirty="0"/>
              <a:t>Phải: sáu thử nghiệm giả định khác bất đồng. Một số rõ ràng có lợi cho hạn chế dịch, số khác theo hướng ngược lại. I² = 80%: khoảng 80% biến thiên giữa các nghiên cứu phản ánh khác biệt thật chứ không phải may rủi. Hình thoi theo mô hình tác động ngẫu nhiên rộng và cắt 1 (RR 0.74, KTC 95% 0.47-1.15).</a:t>
            </a:r>
          </a:p>
          <a:p>
            <a:r>
              <a:rPr lang="en-US" sz="1400" b="0" dirty="0"/>
              <a:t>Hướng dẫn gần đúng (Cochrane): i² khoảng 0-40% có thể không quan trọng, 30-60% trung bình, 50-90% đáng kể, 75-100% rất lớn. Các khoảng chồng nhau có chủ ý: hãy đánh giá cùng biểu đồ.</a:t>
            </a:r>
          </a:p>
          <a:p>
            <a:r>
              <a:rPr lang="en-US" sz="1400" b="0" dirty="0"/>
              <a:t>Ý chính: khi không đồng nhất cao, câu hỏi hữu ích nhất là vì sao: khác người bệnh, liều, thời điểm, định nghĩa kết cục hay nguy cơ sai lệch? Một con số gộp duy nhất có thể che giấu điều đó.</a:t>
            </a:r>
          </a:p>
          <a:p>
            <a:r>
              <a:rPr lang="en-US" sz="1400" b="0" dirty="0"/>
              <a:t>Quan niệm sai: 'mô hình tác động ngẫu nhiên sửa được tính không đồng nhất'. Nó chỉ làm KTC rộng hơn. Không giải thích gì.</a:t>
            </a:r>
          </a:p>
          <a:p>
            <a:r>
              <a:rPr lang="en-US" sz="1400" b="0" dirty="0"/>
              <a:t>Hỏi cả lớp (mời hai ba người trả lời, bật micro): nêu một lý do các thử nghiệm hạn chế dịch có thể bất đồng. Dự kiến: quần thể khác nhau (nhiễm khuẩn huyết hay phẫu thuật), quy trình hạn chế khác nhau, thời điểm khác nhau.</a:t>
            </a:r>
          </a:p>
          <a:p>
            <a:r>
              <a:rPr lang="en-US" sz="1400" b="0" dirty="0"/>
              <a:t>Thời gian: 3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Công cụ đánh giá nguy cơ sai lệch là cách có cấu trúc để hỏi 'thiết kế hay cách thực hiện có thể làm méo kết quả này không?'. Mỗi thiết kế có công cụ riêng. Bản một trang của bảng này nằm trong thư mục khóa học: Course/Resources/Risk_of_Bias_Tool_Chooser.pdf.</a:t>
            </a:r>
          </a:p>
          <a:p>
            <a:r>
              <a:rPr lang="en-US" sz="1400" b="0" dirty="0"/>
              <a:t>Thử nghiệm ngẫu nhiên: RoB 2 (Cochrane), dùng cho Bài báo 1 (Boulet). Nghiên cứu không ngẫu nhiên về can thiệp (trước-sau, thuần tập so sánh điều trị): ROBINS-I. Nghiên cứu thuần tập và bệnh–chứng về phơi nhiễm: thang Newcastle-Ottawa vẫn được dùng rộng rãi. ROBINS-E là lựa chọn mới hơn, chặt chẽ hơn (dùng cho Bài báo 2, Hyun). Nghiên cứu độ chính xác chẩn đoán: QUADAS-2. Bản thân tổng quan hệ thống: AMSTAR 2.</a:t>
            </a:r>
          </a:p>
          <a:p>
            <a:r>
              <a:rPr lang="en-US" sz="1400" b="0" dirty="0"/>
              <a:t>Cột thứ ba nối sang phần sau: mỗi thiết kế cũng có hướng dẫn báo cáo (CONSORT cho thử nghiệm, TREND hoặc STROBE, STROBE cho nghiên cứu quan sát, STARD cho độ chính xác chẩn đoán, PRISMA cho tổng quan), học ở Buổi 8.</a:t>
            </a:r>
          </a:p>
          <a:p>
            <a:r>
              <a:rPr lang="en-US" sz="1400" b="0" dirty="0"/>
              <a:t>Ý chính: hướng dẫn báo cáo kiểm tra điều gì đã được báo cáo. Công cụ nguy cơ sai lệch đánh giá kết quả đáng tin đến đâu. Một nghiên cứu báo cáo tốt vẫn có thể có nguy cơ sai lệch cao.</a:t>
            </a:r>
          </a:p>
          <a:p>
            <a:r>
              <a:rPr lang="en-US" sz="1400" b="0" dirty="0"/>
              <a:t>Quan niệm sai: 'cộng số sao là ra chất lượng'. Điểm tổng che mất lĩnh vực nào thất bại. Đánh giá theo từng lĩnh vực hữu ích hơn.</a:t>
            </a:r>
          </a:p>
          <a:p>
            <a:r>
              <a:rPr lang="en-US" sz="1400" b="0" dirty="0"/>
              <a:t>Hỏi cả lớp (bình chọn): thẩm định một nghiên cứu cải tiến chất lượng trước-sau về gói xử trí nhiễm khuẩn huyết, dùng công cụ nào? Dự kiến: ROBINS-I.</a:t>
            </a:r>
          </a:p>
          <a:p>
            <a:r>
              <a:rPr lang="en-US" sz="1400" b="0" dirty="0"/>
              <a:t>Thời gian: 2.5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Slide này khép lại khối thẩm định và nối với bảng kiểm 10 câu dùng ở Buổi 8 ('Làm người phản biện'): Course/Resources/Critical_Appraisal_Checklist.pdf.</a:t>
            </a:r>
          </a:p>
          <a:p>
            <a:r>
              <a:rPr lang="en-US" sz="1400" b="0" dirty="0"/>
              <a:t>Lời lẽ và thiết kế: kết luận của Boulet ('không làm giảm cân bằng dịch chung ở ngày 5') khớp với thiết kế RCT thí điểm. Tóm tắt của Hyun nói 'có liên quan', nhưng tiêu đề dùng chữ 'Impact' (tác động), mạnh hơn mức một nghiên cứu thuần tập cho phép.</a:t>
            </a:r>
          </a:p>
          <a:p>
            <a:r>
              <a:rPr lang="en-US" sz="1400" b="0" dirty="0"/>
              <a:t>Con số và lời lẽ: kết quả chính có được trình bày bằng cỡ tác động kèm KTC 95% không? Kết quả không có ý nghĩa (p = 0.42) có được mô tả trung thực, không dùng 'có xu hướng' không?</a:t>
            </a:r>
          </a:p>
          <a:p>
            <a:r>
              <a:rPr lang="en-US" sz="1400" b="0" dirty="0"/>
              <a:t>Tô vẽ (spin): kết cục chính có được báo cáo trước và kết luận dựa trên nó, thay vì một kết cục phụ hay phân nhóm thuận lợi không?</a:t>
            </a:r>
          </a:p>
          <a:p>
            <a:r>
              <a:rPr lang="en-US" sz="1400" b="0" dirty="0"/>
              <a:t>Hỏi cả lớp (mời hai ba người trả lời, bật micro): tìm một chữ trong tiêu đề hoặc tóm tắt nói quá. Dự kiến: 'tác động', 'hiệu quả', 'làm giảm' hoặc 'phòng ngừa' trong nghiên cứu quan sát.</a:t>
            </a:r>
          </a:p>
          <a:p>
            <a:r>
              <a:rPr lang="en-US" sz="1400" b="0" dirty="0"/>
              <a:t>Thời gian: 2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Bài tập cả lớp. Phiếu: Course/Practicals/s4_exercises.md, Phần E (PDF). Đáp án: Course/Solutions/s4_solutions.md, Phần E. Quay lại slide biểu đồ rừng trên màn hình chia sẻ trong lúc cả lớp trả lời.</a:t>
            </a:r>
          </a:p>
          <a:p>
            <a:r>
              <a:rPr lang="en-US" sz="1400" b="0" dirty="0"/>
              <a:t>Đáp án: thử nghiệm 4 có trọng số lớn nhất (38%). Không thử nghiệm riêng lẻ nào loại trừ được RR = 1: mọi KTC đều cắt 1. Hình thoi (RR 0.79, KTC 95% 0.64-0.98) không cắt 1: gộp lại, hạn chế dịch liên quan với nguy cơ tử vong tương đối thấp hơn khoảng 21% trong các thử nghiệm (giả định) này, với giới hạn trên gần mức không tác động. Mời hai ba người trả lời, rồi gõ câu hay nhất lên màn hình chia sẻ. Công cụ: RoB 2 cho Boulet. Newcastle-Ottawa (hoặc ROBINS-E) cho Hyun. AMSTAR 2 cho tổng quan.</a:t>
            </a:r>
          </a:p>
          <a:p>
            <a:r>
              <a:rPr lang="en-US" sz="1400" b="0" dirty="0"/>
              <a:t>Nếu thiếu thời gian, chỉ làm câu về hình thoi và câu chọn công cụ.</a:t>
            </a:r>
          </a:p>
          <a:p>
            <a:r>
              <a:rPr lang="en-US" sz="1400" b="0" dirty="0"/>
              <a:t>Lỗi thường gặp: chỉ đọc tâm hình thoi mà bỏ qua độ rộng. Luôn nêu KTC.</a:t>
            </a:r>
          </a:p>
          <a:p>
            <a:r>
              <a:rPr lang="en-US" sz="1400" b="0" dirty="0"/>
              <a:t>Thời gian: 8 phút. Slide này khép lại 30 phút của phần 4.3. Rồi chuyển sang xây dựng đề cương.</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Phần xây dựng đề cương 4 bắt đầu từ đây (tổng cộng 40 phút, đúng như trên băng tiêu đề và trong chương trình: slide này 2 phút, rồi 38 phút xây dựng đề cương).</a:t>
            </a:r>
          </a:p>
          <a:p>
            <a:r>
              <a:rPr lang="en-US" sz="1400" b="0" dirty="0"/>
              <a:t>Kết cục chính là một kết quả mà nghiên cứu được thiết kế và tính cỡ mẫu cho nó. Định nghĩa theo ba ý: cái gì (tử vong do mọi nguyên nhân, không phải 'cải thiện tử vong'), đo thế nào (hồ sơ bệnh viện, gọi điện nếu đã ra viện), khi nào (ngày 28 sau khi vào ICU). Kết cục phụ cũng có đủ ba ý (ví dụ tổn thương thận cấp đến ngày 7 theo tiêu chuẩn KDIGO, Kidney Disease: Improving Global Outcomes).</a:t>
            </a:r>
          </a:p>
          <a:p>
            <a:r>
              <a:rPr lang="en-US" sz="1400" b="0" dirty="0"/>
              <a:t>Kết cục chính của Bài báo 1 (Boulet): cân bằng dịch tích lũy (ml/kg) ở ngày 5: rõ cái gì, thế nào và khi nào. Của Bài báo 2 (Hyun): tử vong ngày 28.</a:t>
            </a:r>
          </a:p>
          <a:p>
            <a:r>
              <a:rPr lang="en-US" sz="1400" b="0" dirty="0"/>
              <a:t>Quan niệm sai: 'nhiều kết cục chính = nhiều cơ hội có kết quả'. Đó chính là vấn đề: nhiều kết cục chính tạo điều kiện chọn lọc kết quả (tô vẽ, Buổi 2).</a:t>
            </a:r>
          </a:p>
          <a:p>
            <a:r>
              <a:rPr lang="en-US" sz="1400" b="0" dirty="0"/>
              <a:t>Hỏi cả lớp (mời hai ba người trả lời, bật micro): viết lại 'cải thiện kết cục người bệnh' thành một kết cục chính cho câu hỏi dịch truyền. Dự kiến: vd. 'phải lọc máu mới đến ngày 28 sau khi vào ICU, theo hồ sơ ICU'.</a:t>
            </a:r>
          </a:p>
          <a:p>
            <a:r>
              <a:rPr lang="en-US" sz="1400" b="0" dirty="0"/>
              <a:t>Thời gian: 2 phút.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Phiếu làm việc: phiếu bài tập Buổi 4 (PDF), Phần F, và mẫu đề cương (Course/Templates/Research_Proposal_Template.docx, Phần 2). Mỗi người viết đề cương của chính mình. Không chia nhóm.</a:t>
            </a:r>
          </a:p>
          <a:p>
            <a:r>
              <a:rPr lang="en-US" sz="1400" b="0" dirty="0"/>
              <a:t>Nhịp (38 phút): 15 phút giảng viên điền Phần 2b cho ví dụ xuyên suốt trên màn hình chia sẻ, vừa viết vừa nói ra suy nghĩ, 16 phút học viên tự viết nháp Phần 2b của mình (có thể tắt camera, hỏi trong khung chat), 7 phút ba bạn tình nguyện đọc to một sai lệch và biện pháp và giảng viên nhận xét.</a:t>
            </a:r>
          </a:p>
          <a:p>
            <a:r>
              <a:rPr lang="en-US" sz="1400" b="0" dirty="0"/>
              <a:t>Đáp án mẫu cho ví dụ xuyên suốt (phiên bản quan sát), để viết trực tiếp: phơi nhiễm: cân bằng dịch tích lũy dương (ml/kg) ở 72 giờ sau khi vào ICU. So sánh: cân bằng bằng 0 hoặc âm. Kết cục chính: tử vong do mọi nguyên nhân đến ngày 28 (hồ sơ bệnh viện). Kết cục phụ: tổn thương thận cấp (KDIGO) đến ngày 7, số ngày không thở máy đến ngày 28, thời gian nằm ICU. Sai lệch: nhiễu do độ nặng (ghi điểm SOFA, lactate, liều vận mạch và hiệu chỉnh hoặc ghép cặp), chọn lựa (người bệnh liên tiếp, báo cáo các trường hợp bị loại), thông tin (định nghĩa dịch định trước, kiểm tra lại 10% hồ sơ). Kết luận: 'có liên quan với'. Mẫu đầy đủ ở Course/Solutions/s4_solutions.md, Phần F.</a:t>
            </a:r>
          </a:p>
          <a:p>
            <a:r>
              <a:rPr lang="en-US" sz="1400" b="0" dirty="0"/>
              <a:t>Vấn đề thường gặp: không có nhóm so sánh. Ba kết cục chính. Nêu sai lệch mà không có biện pháp cụ thể ('chúng tôi sẽ cẩn thận' không phải là biện pháp).</a:t>
            </a:r>
          </a:p>
          <a:p>
            <a:r>
              <a:rPr lang="en-US" sz="1400" b="0" dirty="0"/>
              <a:t>Thời gian: nhắc khi còn 10 phút và 2 phút của phần làm riêng.</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Tóm tắt buổi học (22:25). Mời bốn bạn tình nguyện (giơ tay) giải thích mỗi người một thẻ. RR, OR, RD, NNT và PPV đều đã được định nghĩa trong buổi hôm nay.</a:t>
            </a:r>
          </a:p>
          <a:p>
            <a:r>
              <a:rPr lang="en-US" sz="1400" b="0" dirty="0"/>
              <a:t>Slide này cũng khép lại Tuần 3-4: đề cương của mỗi học viên giờ đã có câu hỏi (Phần 1) và thiết kế (Phần 2).</a:t>
            </a:r>
          </a:p>
          <a:p>
            <a:r>
              <a:rPr lang="en-US" sz="1400" b="0" dirty="0"/>
              <a:t>Thời gian: 2 phút. Cùng với slide tổng kết (3 phút) là 5 phút kết thúc buổi.</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Đáp án câu hỏi cuối buổi: nhiễu do chỉ định (người bệnh nặng hơn được truyền nhiều dịch hơn và tử vong nhiều hơn), hoặc nhân quả ngược (thận suy tạo ít nước tiểu nên cân bằng dịch trở nên dương).</a:t>
            </a:r>
          </a:p>
          <a:p>
            <a:r>
              <a:rPr lang="en-US" sz="1400" b="0" dirty="0"/>
              <a:t>Mục đích: kiểm tra hai ý chính của phần 4.1 đã được hiểu chưa. Đọc mọi câu trả lời trước Buổi 5 và mở đầu Buổi 5 bằng ba câu (ẩn danh).</a:t>
            </a:r>
          </a:p>
          <a:p>
            <a:r>
              <a:rPr lang="en-US" sz="1400" b="0" dirty="0"/>
              <a:t>Xem trước: ở Tuần 5-6 ta biến thiết kế thành dữ liệu (biến số, phiếu thu thập dữ liệu) và làm quen với bộ dữ liệu khóa học FLUID-ICU, một thuần tập mô phỏng trả lời phiên bản quan sát của câu hỏi về dịch truyền. Sau này mỗi học viên chọn một trong năm câu hỏi của bộ dữ liệu (Q1-Q5) để viết bản thảo của riêng mình.</a:t>
            </a:r>
          </a:p>
          <a:p>
            <a:r>
              <a:rPr lang="en-US" sz="1400" b="0" dirty="0"/>
              <a:t>Thời gian: 3 phút sau slide tóm tắt 2 phút (tổng cộng 5 phút, đúng như trên băng tiêu đề và trong chương trình). Kết thúc lúc 22:30.</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Extra (slide bổ sung): các slide sau đây là tùy chọn. Dùng nếu lớp đi nhanh, để trả lời câu hỏi, hoặc để tự học (bộ slide được gửi dạng PDF sau buổi học).</a:t>
            </a:r>
          </a:p>
          <a:p>
            <a:r>
              <a:rPr lang="en-US" sz="1400" b="0" dirty="0"/>
              <a:t>Thời gian: bỏ qua trong buổi học trừ khi còn thời gian.</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Extra (slide bổ sung): thêm ba tình huống từ bối cảnh khác, để bình chọn nhanh hoặc tự học.</a:t>
            </a:r>
          </a:p>
          <a:p>
            <a:r>
              <a:rPr lang="en-US" sz="1400" b="0" dirty="0"/>
              <a:t>Đáp án. A: sai lệch chọn lựa. Những người bệnh nặng nhất (đã tử vong) bị thiếu, nên mẫu không còn là quần thể. B: sai lệch người quan sát (sai lệch thông tin): một điểm số chủ quan do người biết nhóm đánh giá. C: sai lệch đo lường (sai lệch thông tin). Vì chỉ ảnh hưởng một khoa, nó làm méo phép so sánh giữa các khoa.</a:t>
            </a:r>
          </a:p>
          <a:p>
            <a:r>
              <a:rPr lang="en-US" sz="1400" b="0" dirty="0"/>
              <a:t>Thời gian: 2 phút nếu dùng.</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Extra (slide bổ sung): thêm ba ví dụ về nhiễu do chỉ định để ý tưởng thấm sâu hơn.</a:t>
            </a:r>
          </a:p>
          <a:p>
            <a:r>
              <a:rPr lang="en-US" sz="1400" b="0" dirty="0"/>
              <a:t>Với mỗi thẻ, đọc mối liên quan bề ngoài, rồi hỏi yếu tố thứ ba trước khi công bố.</a:t>
            </a:r>
          </a:p>
          <a:p>
            <a:r>
              <a:rPr lang="en-US" sz="1400" b="0" dirty="0"/>
              <a:t>Thẻ 3 cố ý pha trộn: vận mạch có thể gây rối loạn nhịp, và mức độ sốc chi phối cả hai. Mối liên quan thực tế thường là hỗn hợp của tác động thật và yếu tố nhiễu. Vì vậy cần hiệu chỉnh, hoặc phân bổ ngẫu nhiên, để tách chúng ra.</a:t>
            </a:r>
          </a:p>
          <a:p>
            <a:r>
              <a:rPr lang="en-US" sz="1400" b="0" dirty="0"/>
              <a:t>Quan niệm sai: 'yếu tố nhiễu là bất kỳ khác biệt nào giữa các nhóm'. Nó phải liên quan với phơi nhiễm và gây ra kết cục.</a:t>
            </a:r>
          </a:p>
          <a:p>
            <a:r>
              <a:rPr lang="en-US" sz="1400" b="0" dirty="0"/>
              <a:t>Thời gian: 2 phút nếu dùng.</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Extra (slide bổ sung): chỉ học khái niệm. Tỷ số khả dĩ (likelihood ratio, LR) gộp độ nhạy và độ đặc hiệu thành một con số cho biết một kết quả nên thay đổi mức nghi ngờ của ta bao nhiêu.</a:t>
            </a:r>
          </a:p>
          <a:p>
            <a:r>
              <a:rPr lang="en-US" sz="1400" b="0" dirty="0"/>
              <a:t>LR+ = 0.90 / 0.20 = 4.5: kết quả dương gặp ở người có bệnh nhiều gấp 4.5 lần người không bệnh. LR- = 0.10 / 0.80 = 0.13: kết quả âm ở người bệnh hiếm hơn khoảng 8 lần. Quy tắc gần đúng: LR+ trên 10 hoặc LR- dưới 0.1 thay đổi quyết định nhiều. Giá trị gần 1 thay đổi ít.</a:t>
            </a:r>
          </a:p>
          <a:p>
            <a:r>
              <a:rPr lang="en-US" sz="1400" b="0" dirty="0"/>
              <a:t>Khác với PPV, tỷ số khả dĩ không phụ thuộc tỷ lệ hiện mắc, nên chuyển giữa các bối cảnh tốt hơn.</a:t>
            </a:r>
          </a:p>
          <a:p>
            <a:r>
              <a:rPr lang="en-US" sz="1400" b="0" dirty="0"/>
              <a:t>Báo cáo: STARD (chuẩn báo cáo nghiên cứu độ chính xác chẩn đoán: 30 mục và sơ đồ luồng người tham gia). Thẩm định: QUADAS-2 (đánh giá chất lượng nghiên cứu độ chính xác chẩn đoán). Cảnh giác sai lệch phổ bệnh (spectrum bias): xét nghiệm được đánh giá trên người bệnh rất nặng so với người tình nguyện khỏe sẽ trông tốt hơn so với khi dùng trên người bệnh thực tế.</a:t>
            </a:r>
          </a:p>
          <a:p>
            <a:r>
              <a:rPr lang="en-US" sz="1400" b="0" dirty="0"/>
              <a:t>Quan niệm sai: 'nghiên cứu độ chính xác chẩn đoán chỉ là một bảng 2x2'. Các câu hỏi thiết kế (ai được xét nghiệm, tiêu chuẩn tham chiếu có áp dụng cho mọi người không, có đọc mù không) quan trọng không kém con số.</a:t>
            </a:r>
          </a:p>
          <a:p>
            <a:r>
              <a:rPr lang="en-US" sz="1400" b="0" dirty="0"/>
              <a:t>Thời gian: 1.5 phút. Các học phần nâng cao có thực hành phân tích độ chính xác chẩn đoán.</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Extra (slide bổ sung): đánh giá minh họa. RoB 2 đặt các câu hỏi gợi ý trong năm lĩnh vực: D1 quá trình phân bổ ngẫu nhiên (trình tự và che giấu), D2 sai lệch so với can thiệp dự kiến (làm mù, tuân thủ), D3 thiếu dữ liệu kết cục, D4 đo lường kết cục, D5 lựa chọn kết quả báo cáo.</a:t>
            </a:r>
          </a:p>
          <a:p>
            <a:r>
              <a:rPr lang="en-US" sz="1400" b="0" dirty="0"/>
              <a:t>Mỗi lĩnh vực được đánh giá nguy cơ thấp (xanh +), có vài lo ngại (vàng -) hoặc nguy cơ cao (đỏ x). Đánh giá chung do lĩnh vực xấu nhất quyết định: thử nghiệm C có nguy cơ cao vì D2.</a:t>
            </a:r>
          </a:p>
          <a:p>
            <a:r>
              <a:rPr lang="en-US" sz="1400" b="0" dirty="0"/>
              <a:t>Các tổng quan trình bày biểu đồ này để người đọc thấy thử nghiệm nào chi phối kết quả gộp và việc loại thử nghiệm nguy cơ cao có làm thay đổi kết quả không (phân tích độ nhạy).</a:t>
            </a:r>
          </a:p>
          <a:p>
            <a:r>
              <a:rPr lang="en-US" sz="1400" b="0" dirty="0"/>
              <a:t>Áp dụng cho Bài báo 1, Boulet (thảo luận, không chấm chính thức): D1 có lẽ thấp (máy tính trung tâm). D2 có vài lo ngại vì bác sĩ biết nhóm. D4 thấp với kết cục khách quan như cân bằng dịch.</a:t>
            </a:r>
          </a:p>
          <a:p>
            <a:r>
              <a:rPr lang="en-US" sz="1400" b="0" dirty="0"/>
              <a:t>Quan niệm sai: 'không làm mù = nguy cơ cao'. Không nhất thiết nếu kết cục khách quan và sai lệch nhỏ. Tùy câu hỏi của từng lĩnh vực.</a:t>
            </a:r>
          </a:p>
          <a:p>
            <a:r>
              <a:rPr lang="en-US" sz="1400" b="0" dirty="0"/>
              <a:t>Thời gian: 1.5 phút. Buổi 8 dùng bảng kiểm 10 câu đơn giản của khóa học. Các học phần nâng cao thực hành đầy đủ các công cụ.</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Extra (slide bổ sung): các con số của hình bồn tắm, trình bày lại theo từng bước cho học viên thấy hình quá nhanh.</a:t>
            </a:r>
          </a:p>
          <a:p>
            <a:r>
              <a:rPr lang="en-US" sz="1400" b="0" dirty="0"/>
              <a:t>Khác biệt then chốt là mẫu số: hiện mắc dùng mọi người hôm nay (200). Mới mắc chỉ dùng người có thể trở thành ca mới (180) và cần một khoảng thời gian.</a:t>
            </a:r>
          </a:p>
          <a:p>
            <a:r>
              <a:rPr lang="en-US" sz="1400" b="0" dirty="0"/>
              <a:t>Thời gian: 1.5 phút nếu dùng.</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Slide bản quyền. Để trên màn hình khi học viên rời phòng họp.</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slideLayouts/_rels/slideLayout1.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C0F2BA9-42D1-4ED5-B1D2-E4A50A5F0753}" type="datetime1">
              <a:rPr lang="en-US" smtClean="0"/>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CF940BF-D3F9-479A-9977-6B0839AFA768}" type="datetime1">
              <a:rPr lang="en-US" smtClean="0"/>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948E316-8D90-42F5-B2CD-A793817016DE}" type="datetime1">
              <a:rPr lang="en-US" smtClean="0"/>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6786190-3C0E-4636-AA92-C1C96D008DF0}" type="datetime1">
              <a:rPr lang="en-US" smtClean="0"/>
              <a:t>6/28/2026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42A8B4C-ED02-4998-BF4B-E26731DF30D2}" type="datetime1">
              <a:rPr lang="en-US" smtClean="0"/>
              <a:t>6/28/2026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6B30C45-864B-4802-800E-706DB8F3BA86}" type="datetime1">
              <a:rPr lang="en-US" smtClean="0"/>
              <a:t>6/28/2026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1F87F1-2F12-4DB8-BE2A-E0E247940BB4}" type="datetime1">
              <a:rPr lang="en-US" smtClean="0"/>
              <a:t>6/28/2026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D9085BB-45C3-45DA-B16E-2D995DEAF320}" type="datetime1">
              <a:rPr lang="en-US" smtClean="0"/>
              <a:t>6/28/2026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740DB59-3B43-45FA-9DFE-69ED499597CF}" type="datetime1">
              <a:rPr lang="en-US" smtClean="0"/>
              <a:t>6/28/2026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974E953-E3F2-4058-BC22-456AC7704CCA}" type="datetime1">
              <a:rPr lang="en-US" smtClean="0"/>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278D7E0-3175-45B9-A51E-0AA8F8EB260B}" type="datetime1">
              <a:rPr lang="en-US" smtClean="0"/>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34184180"/>
      </p:ext>
    </p:extLst>
  </p:cSld>
  <p:clrMapOvr>
    <a:masterClrMapping/>
  </p:clrMapOvr>
</p:sldLayout>
</file>

<file path=ppt/slideMasters/_rels/slideMaster1.xml.rels><?xml version="1.0" encoding="utf-8"?>
<Relationships xmlns="http://schemas.openxmlformats.org/package/2006/relationships">
  <Relationship Id="rId8" Type="http://schemas.openxmlformats.org/officeDocument/2006/relationships/slideLayout" Target="../slideLayouts/slideLayout8.xml"/>
  <Relationship Id="rId13"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C2E5FA-FF3B-4CBF-AFC6-FF14AE95D537}" type="datetime1">
              <a:rPr lang="en-US" smtClean="0"/>
              <a:t>6/28/2026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xml"/>
<Relationship Id="rId3" Type="http://schemas.openxmlformats.org/officeDocument/2006/relationships/image" Target="../media/image1.jpg"/>
</Relationships>
</file>

<file path=ppt/slides/_rels/slide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xml"/>
<Relationship Id="rId3" Type="http://schemas.openxmlformats.org/officeDocument/2006/relationships/image" Target="../media/image1.jpg"/>
</Relationships>
</file>

<file path=ppt/slides/_rels/slide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xml"/>
<Relationship Id="rId3" Type="http://schemas.openxmlformats.org/officeDocument/2006/relationships/image" Target="../media/image1.jpg"/>
</Relationships>
</file>

<file path=ppt/slides/_rels/slide4.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xml"/>
<Relationship Id="rId3" Type="http://schemas.openxmlformats.org/officeDocument/2006/relationships/image" Target="../media/image1.jpg"/>
</Relationships>
</file>

<file path=ppt/slides/_rels/slide5.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5.xml"/>
<Relationship Id="rId3" Type="http://schemas.openxmlformats.org/officeDocument/2006/relationships/image" Target="../media/image1.jpg"/>
<Relationship Id="rId4" Type="http://schemas.openxmlformats.org/officeDocument/2006/relationships/image" Target="../media/image2.png"/>
</Relationships>
</file>

<file path=ppt/slides/_rels/slide6.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6.xml"/>
<Relationship Id="rId3" Type="http://schemas.openxmlformats.org/officeDocument/2006/relationships/image" Target="../media/image1.jpg"/>
<Relationship Id="rId4" Type="http://schemas.openxmlformats.org/officeDocument/2006/relationships/image" Target="../media/image3.png"/>
</Relationships>
</file>

<file path=ppt/slides/_rels/slide7.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7.xml"/>
<Relationship Id="rId3" Type="http://schemas.openxmlformats.org/officeDocument/2006/relationships/image" Target="../media/image1.jpg"/>
</Relationships>
</file>

<file path=ppt/slides/_rels/slide8.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8.xml"/>
<Relationship Id="rId3" Type="http://schemas.openxmlformats.org/officeDocument/2006/relationships/image" Target="../media/image1.jpg"/>
<Relationship Id="rId4" Type="http://schemas.openxmlformats.org/officeDocument/2006/relationships/image" Target="../media/image4.png"/>
</Relationships>
</file>

<file path=ppt/slides/_rels/slide9.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9.xml"/>
<Relationship Id="rId3" Type="http://schemas.openxmlformats.org/officeDocument/2006/relationships/image" Target="../media/image1.jpg"/>
<Relationship Id="rId4" Type="http://schemas.openxmlformats.org/officeDocument/2006/relationships/image" Target="../media/image5.png"/>
</Relationships>
</file>

<file path=ppt/slides/_rels/slide10.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0.xml"/>
<Relationship Id="rId3" Type="http://schemas.openxmlformats.org/officeDocument/2006/relationships/image" Target="../media/image1.jpg"/>
<Relationship Id="rId4" Type="http://schemas.openxmlformats.org/officeDocument/2006/relationships/image" Target="../media/image6.png"/>
</Relationships>
</file>

<file path=ppt/slides/_rels/slide1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1.xml"/>
<Relationship Id="rId3" Type="http://schemas.openxmlformats.org/officeDocument/2006/relationships/image" Target="../media/image1.jpg"/>
</Relationships>
</file>

<file path=ppt/slides/_rels/slide1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2.xml"/>
<Relationship Id="rId3" Type="http://schemas.openxmlformats.org/officeDocument/2006/relationships/image" Target="../media/image1.jpg"/>
<Relationship Id="rId4" Type="http://schemas.openxmlformats.org/officeDocument/2006/relationships/image" Target="../media/image7.png"/>
</Relationships>
</file>

<file path=ppt/slides/_rels/slide1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3.xml"/>
<Relationship Id="rId3" Type="http://schemas.openxmlformats.org/officeDocument/2006/relationships/image" Target="../media/image1.jpg"/>
</Relationships>
</file>

<file path=ppt/slides/_rels/slide14.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4.xml"/>
<Relationship Id="rId3" Type="http://schemas.openxmlformats.org/officeDocument/2006/relationships/image" Target="../media/image1.jpg"/>
</Relationships>
</file>

<file path=ppt/slides/_rels/slide15.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5.xml"/>
<Relationship Id="rId3" Type="http://schemas.openxmlformats.org/officeDocument/2006/relationships/image" Target="../media/image1.jpg"/>
</Relationships>
</file>

<file path=ppt/slides/_rels/slide16.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6.xml"/>
<Relationship Id="rId3" Type="http://schemas.openxmlformats.org/officeDocument/2006/relationships/image" Target="../media/image1.jpg"/>
</Relationships>
</file>

<file path=ppt/slides/_rels/slide17.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7.xml"/>
<Relationship Id="rId3" Type="http://schemas.openxmlformats.org/officeDocument/2006/relationships/image" Target="../media/image1.jpg"/>
</Relationships>
</file>

<file path=ppt/slides/_rels/slide18.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8.xml"/>
<Relationship Id="rId3" Type="http://schemas.openxmlformats.org/officeDocument/2006/relationships/image" Target="../media/image1.jpg"/>
</Relationships>
</file>

<file path=ppt/slides/_rels/slide19.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9.xml"/>
<Relationship Id="rId3" Type="http://schemas.openxmlformats.org/officeDocument/2006/relationships/image" Target="../media/image1.jpg"/>
</Relationships>
</file>

<file path=ppt/slides/_rels/slide20.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0.xml"/>
<Relationship Id="rId3" Type="http://schemas.openxmlformats.org/officeDocument/2006/relationships/image" Target="../media/image1.jpg"/>
<Relationship Id="rId4" Type="http://schemas.openxmlformats.org/officeDocument/2006/relationships/image" Target="../media/image8.png"/>
</Relationships>
</file>

<file path=ppt/slides/_rels/slide2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1.xml"/>
<Relationship Id="rId3" Type="http://schemas.openxmlformats.org/officeDocument/2006/relationships/image" Target="../media/image1.jpg"/>
<Relationship Id="rId4" Type="http://schemas.openxmlformats.org/officeDocument/2006/relationships/image" Target="../media/image9.png"/>
</Relationships>
</file>

<file path=ppt/slides/_rels/slide2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2.xml"/>
<Relationship Id="rId3" Type="http://schemas.openxmlformats.org/officeDocument/2006/relationships/image" Target="../media/image1.jpg"/>
</Relationships>
</file>

<file path=ppt/slides/_rels/slide2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3.xml"/>
<Relationship Id="rId3" Type="http://schemas.openxmlformats.org/officeDocument/2006/relationships/image" Target="../media/image1.jpg"/>
</Relationships>
</file>

<file path=ppt/slides/_rels/slide24.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4.xml"/>
<Relationship Id="rId3" Type="http://schemas.openxmlformats.org/officeDocument/2006/relationships/image" Target="../media/image1.jpg"/>
<Relationship Id="rId4" Type="http://schemas.openxmlformats.org/officeDocument/2006/relationships/image" Target="../media/image10.png"/>
</Relationships>
</file>

<file path=ppt/slides/_rels/slide25.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5.xml"/>
<Relationship Id="rId3" Type="http://schemas.openxmlformats.org/officeDocument/2006/relationships/image" Target="../media/image1.jpg"/>
<Relationship Id="rId4" Type="http://schemas.openxmlformats.org/officeDocument/2006/relationships/image" Target="../media/image11.png"/>
</Relationships>
</file>

<file path=ppt/slides/_rels/slide26.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6.xml"/>
<Relationship Id="rId3" Type="http://schemas.openxmlformats.org/officeDocument/2006/relationships/image" Target="../media/image1.jpg"/>
</Relationships>
</file>

<file path=ppt/slides/_rels/slide27.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7.xml"/>
<Relationship Id="rId3" Type="http://schemas.openxmlformats.org/officeDocument/2006/relationships/image" Target="../media/image1.jpg"/>
</Relationships>
</file>

<file path=ppt/slides/_rels/slide28.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8.xml"/>
<Relationship Id="rId3" Type="http://schemas.openxmlformats.org/officeDocument/2006/relationships/image" Target="../media/image1.jpg"/>
</Relationships>
</file>

<file path=ppt/slides/_rels/slide29.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9.xml"/>
<Relationship Id="rId3" Type="http://schemas.openxmlformats.org/officeDocument/2006/relationships/image" Target="../media/image1.jpg"/>
</Relationships>
</file>

<file path=ppt/slides/_rels/slide30.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0.xml"/>
<Relationship Id="rId3" Type="http://schemas.openxmlformats.org/officeDocument/2006/relationships/image" Target="../media/image1.jpg"/>
<Relationship Id="rId4" Type="http://schemas.openxmlformats.org/officeDocument/2006/relationships/image" Target="../media/image12.png"/>
</Relationships>
</file>

<file path=ppt/slides/_rels/slide3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1.xml"/>
<Relationship Id="rId3" Type="http://schemas.openxmlformats.org/officeDocument/2006/relationships/image" Target="../media/image1.jpg"/>
<Relationship Id="rId4" Type="http://schemas.openxmlformats.org/officeDocument/2006/relationships/image" Target="../media/image13.png"/>
</Relationships>
</file>

<file path=ppt/slides/_rels/slide3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2.xml"/>
<Relationship Id="rId3" Type="http://schemas.openxmlformats.org/officeDocument/2006/relationships/image" Target="../media/image1.jpg"/>
<Relationship Id="rId4" Type="http://schemas.openxmlformats.org/officeDocument/2006/relationships/image" Target="../media/image14.png"/>
</Relationships>
</file>

<file path=ppt/slides/_rels/slide3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3.xml"/>
<Relationship Id="rId3" Type="http://schemas.openxmlformats.org/officeDocument/2006/relationships/image" Target="../media/image1.jpg"/>
<Relationship Id="rId4" Type="http://schemas.openxmlformats.org/officeDocument/2006/relationships/image" Target="../media/image15.png"/>
</Relationships>
</file>

<file path=ppt/slides/_rels/slide34.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4.xml"/>
<Relationship Id="rId3" Type="http://schemas.openxmlformats.org/officeDocument/2006/relationships/image" Target="../media/image1.jpg"/>
<Relationship Id="rId4" Type="http://schemas.openxmlformats.org/officeDocument/2006/relationships/image" Target="../media/image16.png"/>
</Relationships>
</file>

<file path=ppt/slides/_rels/slide35.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5.xml"/>
<Relationship Id="rId3" Type="http://schemas.openxmlformats.org/officeDocument/2006/relationships/image" Target="../media/image1.jpg"/>
<Relationship Id="rId4" Type="http://schemas.openxmlformats.org/officeDocument/2006/relationships/image" Target="../media/image17.png"/>
</Relationships>
</file>

<file path=ppt/slides/_rels/slide36.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6.xml"/>
<Relationship Id="rId3" Type="http://schemas.openxmlformats.org/officeDocument/2006/relationships/image" Target="../media/image1.jpg"/>
</Relationships>
</file>

<file path=ppt/slides/_rels/slide37.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7.xml"/>
<Relationship Id="rId3" Type="http://schemas.openxmlformats.org/officeDocument/2006/relationships/image" Target="../media/image1.jpg"/>
</Relationships>
</file>

<file path=ppt/slides/_rels/slide38.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8.xml"/>
<Relationship Id="rId3" Type="http://schemas.openxmlformats.org/officeDocument/2006/relationships/image" Target="../media/image1.jpg"/>
</Relationships>
</file>

<file path=ppt/slides/_rels/slide39.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9.xml"/>
<Relationship Id="rId3" Type="http://schemas.openxmlformats.org/officeDocument/2006/relationships/image" Target="../media/image1.jpg"/>
</Relationships>
</file>

<file path=ppt/slides/_rels/slide40.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0.xml"/>
<Relationship Id="rId3" Type="http://schemas.openxmlformats.org/officeDocument/2006/relationships/image" Target="../media/image1.jpg"/>
</Relationships>
</file>

<file path=ppt/slides/_rels/slide4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1.xml"/>
<Relationship Id="rId3" Type="http://schemas.openxmlformats.org/officeDocument/2006/relationships/image" Target="../media/image1.jpg"/>
</Relationships>
</file>

<file path=ppt/slides/_rels/slide4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2.xml"/>
<Relationship Id="rId3" Type="http://schemas.openxmlformats.org/officeDocument/2006/relationships/image" Target="../media/image1.jpg"/>
</Relationships>
</file>

<file path=ppt/slides/_rels/slide4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3.xml"/>
<Relationship Id="rId3" Type="http://schemas.openxmlformats.org/officeDocument/2006/relationships/image" Target="../media/image1.jpg"/>
</Relationships>
</file>

<file path=ppt/slides/_rels/slide44.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4.xml"/>
<Relationship Id="rId3" Type="http://schemas.openxmlformats.org/officeDocument/2006/relationships/image" Target="../media/image1.jpg"/>
</Relationships>
</file>

<file path=ppt/slides/_rels/slide45.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5.xml"/>
<Relationship Id="rId3" Type="http://schemas.openxmlformats.org/officeDocument/2006/relationships/image" Target="../media/image1.jpg"/>
</Relationships>
</file>

<file path=ppt/slides/_rels/slide46.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6.xml"/>
<Relationship Id="rId3" Type="http://schemas.openxmlformats.org/officeDocument/2006/relationships/image" Target="../media/image1.jpg"/>
</Relationships>
</file>

<file path=ppt/slides/_rels/slide47.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7.xml"/>
<Relationship Id="rId3" Type="http://schemas.openxmlformats.org/officeDocument/2006/relationships/image" Target="../media/image1.jpg"/>
<Relationship Id="rId4" Type="http://schemas.openxmlformats.org/officeDocument/2006/relationships/image" Target="../media/image18.png"/>
</Relationships>
</file>

<file path=ppt/slides/_rels/slide48.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8.xml"/>
<Relationship Id="rId3" Type="http://schemas.openxmlformats.org/officeDocument/2006/relationships/image" Target="../media/image1.jpg"/>
</Relationships>
</file>

<file path=ppt/slides/_rels/slide49.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9.xml"/>
<Relationship Id="rId3" Type="http://schemas.openxmlformats.org/officeDocument/2006/relationships/image" Target="../media/image1.jp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DayTitle"/>
          <p:cNvSpPr txBox="1"/>
          <p:nvPr/>
        </p:nvSpPr>
        <p:spPr>
          <a:xfrm>
            <a:off x="457200" y="548640"/>
            <a:ext cx="11430000" cy="700000"/>
          </a:xfrm>
          <a:prstGeom prst="rect">
            <a:avLst/>
          </a:prstGeom>
          <a:noFill/>
          <a:ln>
            <a:noFill/>
          </a:ln>
        </p:spPr>
        <p:txBody>
          <a:bodyPr wrap="square" lIns="91440" tIns="45720" rIns="91440" bIns="45720" rtlCol="0" anchor="t"/>
          <a:lstStyle/>
          <a:p>
            <a:pPr marL="0" indent="0" algn="l">
              <a:buNone/>
            </a:pPr>
            <a:r>
              <a:rPr lang="en-US" sz="2600" b="1" dirty="0">
                <a:solidFill>
                  <a:srgbClr val="0D7377"/>
                </a:solidFill>
                <a:latin typeface="Arial"/>
                <a:cs typeface="Arial"/>
              </a:rPr>
              <a:t>Buổi 4 · Sai lệch và tác động: có tin được không, lớn đến đâu?</a:t>
            </a:r>
          </a:p>
        </p:txBody>
      </p:sp>
      <p:sp>
        <p:nvSpPr>
          <p:cNvPr id="7" name="Rule"/>
          <p:cNvSpPr/>
          <p:nvPr/>
        </p:nvSpPr>
        <p:spPr>
          <a:xfrm>
            <a:off x="457200" y="1325880"/>
            <a:ext cx="11277600" cy="19050"/>
          </a:xfrm>
          <a:prstGeom prst="rect">
            <a:avLst/>
          </a:prstGeom>
          <a:solidFill>
            <a:srgbClr val="0D7377"/>
          </a:solidFill>
          <a:ln>
            <a:noFill/>
          </a:ln>
        </p:spPr>
        <p:txBody>
          <a:bodyPr/>
          <a:lstStyle/>
          <a:p>
            <a:endParaRPr/>
          </a:p>
        </p:txBody>
      </p:sp>
      <p:sp>
        <p:nvSpPr>
          <p:cNvPr id="8" name="Agenda"/>
          <p:cNvSpPr txBox="1"/>
          <p:nvPr/>
        </p:nvSpPr>
        <p:spPr>
          <a:xfrm>
            <a:off x="457200" y="1600000"/>
            <a:ext cx="11277600" cy="4400000"/>
          </a:xfrm>
          <a:prstGeom prst="rect">
            <a:avLst/>
          </a:prstGeom>
          <a:noFill/>
          <a:ln>
            <a:noFill/>
          </a:ln>
        </p:spPr>
        <p:txBody>
          <a:bodyPr wrap="square" lIns="91440" tIns="45720" rIns="91440" bIns="45720" rtlCol="0" anchor="t"/>
          <a:lstStyle/>
          <a:p>
            <a:pPr marL="0" indent="0" algn="l">
              <a:buNone/>
            </a:pPr>
            <a:r>
              <a:rPr lang="en-US" sz="2800" dirty="0">
                <a:solidFill>
                  <a:srgbClr val="0070C0"/>
                </a:solidFill>
                <a:latin typeface="Arial"/>
                <a:cs typeface="Arial"/>
              </a:rPr>
              <a:t>Tuần 4 · Thứ Bảy · trực tuyến, 19:30-22:30</a:t>
            </a:r>
          </a:p>
          <a:p>
            <a:pPr>
              <a:buNone/>
            </a:pPr>
            <a:endParaRPr sz="800"/>
          </a:p>
          <a:p>
            <a:pPr marL="274320" indent="-274320" algn="l">
              <a:spcBef>
                <a:spcPts val="440"/>
              </a:spcBef>
              <a:buFont typeface="Arial"/>
              <a:buChar char="•"/>
            </a:pPr>
            <a:r>
              <a:rPr lang="en-US" sz="1900" dirty="0">
                <a:solidFill>
                  <a:srgbClr val="000000"/>
                </a:solidFill>
                <a:latin typeface="Arial"/>
                <a:cs typeface="Arial"/>
              </a:rPr>
              <a:t>Câu hỏi ôn tập Buổi 3 (10 phút)</a:t>
            </a:r>
          </a:p>
          <a:p>
            <a:pPr marL="274320" indent="-274320" algn="l">
              <a:spcBef>
                <a:spcPts val="440"/>
              </a:spcBef>
              <a:buFont typeface="Arial"/>
              <a:buChar char="•"/>
            </a:pPr>
            <a:r>
              <a:rPr lang="en-US" sz="1900" dirty="0">
                <a:solidFill>
                  <a:srgbClr val="000000"/>
                </a:solidFill>
                <a:latin typeface="Arial"/>
                <a:cs typeface="Arial"/>
              </a:rPr>
              <a:t>4.1  Sai lệch, yếu tố nhiễu và nhân quả (40 phút)</a:t>
            </a:r>
          </a:p>
          <a:p>
            <a:pPr marL="274320" indent="-274320" algn="l">
              <a:spcBef>
                <a:spcPts val="440"/>
              </a:spcBef>
              <a:buFont typeface="Arial"/>
              <a:buChar char="•"/>
            </a:pPr>
            <a:r>
              <a:rPr lang="en-US" sz="1900" dirty="0">
                <a:solidFill>
                  <a:srgbClr val="000000"/>
                </a:solidFill>
                <a:latin typeface="Arial"/>
                <a:cs typeface="Arial"/>
              </a:rPr>
              <a:t>4.2  Đo lường bệnh và mối liên quan, kèm trình diễn bảng 2x2 (25 phút)</a:t>
            </a:r>
          </a:p>
          <a:p>
            <a:pPr marL="274320" indent="-274320" algn="l">
              <a:spcBef>
                <a:spcPts val="440"/>
              </a:spcBef>
              <a:buFont typeface="Arial"/>
              <a:buChar char="•"/>
            </a:pPr>
            <a:r>
              <a:rPr lang="en-US" sz="1900" dirty="0">
                <a:solidFill>
                  <a:srgbClr val="000000"/>
                </a:solidFill>
                <a:latin typeface="Arial"/>
                <a:cs typeface="Arial"/>
              </a:rPr>
              <a:t>Giải lao (15 phút), rồi cả lớp cùng làm hai bài tính bảng 2x2 (15 phút)</a:t>
            </a:r>
          </a:p>
          <a:p>
            <a:pPr marL="274320" indent="-274320" algn="l">
              <a:spcBef>
                <a:spcPts val="440"/>
              </a:spcBef>
              <a:buFont typeface="Arial"/>
              <a:buChar char="•"/>
            </a:pPr>
            <a:r>
              <a:rPr lang="en-US" sz="1900" dirty="0">
                <a:solidFill>
                  <a:srgbClr val="000000"/>
                </a:solidFill>
                <a:latin typeface="Arial"/>
                <a:cs typeface="Arial"/>
              </a:rPr>
              <a:t>4.3  Vượt ra ngoài một nghiên cứu: xét nghiệm, phân tích gộp, thẩm định (30 phút)</a:t>
            </a:r>
          </a:p>
          <a:p>
            <a:pPr marL="274320" indent="-274320" algn="l">
              <a:spcBef>
                <a:spcPts val="440"/>
              </a:spcBef>
              <a:buFont typeface="Arial"/>
              <a:buChar char="•"/>
            </a:pPr>
            <a:r>
              <a:rPr lang="en-US" sz="1900" dirty="0">
                <a:solidFill>
                  <a:srgbClr val="000000"/>
                </a:solidFill>
                <a:latin typeface="Arial"/>
                <a:cs typeface="Arial"/>
              </a:rPr>
              <a:t>Xây dựng đề cương 4: phơi nhiễm, kết cục, sai lệch (40 phút), rồi tổng kết (5 phút)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Ôn tập: ba câu hỏi về Buổi 3</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6C3483"/>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CÂU HỎI NHANH   |   9 phút</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C1. Người bệnh nhiễm khuẩn huyết đã tử vong được so sánh với người sống sót về lượng dịch đã nhận ở ngày 1-3. Thiết kế?</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C2. Thiết kế nào phân nhóm ngẫu nhiên cả đơn vị hồi sức tích cực (ICU) thay vì từng người bệnh?</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C3. Hạn chế dịch so với thường quy: hiệu số tử vong, KTC 95% từ -1 đến +3 điểm. Ngưỡng +4 điểm. Kết quả?</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Sau đó đọc lại Phần 2a đề cương của bạn (thiết kế, bối cảnh, đối tượng): 3 phút</a:t>
            </a:r>
          </a:p>
        </p:txBody>
      </p:sp>
      <p:sp>
        <p:nvSpPr>
          <p:cNvPr id="52" name="Side"/>
          <p:cNvSpPr/>
          <p:nvPr/>
        </p:nvSpPr>
        <p:spPr>
          <a:xfrm>
            <a:off x="7423760" y="1720000"/>
            <a:ext cx="4311040" cy="1453655"/>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6C3483"/>
                </a:solidFill>
                <a:latin typeface="Arial"/>
                <a:cs typeface="Arial"/>
              </a:rPr>
              <a:t>Cách thực hiện</a:t>
            </a:r>
          </a:p>
          <a:p>
            <a:pPr marL="274320" indent="-274320" algn="l">
              <a:lnSpc>
                <a:spcPct val="104000"/>
              </a:lnSpc>
              <a:spcBef>
                <a:spcPts val="300"/>
              </a:spcBef>
              <a:buFont typeface="Arial"/>
              <a:buChar char="•"/>
            </a:pPr>
            <a:r>
              <a:rPr lang="en-US" sz="1500" dirty="0">
                <a:solidFill>
                  <a:srgbClr val="000000"/>
                </a:solidFill>
                <a:latin typeface="Arial"/>
                <a:cs typeface="Arial"/>
              </a:rPr>
              <a:t>Trả lời qua bình chọn</a:t>
            </a:r>
          </a:p>
          <a:p>
            <a:pPr marL="274320" indent="-274320" algn="l">
              <a:lnSpc>
                <a:spcPct val="104000"/>
              </a:lnSpc>
              <a:spcBef>
                <a:spcPts val="300"/>
              </a:spcBef>
              <a:buFont typeface="Arial"/>
              <a:buChar char="•"/>
            </a:pPr>
            <a:r>
              <a:rPr lang="en-US" sz="1500" dirty="0">
                <a:solidFill>
                  <a:srgbClr val="000000"/>
                </a:solidFill>
                <a:latin typeface="Arial"/>
                <a:cs typeface="Arial"/>
              </a:rPr>
              <a:t>Xem kết quả, rồi công bố đáp án</a:t>
            </a:r>
          </a:p>
          <a:p>
            <a:pPr marL="274320" indent="-274320" algn="l">
              <a:lnSpc>
                <a:spcPct val="104000"/>
              </a:lnSpc>
              <a:spcBef>
                <a:spcPts val="300"/>
              </a:spcBef>
              <a:buFont typeface="Arial"/>
              <a:buChar char="•"/>
            </a:pPr>
            <a:r>
              <a:rPr lang="en-US" sz="1500" dirty="0">
                <a:solidFill>
                  <a:srgbClr val="000000"/>
                </a:solidFill>
                <a:latin typeface="Arial"/>
                <a:cs typeface="Arial"/>
              </a:rPr>
              <a:t>Một bạn tình nguyện giải thích</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6C3483"/>
            </a:solidFill>
          </a:ln>
        </p:spPr>
        <p:txBody>
          <a:bodyPr wrap="square" lIns="182880" tIns="45720" rIns="182880" bIns="45720" rtlCol="0" anchor="ctr">
            <a:normAutofit/>
          </a:bodyPr>
          <a:lstStyle/>
          <a:p>
            <a:pPr marL="0" indent="0" algn="ctr">
              <a:buNone/>
            </a:pPr>
            <a:r>
              <a:rPr lang="en-US" sz="1300" b="1" dirty="0">
                <a:solidFill>
                  <a:srgbClr val="6C3483"/>
                </a:solidFill>
                <a:latin typeface="Arial"/>
                <a:cs typeface="Arial"/>
              </a:rPr>
              <a:t>SẢN PHẨM   </a:t>
            </a:r>
            <a:r>
              <a:rPr lang="en-US" sz="1500" dirty="0">
                <a:solidFill>
                  <a:srgbClr val="000000"/>
                </a:solidFill>
                <a:latin typeface="Arial"/>
                <a:cs typeface="Arial"/>
              </a:rPr>
              <a:t>Câu trả lời bình chọn, và Phần 2a sẵn sàng để viết tiếp</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Từ khóa của ngày hôm nay</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Từ vựng hôm nay. Mỗi từ đi kèm một hình hoặc một ví dụ</a:t>
            </a:r>
          </a:p>
        </p:txBody>
      </p:sp>
      <p:sp>
        <p:nvSpPr>
          <p:cNvPr id="70" name="CardHead"/>
          <p:cNvSpPr/>
          <p:nvPr/>
        </p:nvSpPr>
        <p:spPr>
          <a:xfrm>
            <a:off x="457200" y="2058240"/>
            <a:ext cx="2669400" cy="640000"/>
          </a:xfrm>
          <a:prstGeom prst="rect">
            <a:avLst/>
          </a:prstGeom>
          <a:solidFill>
            <a:srgbClr val="B23B2E"/>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Có tin được không?</a:t>
            </a:r>
          </a:p>
        </p:txBody>
      </p:sp>
      <p:sp>
        <p:nvSpPr>
          <p:cNvPr id="71" name="CardBody"/>
          <p:cNvSpPr/>
          <p:nvPr/>
        </p:nvSpPr>
        <p:spPr>
          <a:xfrm>
            <a:off x="457200" y="2698240"/>
            <a:ext cx="2669400" cy="1755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Sai lệch, yếu tố nhiễu</a:t>
            </a:r>
          </a:p>
          <a:p>
            <a:pPr marL="0" indent="0" algn="l">
              <a:lnSpc>
                <a:spcPct val="104000"/>
              </a:lnSpc>
              <a:spcBef>
                <a:spcPts val="400"/>
              </a:spcBef>
              <a:buNone/>
            </a:pPr>
            <a:r>
              <a:rPr lang="en-US" sz="1600" dirty="0">
                <a:solidFill>
                  <a:srgbClr val="000000"/>
                </a:solidFill>
                <a:latin typeface="Arial"/>
                <a:cs typeface="Arial"/>
              </a:rPr>
              <a:t>Thay đổi tác động</a:t>
            </a:r>
          </a:p>
          <a:p>
            <a:pPr marL="0" indent="0" algn="l">
              <a:lnSpc>
                <a:spcPct val="104000"/>
              </a:lnSpc>
              <a:spcBef>
                <a:spcPts val="400"/>
              </a:spcBef>
              <a:buNone/>
            </a:pPr>
            <a:r>
              <a:rPr lang="en-US" sz="1600" dirty="0">
                <a:solidFill>
                  <a:srgbClr val="000000"/>
                </a:solidFill>
                <a:latin typeface="Arial"/>
                <a:cs typeface="Arial"/>
              </a:rPr>
              <a:t>Quan hệ nhân quả ngược</a:t>
            </a:r>
          </a:p>
        </p:txBody>
      </p:sp>
      <p:sp>
        <p:nvSpPr>
          <p:cNvPr id="72" name="CardHead"/>
          <p:cNvSpPr/>
          <p:nvPr/>
        </p:nvSpPr>
        <p:spPr>
          <a:xfrm>
            <a:off x="3326600" y="2058240"/>
            <a:ext cx="26694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Lớn đến đâu?</a:t>
            </a:r>
          </a:p>
        </p:txBody>
      </p:sp>
      <p:sp>
        <p:nvSpPr>
          <p:cNvPr id="73" name="CardBody"/>
          <p:cNvSpPr/>
          <p:nvPr/>
        </p:nvSpPr>
        <p:spPr>
          <a:xfrm>
            <a:off x="3326600" y="2698240"/>
            <a:ext cx="2669400" cy="1755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Nguy cơ tương đối (RR), tỷ số chênh (OR)</a:t>
            </a:r>
          </a:p>
          <a:p>
            <a:pPr marL="0" indent="0" algn="l">
              <a:lnSpc>
                <a:spcPct val="104000"/>
              </a:lnSpc>
              <a:spcBef>
                <a:spcPts val="400"/>
              </a:spcBef>
              <a:buNone/>
            </a:pPr>
            <a:r>
              <a:rPr lang="en-US" sz="1600" dirty="0">
                <a:solidFill>
                  <a:srgbClr val="000000"/>
                </a:solidFill>
                <a:latin typeface="Arial"/>
                <a:cs typeface="Arial"/>
              </a:rPr>
              <a:t>Hiệu số nguy cơ (RD)</a:t>
            </a:r>
          </a:p>
          <a:p>
            <a:pPr marL="0" indent="0" algn="l">
              <a:lnSpc>
                <a:spcPct val="104000"/>
              </a:lnSpc>
              <a:spcBef>
                <a:spcPts val="400"/>
              </a:spcBef>
              <a:buNone/>
            </a:pPr>
            <a:r>
              <a:rPr lang="en-US" sz="1600" dirty="0">
                <a:solidFill>
                  <a:srgbClr val="000000"/>
                </a:solidFill>
                <a:latin typeface="Arial"/>
                <a:cs typeface="Arial"/>
              </a:rPr>
              <a:t>Số người cần điều trị (NNT)</a:t>
            </a:r>
          </a:p>
        </p:txBody>
      </p:sp>
      <p:sp>
        <p:nvSpPr>
          <p:cNvPr id="74" name="CardHead"/>
          <p:cNvSpPr/>
          <p:nvPr/>
        </p:nvSpPr>
        <p:spPr>
          <a:xfrm>
            <a:off x="6196000" y="2058240"/>
            <a:ext cx="266940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Xét nghiệm</a:t>
            </a:r>
          </a:p>
        </p:txBody>
      </p:sp>
      <p:sp>
        <p:nvSpPr>
          <p:cNvPr id="75" name="CardBody"/>
          <p:cNvSpPr/>
          <p:nvPr/>
        </p:nvSpPr>
        <p:spPr>
          <a:xfrm>
            <a:off x="6196000" y="2698240"/>
            <a:ext cx="2669400" cy="1755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Độ nhạy, độ đặc hiệu</a:t>
            </a:r>
          </a:p>
          <a:p>
            <a:pPr marL="0" indent="0" algn="l">
              <a:lnSpc>
                <a:spcPct val="104000"/>
              </a:lnSpc>
              <a:spcBef>
                <a:spcPts val="400"/>
              </a:spcBef>
              <a:buNone/>
            </a:pPr>
            <a:r>
              <a:rPr lang="en-US" sz="1600" dirty="0">
                <a:solidFill>
                  <a:srgbClr val="000000"/>
                </a:solidFill>
                <a:latin typeface="Arial"/>
                <a:cs typeface="Arial"/>
              </a:rPr>
              <a:t>Giá trị tiên đoán dương và âm</a:t>
            </a:r>
          </a:p>
          <a:p>
            <a:pPr marL="0" indent="0" algn="l">
              <a:lnSpc>
                <a:spcPct val="104000"/>
              </a:lnSpc>
              <a:spcBef>
                <a:spcPts val="400"/>
              </a:spcBef>
              <a:buNone/>
            </a:pPr>
            <a:r>
              <a:rPr lang="en-US" sz="1600" dirty="0">
                <a:solidFill>
                  <a:srgbClr val="000000"/>
                </a:solidFill>
                <a:latin typeface="Arial"/>
                <a:cs typeface="Arial"/>
              </a:rPr>
              <a:t>Đường cong ROC và diện tích dưới đường cong</a:t>
            </a:r>
          </a:p>
        </p:txBody>
      </p:sp>
      <p:sp>
        <p:nvSpPr>
          <p:cNvPr id="76" name="CardHead"/>
          <p:cNvSpPr/>
          <p:nvPr/>
        </p:nvSpPr>
        <p:spPr>
          <a:xfrm>
            <a:off x="9065400" y="2058240"/>
            <a:ext cx="2669400" cy="640000"/>
          </a:xfrm>
          <a:prstGeom prst="rect">
            <a:avLst/>
          </a:prstGeom>
          <a:solidFill>
            <a:srgbClr val="055F56"/>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Nhiều nghiên cứu</a:t>
            </a:r>
          </a:p>
        </p:txBody>
      </p:sp>
      <p:sp>
        <p:nvSpPr>
          <p:cNvPr id="77" name="CardBody"/>
          <p:cNvSpPr/>
          <p:nvPr/>
        </p:nvSpPr>
        <p:spPr>
          <a:xfrm>
            <a:off x="9065400" y="2698240"/>
            <a:ext cx="2669400" cy="1755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Biểu đồ rừng, tính không đồng nhất</a:t>
            </a:r>
          </a:p>
          <a:p>
            <a:pPr marL="0" indent="0" algn="l">
              <a:lnSpc>
                <a:spcPct val="104000"/>
              </a:lnSpc>
              <a:spcBef>
                <a:spcPts val="400"/>
              </a:spcBef>
              <a:buNone/>
            </a:pPr>
            <a:r>
              <a:rPr lang="en-US" sz="1600" dirty="0">
                <a:solidFill>
                  <a:srgbClr val="000000"/>
                </a:solidFill>
                <a:latin typeface="Arial"/>
                <a:cs typeface="Arial"/>
              </a:rPr>
              <a:t>Công cụ đánh giá nguy cơ sai lệch</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Tin trước, rồi mới đến độ lớn: một câu trả lời chính xác vẫn có thể bị sai lệch.</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4.1  Sai lệch, yếu tố nhiễu và nhân quả</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Statement"/>
          <p:cNvSpPr txBox="1"/>
          <p:nvPr/>
        </p:nvSpPr>
        <p:spPr>
          <a:xfrm>
            <a:off x="1057200" y="1280000"/>
            <a:ext cx="10077600" cy="4470000"/>
          </a:xfrm>
          <a:prstGeom prst="rect">
            <a:avLst/>
          </a:prstGeom>
          <a:noFill/>
          <a:ln>
            <a:noFill/>
          </a:ln>
        </p:spPr>
        <p:txBody>
          <a:bodyPr wrap="square" lIns="91440" tIns="45720" rIns="91440" bIns="45720" rtlCol="0" anchor="ctr"/>
          <a:lstStyle/>
          <a:p>
            <a:pPr marL="0" indent="0" algn="ctr">
              <a:lnSpc>
                <a:spcPct val="110000"/>
              </a:lnSpc>
              <a:buNone/>
            </a:pPr>
            <a:r>
              <a:rPr lang="en-US" sz="3200" b="1" dirty="0">
                <a:solidFill>
                  <a:srgbClr val="0D7377"/>
                </a:solidFill>
                <a:latin typeface="Arial"/>
                <a:cs typeface="Arial"/>
              </a:rPr>
              <a:t>Sai lệch là sai số hệ thống. Tăng cỡ mẫu không sửa được.</a:t>
            </a:r>
          </a:p>
          <a:p>
            <a:pPr marL="0" indent="0" algn="ctr">
              <a:spcBef>
                <a:spcPts val="1200"/>
              </a:spcBef>
              <a:buNone/>
            </a:pPr>
            <a:r>
              <a:rPr lang="en-US" sz="1900" i="1" dirty="0">
                <a:solidFill>
                  <a:srgbClr val="595959"/>
                </a:solidFill>
                <a:latin typeface="Arial"/>
                <a:cs typeface="Arial"/>
              </a:rPr>
              <a:t>Chọn lựa, thông tin, yếu tố nhiễu, thay đổi tác động, và từ liên quan đến nhân quả. (40 phút)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Sai số ngẫu nhiên và sai lệch</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677066" y="1150000"/>
            <a:ext cx="10837867"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Cỡ mẫu lớn làm giảm sai số ngẫu nhiên nhưng không động đến sai lệch.</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Sai lệch chọn lựa: ai được đưa vào nghiên cứu?</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908500" y="1150000"/>
            <a:ext cx="10375000"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Nếu mẫu khác quần thể đích, kết quả có thể không áp dụng được.</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Sai lệch thông tin: mọi thứ được đo thế nào</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540011"/>
            <a:ext cx="3625866" cy="640000"/>
          </a:xfrm>
          <a:prstGeom prst="rect">
            <a:avLst/>
          </a:prstGeom>
          <a:solidFill>
            <a:srgbClr val="B5651D"/>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Sai lệch nhớ lại</a:t>
            </a:r>
          </a:p>
        </p:txBody>
      </p:sp>
      <p:sp>
        <p:nvSpPr>
          <p:cNvPr id="71" name="CardBody"/>
          <p:cNvSpPr/>
          <p:nvPr/>
        </p:nvSpPr>
        <p:spPr>
          <a:xfrm>
            <a:off x="457200" y="2180011"/>
            <a:ext cx="3625866" cy="2429967"/>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Ca bệnh cố nhớ kỹ hơn ca chứng</a:t>
            </a:r>
          </a:p>
          <a:p>
            <a:pPr marL="0" indent="0" algn="l">
              <a:lnSpc>
                <a:spcPct val="104000"/>
              </a:lnSpc>
              <a:spcBef>
                <a:spcPts val="400"/>
              </a:spcBef>
              <a:buNone/>
            </a:pPr>
            <a:r>
              <a:rPr lang="en-US" sz="1750" dirty="0">
                <a:solidFill>
                  <a:srgbClr val="000000"/>
                </a:solidFill>
                <a:latin typeface="Arial"/>
                <a:cs typeface="Arial"/>
              </a:rPr>
              <a:t>vd. gia đình người tử vong nhớ những ngày trước khi nhập viện kỹ hơn</a:t>
            </a:r>
          </a:p>
          <a:p>
            <a:pPr marL="0" indent="0" algn="l">
              <a:lnSpc>
                <a:spcPct val="104000"/>
              </a:lnSpc>
              <a:spcBef>
                <a:spcPts val="400"/>
              </a:spcBef>
              <a:buNone/>
            </a:pPr>
            <a:r>
              <a:rPr lang="en-US" sz="1750" b="1" dirty="0">
                <a:solidFill>
                  <a:srgbClr val="000000"/>
                </a:solidFill>
                <a:latin typeface="Arial"/>
                <a:cs typeface="Arial"/>
              </a:rPr>
              <a:t>Khắc phục: dùng hồ sơ ghi trước khi có kết cục</a:t>
            </a:r>
          </a:p>
        </p:txBody>
      </p:sp>
      <p:sp>
        <p:nvSpPr>
          <p:cNvPr id="72" name="CardHead"/>
          <p:cNvSpPr/>
          <p:nvPr/>
        </p:nvSpPr>
        <p:spPr>
          <a:xfrm>
            <a:off x="4283066" y="1540011"/>
            <a:ext cx="3625866" cy="640000"/>
          </a:xfrm>
          <a:prstGeom prst="rect">
            <a:avLst/>
          </a:prstGeom>
          <a:solidFill>
            <a:srgbClr val="B23B2E"/>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Sai lệch người quan sát</a:t>
            </a:r>
          </a:p>
        </p:txBody>
      </p:sp>
      <p:sp>
        <p:nvSpPr>
          <p:cNvPr id="73" name="CardBody"/>
          <p:cNvSpPr/>
          <p:nvPr/>
        </p:nvSpPr>
        <p:spPr>
          <a:xfrm>
            <a:off x="4283066" y="2180011"/>
            <a:ext cx="3625866" cy="2429967"/>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Người đánh giá biết nhóm sẽ đánh giá khác đi</a:t>
            </a:r>
          </a:p>
          <a:p>
            <a:pPr marL="0" indent="0" algn="l">
              <a:lnSpc>
                <a:spcPct val="104000"/>
              </a:lnSpc>
              <a:spcBef>
                <a:spcPts val="400"/>
              </a:spcBef>
              <a:buNone/>
            </a:pPr>
            <a:r>
              <a:rPr lang="en-US" sz="1750" dirty="0">
                <a:solidFill>
                  <a:srgbClr val="000000"/>
                </a:solidFill>
                <a:latin typeface="Arial"/>
                <a:cs typeface="Arial"/>
              </a:rPr>
              <a:t>vd. 'đủ điều kiện ra khỏi ICU' trong thử nghiệm dịch truyền không làm mù</a:t>
            </a:r>
          </a:p>
          <a:p>
            <a:pPr marL="0" indent="0" algn="l">
              <a:lnSpc>
                <a:spcPct val="104000"/>
              </a:lnSpc>
              <a:spcBef>
                <a:spcPts val="400"/>
              </a:spcBef>
              <a:buNone/>
            </a:pPr>
            <a:r>
              <a:rPr lang="en-US" sz="1750" b="1" dirty="0">
                <a:solidFill>
                  <a:srgbClr val="000000"/>
                </a:solidFill>
                <a:latin typeface="Arial"/>
                <a:cs typeface="Arial"/>
              </a:rPr>
              <a:t>Khắc phục: làm mù người đánh giá, kết cục khách quan</a:t>
            </a:r>
          </a:p>
        </p:txBody>
      </p:sp>
      <p:sp>
        <p:nvSpPr>
          <p:cNvPr id="74" name="CardHead"/>
          <p:cNvSpPr/>
          <p:nvPr/>
        </p:nvSpPr>
        <p:spPr>
          <a:xfrm>
            <a:off x="8108932" y="1540011"/>
            <a:ext cx="3625866"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Sai lệch đo lường</a:t>
            </a:r>
          </a:p>
        </p:txBody>
      </p:sp>
      <p:sp>
        <p:nvSpPr>
          <p:cNvPr id="75" name="CardBody"/>
          <p:cNvSpPr/>
          <p:nvPr/>
        </p:nvSpPr>
        <p:spPr>
          <a:xfrm>
            <a:off x="8108932" y="2180011"/>
            <a:ext cx="3625866" cy="2429967"/>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Dụng cụ hoặc ghi chép sai một cách hệ thống</a:t>
            </a:r>
          </a:p>
          <a:p>
            <a:pPr marL="0" indent="0" algn="l">
              <a:lnSpc>
                <a:spcPct val="104000"/>
              </a:lnSpc>
              <a:spcBef>
                <a:spcPts val="400"/>
              </a:spcBef>
              <a:buNone/>
            </a:pPr>
            <a:r>
              <a:rPr lang="en-US" sz="1750" dirty="0">
                <a:solidFill>
                  <a:srgbClr val="000000"/>
                </a:solidFill>
                <a:latin typeface="Arial"/>
                <a:cs typeface="Arial"/>
              </a:rPr>
              <a:t>vd. lượng nước tiểu bị ghi thiếu ở ca đêm</a:t>
            </a:r>
          </a:p>
          <a:p>
            <a:pPr marL="0" indent="0" algn="l">
              <a:lnSpc>
                <a:spcPct val="104000"/>
              </a:lnSpc>
              <a:spcBef>
                <a:spcPts val="400"/>
              </a:spcBef>
              <a:buNone/>
            </a:pPr>
            <a:r>
              <a:rPr lang="en-US" sz="1750" b="1" dirty="0">
                <a:solidFill>
                  <a:srgbClr val="000000"/>
                </a:solidFill>
                <a:latin typeface="Arial"/>
                <a:cs typeface="Arial"/>
              </a:rPr>
              <a:t>Khắc phục: định nghĩa chuẩn, kiểm tra hồ sơ</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Đo phơi nhiễm và kết cục theo cùng một cách ở mọi nhóm.</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Nhiễu do chỉ định: ví dụ dịch truyền ở ICU</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1383500" y="1150000"/>
            <a:ext cx="9425000" cy="3770000"/>
          </a:xfrm>
          <a:prstGeom prst="rect">
            <a:avLst/>
          </a:prstGeom>
        </p:spPr>
      </p:pic>
      <p:sp>
        <p:nvSpPr>
          <p:cNvPr id="26" name="Caption"/>
          <p:cNvSpPr txBox="1"/>
          <p:nvPr/>
        </p:nvSpPr>
        <p:spPr>
          <a:xfrm>
            <a:off x="457200" y="4980000"/>
            <a:ext cx="11277600" cy="400000"/>
          </a:xfrm>
          <a:prstGeom prst="rect">
            <a:avLst/>
          </a:prstGeom>
          <a:noFill/>
          <a:ln>
            <a:noFill/>
          </a:ln>
        </p:spPr>
        <p:txBody>
          <a:bodyPr wrap="square" lIns="91440" tIns="45720" rIns="91440" bIns="45720" rtlCol="0" anchor="t"/>
          <a:lstStyle/>
          <a:p>
            <a:pPr marL="0" indent="0" algn="ctr">
              <a:buNone/>
            </a:pPr>
            <a:r>
              <a:rPr lang="en-US" sz="1300" i="1" dirty="0">
                <a:solidFill>
                  <a:srgbClr val="595959"/>
                </a:solidFill>
                <a:latin typeface="Arial"/>
                <a:cs typeface="Arial"/>
              </a:rPr>
              <a:t>SOFA: thang điểm đánh giá suy đa cơ quan (Sequential Organ Failure Assessment)</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Yếu tố nhiễu liên quan với phơi nhiễm và là nguyên nhân của kết cục.</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Yếu tố nhiễu bằng con số: mối liên quan biến mất</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1173258" y="1150000"/>
            <a:ext cx="9845484" cy="3770000"/>
          </a:xfrm>
          <a:prstGeom prst="rect">
            <a:avLst/>
          </a:prstGeom>
        </p:spPr>
      </p:pic>
      <p:sp>
        <p:nvSpPr>
          <p:cNvPr id="26" name="Caption"/>
          <p:cNvSpPr txBox="1"/>
          <p:nvPr/>
        </p:nvSpPr>
        <p:spPr>
          <a:xfrm>
            <a:off x="457200" y="4980000"/>
            <a:ext cx="11277600" cy="400000"/>
          </a:xfrm>
          <a:prstGeom prst="rect">
            <a:avLst/>
          </a:prstGeom>
          <a:noFill/>
          <a:ln>
            <a:noFill/>
          </a:ln>
        </p:spPr>
        <p:txBody>
          <a:bodyPr wrap="square" lIns="91440" tIns="45720" rIns="91440" bIns="45720" rtlCol="0" anchor="t"/>
          <a:lstStyle/>
          <a:p>
            <a:pPr marL="0" indent="0" algn="ctr">
              <a:buNone/>
            </a:pPr>
            <a:r>
              <a:rPr lang="en-US" sz="1300" i="1" dirty="0">
                <a:solidFill>
                  <a:srgbClr val="595959"/>
                </a:solidFill>
                <a:latin typeface="Arial"/>
                <a:cs typeface="Arial"/>
              </a:rPr>
              <a:t>Số liệu giả định dùng cho giảng dạy. RR: nguy cơ tương đối.</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So sánh tương đồng: trong từng mức độ nặng, lượng dịch không tạo khác biệt.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Yếu tố nhiễu hay thay đổi tác động?</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1283234" y="1150000"/>
            <a:ext cx="9625531" cy="3770000"/>
          </a:xfrm>
          <a:prstGeom prst="rect">
            <a:avLst/>
          </a:prstGeom>
        </p:spPr>
      </p:pic>
      <p:sp>
        <p:nvSpPr>
          <p:cNvPr id="26" name="Caption"/>
          <p:cNvSpPr txBox="1"/>
          <p:nvPr/>
        </p:nvSpPr>
        <p:spPr>
          <a:xfrm>
            <a:off x="457200" y="4980000"/>
            <a:ext cx="11277600" cy="400000"/>
          </a:xfrm>
          <a:prstGeom prst="rect">
            <a:avLst/>
          </a:prstGeom>
          <a:noFill/>
          <a:ln>
            <a:noFill/>
          </a:ln>
        </p:spPr>
        <p:txBody>
          <a:bodyPr wrap="square" lIns="91440" tIns="45720" rIns="91440" bIns="45720" rtlCol="0" anchor="t"/>
          <a:lstStyle/>
          <a:p>
            <a:pPr marL="0" indent="0" algn="ctr">
              <a:buNone/>
            </a:pPr>
            <a:r>
              <a:rPr lang="en-US" sz="1300" i="1" dirty="0">
                <a:solidFill>
                  <a:srgbClr val="595959"/>
                </a:solidFill>
                <a:latin typeface="Arial"/>
                <a:cs typeface="Arial"/>
              </a:rPr>
              <a:t>Số liệu giả định dùng cho giảng dạy. RR: nguy cơ tương đối. ARDS: hội chứng suy hô hấp cấp tiến triển.</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Nhiễu là sai lệch cần loại bỏ. Thay đổi tác động là phát hiện cần báo cáo.</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Thiết kế chống lại sai lệch như thế nào</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Xây sự bảo vệ vào thiết kế. Sửa phần còn lại trong phân tích</a:t>
            </a:r>
          </a:p>
        </p:txBody>
      </p:sp>
      <p:sp>
        <p:nvSpPr>
          <p:cNvPr id="70" name="CardHead"/>
          <p:cNvSpPr/>
          <p:nvPr/>
        </p:nvSpPr>
        <p:spPr>
          <a:xfrm>
            <a:off x="457200" y="1816411"/>
            <a:ext cx="3625866"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Ngẫu nhiên và che giấu</a:t>
            </a:r>
          </a:p>
        </p:txBody>
      </p:sp>
      <p:sp>
        <p:nvSpPr>
          <p:cNvPr id="71" name="CardBody"/>
          <p:cNvSpPr/>
          <p:nvPr/>
        </p:nvSpPr>
        <p:spPr>
          <a:xfrm>
            <a:off x="457200" y="2456411"/>
            <a:ext cx="3625866" cy="2480767"/>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May rủi quyết định nhóm</a:t>
            </a:r>
          </a:p>
          <a:p>
            <a:pPr marL="0" indent="0" algn="l">
              <a:lnSpc>
                <a:spcPct val="104000"/>
              </a:lnSpc>
              <a:spcBef>
                <a:spcPts val="400"/>
              </a:spcBef>
              <a:buNone/>
            </a:pPr>
            <a:r>
              <a:rPr lang="en-US" sz="1750" dirty="0">
                <a:solidFill>
                  <a:srgbClr val="000000"/>
                </a:solidFill>
                <a:latin typeface="Arial"/>
                <a:cs typeface="Arial"/>
              </a:rPr>
              <a:t>Cân bằng yếu tố nhiễu đã biết và chưa biết</a:t>
            </a:r>
          </a:p>
          <a:p>
            <a:pPr marL="0" indent="0" algn="l">
              <a:lnSpc>
                <a:spcPct val="104000"/>
              </a:lnSpc>
              <a:spcBef>
                <a:spcPts val="400"/>
              </a:spcBef>
              <a:buNone/>
            </a:pPr>
            <a:r>
              <a:rPr lang="en-US" sz="1750" dirty="0">
                <a:solidFill>
                  <a:srgbClr val="000000"/>
                </a:solidFill>
                <a:latin typeface="Arial"/>
                <a:cs typeface="Arial"/>
              </a:rPr>
              <a:t>Không ai đoán được lần phân bổ kế tiếp</a:t>
            </a:r>
          </a:p>
        </p:txBody>
      </p:sp>
      <p:sp>
        <p:nvSpPr>
          <p:cNvPr id="72" name="CardHead"/>
          <p:cNvSpPr/>
          <p:nvPr/>
        </p:nvSpPr>
        <p:spPr>
          <a:xfrm>
            <a:off x="4283066" y="1816411"/>
            <a:ext cx="3625866"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Làm mù</a:t>
            </a:r>
          </a:p>
        </p:txBody>
      </p:sp>
      <p:sp>
        <p:nvSpPr>
          <p:cNvPr id="73" name="CardBody"/>
          <p:cNvSpPr/>
          <p:nvPr/>
        </p:nvSpPr>
        <p:spPr>
          <a:xfrm>
            <a:off x="4283066" y="2456411"/>
            <a:ext cx="3625866" cy="2480767"/>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Người bệnh, bác sĩ, người đánh giá, người phân tích</a:t>
            </a:r>
          </a:p>
          <a:p>
            <a:pPr marL="0" indent="0" algn="l">
              <a:lnSpc>
                <a:spcPct val="104000"/>
              </a:lnSpc>
              <a:spcBef>
                <a:spcPts val="400"/>
              </a:spcBef>
              <a:buNone/>
            </a:pPr>
            <a:r>
              <a:rPr lang="en-US" sz="1750" dirty="0">
                <a:solidFill>
                  <a:srgbClr val="000000"/>
                </a:solidFill>
                <a:latin typeface="Arial"/>
                <a:cs typeface="Arial"/>
              </a:rPr>
              <a:t>Bảo vệ cách đo kết cục</a:t>
            </a:r>
          </a:p>
          <a:p>
            <a:pPr marL="0" indent="0" algn="l">
              <a:lnSpc>
                <a:spcPct val="104000"/>
              </a:lnSpc>
              <a:spcBef>
                <a:spcPts val="400"/>
              </a:spcBef>
              <a:buNone/>
            </a:pPr>
            <a:r>
              <a:rPr lang="en-US" sz="1750" dirty="0">
                <a:solidFill>
                  <a:srgbClr val="000000"/>
                </a:solidFill>
                <a:latin typeface="Arial"/>
                <a:cs typeface="Arial"/>
              </a:rPr>
              <a:t>Nếu không thể: làm mù người đánh giá</a:t>
            </a:r>
          </a:p>
        </p:txBody>
      </p:sp>
      <p:sp>
        <p:nvSpPr>
          <p:cNvPr id="74" name="CardHead"/>
          <p:cNvSpPr/>
          <p:nvPr/>
        </p:nvSpPr>
        <p:spPr>
          <a:xfrm>
            <a:off x="8108932" y="1816411"/>
            <a:ext cx="3625866"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Giới hạn, ghép cặp, hiệu chỉnh</a:t>
            </a:r>
          </a:p>
        </p:txBody>
      </p:sp>
      <p:sp>
        <p:nvSpPr>
          <p:cNvPr id="75" name="CardBody"/>
          <p:cNvSpPr/>
          <p:nvPr/>
        </p:nvSpPr>
        <p:spPr>
          <a:xfrm>
            <a:off x="8108932" y="2456411"/>
            <a:ext cx="3625866" cy="2480767"/>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Giới hạn: thu hẹp tiêu chuẩn chọn</a:t>
            </a:r>
          </a:p>
          <a:p>
            <a:pPr marL="0" indent="0" algn="l">
              <a:lnSpc>
                <a:spcPct val="104000"/>
              </a:lnSpc>
              <a:spcBef>
                <a:spcPts val="400"/>
              </a:spcBef>
              <a:buNone/>
            </a:pPr>
            <a:r>
              <a:rPr lang="en-US" sz="1750" dirty="0">
                <a:solidFill>
                  <a:srgbClr val="000000"/>
                </a:solidFill>
                <a:latin typeface="Arial"/>
                <a:cs typeface="Arial"/>
              </a:rPr>
              <a:t>Ghép cặp: ghép người bệnh tương tự</a:t>
            </a:r>
          </a:p>
          <a:p>
            <a:pPr marL="0" indent="0" algn="l">
              <a:lnSpc>
                <a:spcPct val="104000"/>
              </a:lnSpc>
              <a:spcBef>
                <a:spcPts val="400"/>
              </a:spcBef>
              <a:buNone/>
            </a:pPr>
            <a:r>
              <a:rPr lang="en-US" sz="1750" dirty="0">
                <a:solidFill>
                  <a:srgbClr val="000000"/>
                </a:solidFill>
                <a:latin typeface="Arial"/>
                <a:cs typeface="Arial"/>
              </a:rPr>
              <a:t>Hiệu chỉnh: thống kê khi phân tích</a:t>
            </a:r>
          </a:p>
          <a:p>
            <a:pPr marL="0" indent="0" algn="l">
              <a:lnSpc>
                <a:spcPct val="104000"/>
              </a:lnSpc>
              <a:spcBef>
                <a:spcPts val="400"/>
              </a:spcBef>
              <a:buNone/>
            </a:pPr>
            <a:r>
              <a:rPr lang="en-US" sz="1750" b="1" dirty="0">
                <a:solidFill>
                  <a:srgbClr val="B23B2E"/>
                </a:solidFill>
                <a:latin typeface="Arial"/>
                <a:cs typeface="Arial"/>
              </a:rPr>
              <a:t>Chỉ với yếu tố nhiễu đã đo</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Chỉ phân nhóm ngẫu nhiên bảo vệ trước yếu tố nhiễu chưa từng được đo.</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400" b="1" dirty="0">
                <a:solidFill>
                  <a:srgbClr val="0D7377"/>
                </a:solidFill>
                <a:latin typeface="Arial"/>
                <a:cs typeface="Arial"/>
              </a:rPr>
              <a:t>Phân bổ ngẫu nhiên cân bằng điều ta biết và điều ta chưa biết</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1383500" y="1150000"/>
            <a:ext cx="9425000" cy="3770000"/>
          </a:xfrm>
          <a:prstGeom prst="rect">
            <a:avLst/>
          </a:prstGeom>
        </p:spPr>
      </p:pic>
      <p:sp>
        <p:nvSpPr>
          <p:cNvPr id="26" name="Caption"/>
          <p:cNvSpPr txBox="1"/>
          <p:nvPr/>
        </p:nvSpPr>
        <p:spPr>
          <a:xfrm>
            <a:off x="457200" y="4980000"/>
            <a:ext cx="11277600" cy="400000"/>
          </a:xfrm>
          <a:prstGeom prst="rect">
            <a:avLst/>
          </a:prstGeom>
          <a:noFill/>
          <a:ln>
            <a:noFill/>
          </a:ln>
        </p:spPr>
        <p:txBody>
          <a:bodyPr wrap="square" lIns="91440" tIns="45720" rIns="91440" bIns="45720" rtlCol="0" anchor="t"/>
          <a:lstStyle/>
          <a:p>
            <a:pPr marL="0" indent="0" algn="ctr">
              <a:buNone/>
            </a:pPr>
            <a:r>
              <a:rPr lang="en-US" sz="1300" i="1" dirty="0">
                <a:solidFill>
                  <a:srgbClr val="595959"/>
                </a:solidFill>
                <a:latin typeface="Arial"/>
                <a:cs typeface="Arial"/>
              </a:rPr>
              <a:t>R: phân nhóm ngẫu nhiên</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Nhờ may rủi, hai nhóm có thành phần tương tự, kể cả yếu tố chưa ai đo.</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Che giấu phân bổ trước, làm mù sau</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800890"/>
            <a:ext cx="5538800" cy="640000"/>
          </a:xfrm>
          <a:prstGeom prst="rect">
            <a:avLst/>
          </a:prstGeom>
          <a:solidFill>
            <a:srgbClr val="055F56"/>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Trước: che giấu phân bổ</a:t>
            </a:r>
          </a:p>
        </p:txBody>
      </p:sp>
      <p:sp>
        <p:nvSpPr>
          <p:cNvPr id="71" name="CardBody"/>
          <p:cNvSpPr/>
          <p:nvPr/>
        </p:nvSpPr>
        <p:spPr>
          <a:xfrm>
            <a:off x="457200" y="2440890"/>
            <a:ext cx="5538800" cy="1647328"/>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Không ai đoán được lần phân bổ kế tiếp</a:t>
            </a:r>
          </a:p>
          <a:p>
            <a:pPr marL="0" indent="0" algn="l">
              <a:lnSpc>
                <a:spcPct val="104000"/>
              </a:lnSpc>
              <a:spcBef>
                <a:spcPts val="400"/>
              </a:spcBef>
              <a:buNone/>
            </a:pPr>
            <a:r>
              <a:rPr lang="en-US" sz="1750" dirty="0">
                <a:solidFill>
                  <a:srgbClr val="000000"/>
                </a:solidFill>
                <a:latin typeface="Arial"/>
                <a:cs typeface="Arial"/>
              </a:rPr>
              <a:t>Bài báo 1 (Boulet): máy tính trung tâm</a:t>
            </a:r>
          </a:p>
          <a:p>
            <a:pPr marL="0" indent="0" algn="l">
              <a:lnSpc>
                <a:spcPct val="104000"/>
              </a:lnSpc>
              <a:spcBef>
                <a:spcPts val="400"/>
              </a:spcBef>
              <a:buNone/>
            </a:pPr>
            <a:r>
              <a:rPr lang="en-US" sz="1750" dirty="0">
                <a:solidFill>
                  <a:srgbClr val="000000"/>
                </a:solidFill>
                <a:latin typeface="Arial"/>
                <a:cs typeface="Arial"/>
              </a:rPr>
              <a:t>Bảo vệ việc phân người bệnh vào từng nhóm</a:t>
            </a:r>
          </a:p>
          <a:p>
            <a:pPr marL="0" indent="0" algn="l">
              <a:lnSpc>
                <a:spcPct val="104000"/>
              </a:lnSpc>
              <a:spcBef>
                <a:spcPts val="400"/>
              </a:spcBef>
              <a:buNone/>
            </a:pPr>
            <a:r>
              <a:rPr lang="en-US" sz="1750" dirty="0">
                <a:solidFill>
                  <a:srgbClr val="000000"/>
                </a:solidFill>
                <a:latin typeface="Arial"/>
                <a:cs typeface="Arial"/>
              </a:rPr>
              <a:t>Luôn làm được, luôn bắt buộc</a:t>
            </a:r>
          </a:p>
        </p:txBody>
      </p:sp>
      <p:sp>
        <p:nvSpPr>
          <p:cNvPr id="72" name="CardHead"/>
          <p:cNvSpPr/>
          <p:nvPr/>
        </p:nvSpPr>
        <p:spPr>
          <a:xfrm>
            <a:off x="6196000" y="1800890"/>
            <a:ext cx="553880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Sau: làm mù trong Bài báo 1 (Boulet 2024)</a:t>
            </a:r>
          </a:p>
        </p:txBody>
      </p:sp>
      <p:sp>
        <p:nvSpPr>
          <p:cNvPr id="73" name="CardBody"/>
          <p:cNvSpPr/>
          <p:nvPr/>
        </p:nvSpPr>
        <p:spPr>
          <a:xfrm>
            <a:off x="6196000" y="2440890"/>
            <a:ext cx="5538800" cy="1647328"/>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2E8B57"/>
                </a:solidFill>
                <a:latin typeface="Arial"/>
                <a:cs typeface="Arial"/>
              </a:rPr>
              <a:t>Người bệnh: được làm mù</a:t>
            </a:r>
          </a:p>
          <a:p>
            <a:pPr marL="0" indent="0" algn="l">
              <a:lnSpc>
                <a:spcPct val="104000"/>
              </a:lnSpc>
              <a:spcBef>
                <a:spcPts val="400"/>
              </a:spcBef>
              <a:buNone/>
            </a:pPr>
            <a:r>
              <a:rPr lang="en-US" sz="1750" dirty="0">
                <a:solidFill>
                  <a:srgbClr val="B23B2E"/>
                </a:solidFill>
                <a:latin typeface="Arial"/>
                <a:cs typeface="Arial"/>
              </a:rPr>
              <a:t>Bác sĩ điều trị: biết nhóm</a:t>
            </a:r>
          </a:p>
          <a:p>
            <a:pPr marL="0" indent="0" algn="l">
              <a:lnSpc>
                <a:spcPct val="104000"/>
              </a:lnSpc>
              <a:spcBef>
                <a:spcPts val="400"/>
              </a:spcBef>
              <a:buNone/>
            </a:pPr>
            <a:r>
              <a:rPr lang="en-US" sz="1750" dirty="0">
                <a:solidFill>
                  <a:srgbClr val="B23B2E"/>
                </a:solidFill>
                <a:latin typeface="Arial"/>
                <a:cs typeface="Arial"/>
              </a:rPr>
              <a:t>Người đánh giá kết cục: biết nhóm</a:t>
            </a:r>
          </a:p>
          <a:p>
            <a:pPr marL="0" indent="0" algn="l">
              <a:lnSpc>
                <a:spcPct val="104000"/>
              </a:lnSpc>
              <a:spcBef>
                <a:spcPts val="400"/>
              </a:spcBef>
              <a:buNone/>
            </a:pPr>
            <a:r>
              <a:rPr lang="en-US" sz="1750" dirty="0">
                <a:solidFill>
                  <a:srgbClr val="2E8B57"/>
                </a:solidFill>
                <a:latin typeface="Arial"/>
                <a:cs typeface="Arial"/>
              </a:rPr>
              <a:t>Nhà thống kê: được làm mù</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Che giấu phân bổ bảo vệ việc phân người bệnh vào nhóm. Làm mù bảo vệ cách đo kết cục.</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Ghép cặp có ích, nhưng chỉ với điều đã được đo</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Bài báo 2 (Hyun 2023). SOFA: thang điểm đánh giá suy đa cơ quan</a:t>
            </a:r>
          </a:p>
        </p:txBody>
      </p:sp>
      <p:sp>
        <p:nvSpPr>
          <p:cNvPr id="70" name="CardHead"/>
          <p:cNvSpPr/>
          <p:nvPr/>
        </p:nvSpPr>
        <p:spPr>
          <a:xfrm>
            <a:off x="457200" y="2035486"/>
            <a:ext cx="3625866"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Ghép cặp 1:1</a:t>
            </a:r>
          </a:p>
        </p:txBody>
      </p:sp>
      <p:sp>
        <p:nvSpPr>
          <p:cNvPr id="71" name="CardBody"/>
          <p:cNvSpPr/>
          <p:nvPr/>
        </p:nvSpPr>
        <p:spPr>
          <a:xfrm>
            <a:off x="457200" y="2675486"/>
            <a:ext cx="3625866" cy="1823542"/>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Mỗi người bệnh cân bằng dương ghép với một người bệnh cân bằng âm tương tự</a:t>
            </a:r>
          </a:p>
          <a:p>
            <a:pPr marL="0" indent="0" algn="l">
              <a:lnSpc>
                <a:spcPct val="104000"/>
              </a:lnSpc>
              <a:spcBef>
                <a:spcPts val="400"/>
              </a:spcBef>
              <a:buNone/>
            </a:pPr>
            <a:r>
              <a:rPr lang="en-US" sz="1750" dirty="0">
                <a:solidFill>
                  <a:srgbClr val="000000"/>
                </a:solidFill>
                <a:latin typeface="Arial"/>
                <a:cs typeface="Arial"/>
              </a:rPr>
              <a:t>483, 373 và 392 cặp cho ngày 1, 2 và 3</a:t>
            </a:r>
          </a:p>
        </p:txBody>
      </p:sp>
      <p:sp>
        <p:nvSpPr>
          <p:cNvPr id="72" name="CardHead"/>
          <p:cNvSpPr/>
          <p:nvPr/>
        </p:nvSpPr>
        <p:spPr>
          <a:xfrm>
            <a:off x="4283066" y="2035486"/>
            <a:ext cx="3625866" cy="640000"/>
          </a:xfrm>
          <a:prstGeom prst="rect">
            <a:avLst/>
          </a:prstGeom>
          <a:solidFill>
            <a:srgbClr val="2E8B5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Đã đo: được cân bằng</a:t>
            </a:r>
          </a:p>
        </p:txBody>
      </p:sp>
      <p:sp>
        <p:nvSpPr>
          <p:cNvPr id="73" name="CardBody"/>
          <p:cNvSpPr/>
          <p:nvPr/>
        </p:nvSpPr>
        <p:spPr>
          <a:xfrm>
            <a:off x="4283066" y="2675486"/>
            <a:ext cx="3625866" cy="1823542"/>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Tuổi, giới, điểm SOFA, sốc nhiễm khuẩn</a:t>
            </a:r>
          </a:p>
          <a:p>
            <a:pPr marL="0" indent="0" algn="l">
              <a:lnSpc>
                <a:spcPct val="104000"/>
              </a:lnSpc>
              <a:spcBef>
                <a:spcPts val="400"/>
              </a:spcBef>
              <a:buNone/>
            </a:pPr>
            <a:r>
              <a:rPr lang="en-US" sz="1750" dirty="0">
                <a:solidFill>
                  <a:srgbClr val="000000"/>
                </a:solidFill>
                <a:latin typeface="Arial"/>
                <a:cs typeface="Arial"/>
              </a:rPr>
              <a:t>Bệnh kèm, vị trí nhiễm khuẩn</a:t>
            </a:r>
          </a:p>
          <a:p>
            <a:pPr marL="0" indent="0" algn="l">
              <a:lnSpc>
                <a:spcPct val="104000"/>
              </a:lnSpc>
              <a:spcBef>
                <a:spcPts val="400"/>
              </a:spcBef>
              <a:buNone/>
            </a:pPr>
            <a:r>
              <a:rPr lang="en-US" sz="1750" dirty="0">
                <a:solidFill>
                  <a:srgbClr val="000000"/>
                </a:solidFill>
                <a:latin typeface="Arial"/>
                <a:cs typeface="Arial"/>
              </a:rPr>
              <a:t>Lượng dịch ra</a:t>
            </a:r>
          </a:p>
        </p:txBody>
      </p:sp>
      <p:sp>
        <p:nvSpPr>
          <p:cNvPr id="74" name="CardHead"/>
          <p:cNvSpPr/>
          <p:nvPr/>
        </p:nvSpPr>
        <p:spPr>
          <a:xfrm>
            <a:off x="8108932" y="2035486"/>
            <a:ext cx="3625866" cy="640000"/>
          </a:xfrm>
          <a:prstGeom prst="rect">
            <a:avLst/>
          </a:prstGeom>
          <a:solidFill>
            <a:srgbClr val="B23B2E"/>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Chưa đo: có thể vẫn khác</a:t>
            </a:r>
          </a:p>
        </p:txBody>
      </p:sp>
      <p:sp>
        <p:nvSpPr>
          <p:cNvPr id="75" name="CardBody"/>
          <p:cNvSpPr/>
          <p:nvPr/>
        </p:nvSpPr>
        <p:spPr>
          <a:xfrm>
            <a:off x="8108932" y="2675486"/>
            <a:ext cx="3625866" cy="1823542"/>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Loại dịch, dinh dưỡng</a:t>
            </a:r>
          </a:p>
          <a:p>
            <a:pPr marL="0" indent="0" algn="l">
              <a:lnSpc>
                <a:spcPct val="104000"/>
              </a:lnSpc>
              <a:spcBef>
                <a:spcPts val="400"/>
              </a:spcBef>
              <a:buNone/>
            </a:pPr>
            <a:r>
              <a:rPr lang="en-US" sz="1750" dirty="0">
                <a:solidFill>
                  <a:srgbClr val="000000"/>
                </a:solidFill>
                <a:latin typeface="Arial"/>
                <a:cs typeface="Arial"/>
              </a:rPr>
              <a:t>Nhận định lâm sàng tại giường của bác sĩ</a:t>
            </a:r>
          </a:p>
          <a:p>
            <a:pPr marL="0" indent="0" algn="l">
              <a:lnSpc>
                <a:spcPct val="104000"/>
              </a:lnSpc>
              <a:spcBef>
                <a:spcPts val="400"/>
              </a:spcBef>
              <a:buNone/>
            </a:pPr>
            <a:r>
              <a:rPr lang="en-US" sz="1750" b="1" dirty="0">
                <a:solidFill>
                  <a:srgbClr val="000000"/>
                </a:solidFill>
                <a:latin typeface="Arial"/>
                <a:cs typeface="Arial"/>
              </a:rPr>
              <a:t>Đây là nhiễu tồn dư</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Ghép cặp và hiệu chỉnh không cân bằng được điều không ai ghi lại.</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Giá trị nội tại trước, rồi đến giá trị ngoại suy</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506144"/>
            <a:ext cx="55388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Giá trị nội tại</a:t>
            </a:r>
          </a:p>
        </p:txBody>
      </p:sp>
      <p:sp>
        <p:nvSpPr>
          <p:cNvPr id="71" name="CardBody"/>
          <p:cNvSpPr/>
          <p:nvPr/>
        </p:nvSpPr>
        <p:spPr>
          <a:xfrm>
            <a:off x="457200" y="2146144"/>
            <a:ext cx="5538800" cy="2531566"/>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b="1" dirty="0">
                <a:solidFill>
                  <a:srgbClr val="000000"/>
                </a:solidFill>
                <a:latin typeface="Arial"/>
                <a:cs typeface="Arial"/>
              </a:rPr>
              <a:t>Kết quả có đúng với những người được nghiên cứu?</a:t>
            </a:r>
          </a:p>
          <a:p>
            <a:pPr marL="0" indent="0" algn="l">
              <a:lnSpc>
                <a:spcPct val="104000"/>
              </a:lnSpc>
              <a:spcBef>
                <a:spcPts val="400"/>
              </a:spcBef>
              <a:buNone/>
            </a:pPr>
            <a:r>
              <a:rPr lang="en-US" sz="1750" dirty="0">
                <a:solidFill>
                  <a:srgbClr val="000000"/>
                </a:solidFill>
                <a:latin typeface="Arial"/>
                <a:cs typeface="Arial"/>
              </a:rPr>
              <a:t>Phân bổ ngẫu nhiên</a:t>
            </a:r>
          </a:p>
          <a:p>
            <a:pPr marL="0" indent="0" algn="l">
              <a:lnSpc>
                <a:spcPct val="104000"/>
              </a:lnSpc>
              <a:spcBef>
                <a:spcPts val="400"/>
              </a:spcBef>
              <a:buNone/>
            </a:pPr>
            <a:r>
              <a:rPr lang="en-US" sz="1750" dirty="0">
                <a:solidFill>
                  <a:srgbClr val="000000"/>
                </a:solidFill>
                <a:latin typeface="Arial"/>
                <a:cs typeface="Arial"/>
              </a:rPr>
              <a:t>Che giấu phân bổ và làm mù</a:t>
            </a:r>
          </a:p>
          <a:p>
            <a:pPr marL="0" indent="0" algn="l">
              <a:lnSpc>
                <a:spcPct val="104000"/>
              </a:lnSpc>
              <a:spcBef>
                <a:spcPts val="400"/>
              </a:spcBef>
              <a:buNone/>
            </a:pPr>
            <a:r>
              <a:rPr lang="en-US" sz="1750" dirty="0">
                <a:solidFill>
                  <a:srgbClr val="000000"/>
                </a:solidFill>
                <a:latin typeface="Arial"/>
                <a:cs typeface="Arial"/>
              </a:rPr>
              <a:t>Theo dõi đầy đủ</a:t>
            </a:r>
          </a:p>
          <a:p>
            <a:pPr marL="0" indent="0" algn="l">
              <a:lnSpc>
                <a:spcPct val="104000"/>
              </a:lnSpc>
              <a:spcBef>
                <a:spcPts val="400"/>
              </a:spcBef>
              <a:buNone/>
            </a:pPr>
            <a:r>
              <a:rPr lang="en-US" sz="1750" dirty="0">
                <a:solidFill>
                  <a:srgbClr val="000000"/>
                </a:solidFill>
                <a:latin typeface="Arial"/>
                <a:cs typeface="Arial"/>
              </a:rPr>
              <a:t>Đo lường tốt</a:t>
            </a:r>
          </a:p>
        </p:txBody>
      </p:sp>
      <p:sp>
        <p:nvSpPr>
          <p:cNvPr id="72" name="CardHead"/>
          <p:cNvSpPr/>
          <p:nvPr/>
        </p:nvSpPr>
        <p:spPr>
          <a:xfrm>
            <a:off x="6196000" y="1506144"/>
            <a:ext cx="553880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Giá trị ngoại suy</a:t>
            </a:r>
          </a:p>
        </p:txBody>
      </p:sp>
      <p:sp>
        <p:nvSpPr>
          <p:cNvPr id="73" name="CardBody"/>
          <p:cNvSpPr/>
          <p:nvPr/>
        </p:nvSpPr>
        <p:spPr>
          <a:xfrm>
            <a:off x="6196000" y="2146144"/>
            <a:ext cx="5538800" cy="2531566"/>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b="1" dirty="0">
                <a:solidFill>
                  <a:srgbClr val="000000"/>
                </a:solidFill>
                <a:latin typeface="Arial"/>
                <a:cs typeface="Arial"/>
              </a:rPr>
              <a:t>Có áp dụng cho người bệnh của tôi?</a:t>
            </a:r>
          </a:p>
          <a:p>
            <a:pPr marL="0" indent="0" algn="l">
              <a:lnSpc>
                <a:spcPct val="104000"/>
              </a:lnSpc>
              <a:spcBef>
                <a:spcPts val="400"/>
              </a:spcBef>
              <a:buNone/>
            </a:pPr>
            <a:r>
              <a:rPr lang="en-US" sz="1750" dirty="0">
                <a:solidFill>
                  <a:srgbClr val="000000"/>
                </a:solidFill>
                <a:latin typeface="Arial"/>
                <a:cs typeface="Arial"/>
              </a:rPr>
              <a:t>Boulet: 18-85 tuổi. ICU của tôi: nhiều người trên 85?</a:t>
            </a:r>
          </a:p>
          <a:p>
            <a:pPr marL="0" indent="0" algn="l">
              <a:lnSpc>
                <a:spcPct val="104000"/>
              </a:lnSpc>
              <a:spcBef>
                <a:spcPts val="400"/>
              </a:spcBef>
              <a:buNone/>
            </a:pPr>
            <a:r>
              <a:rPr lang="en-US" sz="1750" dirty="0">
                <a:solidFill>
                  <a:srgbClr val="000000"/>
                </a:solidFill>
                <a:latin typeface="Arial"/>
                <a:cs typeface="Arial"/>
              </a:rPr>
              <a:t>Boulet: không lọc máu. ICU của tôi: có người đang lọc máu?</a:t>
            </a:r>
          </a:p>
          <a:p>
            <a:pPr marL="0" indent="0" algn="l">
              <a:lnSpc>
                <a:spcPct val="104000"/>
              </a:lnSpc>
              <a:spcBef>
                <a:spcPts val="400"/>
              </a:spcBef>
              <a:buNone/>
            </a:pPr>
            <a:r>
              <a:rPr lang="en-US" sz="1750" dirty="0">
                <a:solidFill>
                  <a:srgbClr val="000000"/>
                </a:solidFill>
                <a:latin typeface="Arial"/>
                <a:cs typeface="Arial"/>
              </a:rPr>
              <a:t>Boulet: 3 ICU tại một quốc gia</a:t>
            </a:r>
          </a:p>
          <a:p>
            <a:pPr marL="0" indent="0" algn="l">
              <a:lnSpc>
                <a:spcPct val="104000"/>
              </a:lnSpc>
              <a:spcBef>
                <a:spcPts val="400"/>
              </a:spcBef>
              <a:buNone/>
            </a:pPr>
            <a:r>
              <a:rPr lang="en-US" sz="1750" dirty="0">
                <a:solidFill>
                  <a:srgbClr val="000000"/>
                </a:solidFill>
                <a:latin typeface="Arial"/>
                <a:cs typeface="Arial"/>
              </a:rPr>
              <a:t>Boulet: chỉ 4% số được sàng lọc được đưa vào</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Trước hết: đúng với người được nghiên cứu? Sau đó: có áp dụng cho người bệnh của tôi?</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Quan hệ nhân quả ngược: cái nào có trước?</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615682"/>
            <a:ext cx="3625866"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Điều ta giả định</a:t>
            </a:r>
          </a:p>
        </p:txBody>
      </p:sp>
      <p:sp>
        <p:nvSpPr>
          <p:cNvPr id="71" name="CardBody"/>
          <p:cNvSpPr/>
          <p:nvPr/>
        </p:nvSpPr>
        <p:spPr>
          <a:xfrm>
            <a:off x="457200" y="2255682"/>
            <a:ext cx="3625866" cy="2202954"/>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Cân bằng dịch dương làm hại thận</a:t>
            </a:r>
          </a:p>
          <a:p>
            <a:pPr marL="0" indent="0" algn="l">
              <a:lnSpc>
                <a:spcPct val="104000"/>
              </a:lnSpc>
              <a:spcBef>
                <a:spcPts val="400"/>
              </a:spcBef>
              <a:buNone/>
            </a:pPr>
            <a:r>
              <a:rPr lang="en-US" sz="1750" dirty="0">
                <a:solidFill>
                  <a:srgbClr val="000000"/>
                </a:solidFill>
                <a:latin typeface="Arial"/>
                <a:cs typeface="Arial"/>
              </a:rPr>
              <a:t>Tổn thương thận rồi dẫn đến tử vong</a:t>
            </a:r>
          </a:p>
        </p:txBody>
      </p:sp>
      <p:sp>
        <p:nvSpPr>
          <p:cNvPr id="72" name="CardHead"/>
          <p:cNvSpPr/>
          <p:nvPr/>
        </p:nvSpPr>
        <p:spPr>
          <a:xfrm>
            <a:off x="4283066" y="1615682"/>
            <a:ext cx="3625866" cy="640000"/>
          </a:xfrm>
          <a:prstGeom prst="rect">
            <a:avLst/>
          </a:prstGeom>
          <a:solidFill>
            <a:srgbClr val="B5651D"/>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Điều có thể thực sự xảy ra</a:t>
            </a:r>
          </a:p>
        </p:txBody>
      </p:sp>
      <p:sp>
        <p:nvSpPr>
          <p:cNvPr id="73" name="CardBody"/>
          <p:cNvSpPr/>
          <p:nvPr/>
        </p:nvSpPr>
        <p:spPr>
          <a:xfrm>
            <a:off x="4283066" y="2255682"/>
            <a:ext cx="3625866" cy="2202954"/>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Thận suy tạo ít nước tiểu</a:t>
            </a:r>
          </a:p>
          <a:p>
            <a:pPr marL="0" indent="0" algn="l">
              <a:lnSpc>
                <a:spcPct val="104000"/>
              </a:lnSpc>
              <a:spcBef>
                <a:spcPts val="400"/>
              </a:spcBef>
              <a:buNone/>
            </a:pPr>
            <a:r>
              <a:rPr lang="en-US" sz="1750" dirty="0">
                <a:solidFill>
                  <a:srgbClr val="000000"/>
                </a:solidFill>
                <a:latin typeface="Arial"/>
                <a:cs typeface="Arial"/>
              </a:rPr>
              <a:t>Ít dịch ra làm cân bằng dịch dương</a:t>
            </a:r>
          </a:p>
          <a:p>
            <a:pPr marL="0" indent="0" algn="l">
              <a:lnSpc>
                <a:spcPct val="104000"/>
              </a:lnSpc>
              <a:spcBef>
                <a:spcPts val="400"/>
              </a:spcBef>
              <a:buNone/>
            </a:pPr>
            <a:r>
              <a:rPr lang="en-US" sz="1750" b="1" dirty="0">
                <a:solidFill>
                  <a:srgbClr val="000000"/>
                </a:solidFill>
                <a:latin typeface="Arial"/>
                <a:cs typeface="Arial"/>
              </a:rPr>
              <a:t>Mũi tên chạy theo chiều ngược lại</a:t>
            </a:r>
          </a:p>
        </p:txBody>
      </p:sp>
      <p:sp>
        <p:nvSpPr>
          <p:cNvPr id="74" name="CardHead"/>
          <p:cNvSpPr/>
          <p:nvPr/>
        </p:nvSpPr>
        <p:spPr>
          <a:xfrm>
            <a:off x="8108932" y="1615682"/>
            <a:ext cx="3625866" cy="640000"/>
          </a:xfrm>
          <a:prstGeom prst="rect">
            <a:avLst/>
          </a:prstGeom>
          <a:solidFill>
            <a:srgbClr val="055F56"/>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Cách kiểm tra</a:t>
            </a:r>
          </a:p>
        </p:txBody>
      </p:sp>
      <p:sp>
        <p:nvSpPr>
          <p:cNvPr id="75" name="CardBody"/>
          <p:cNvSpPr/>
          <p:nvPr/>
        </p:nvSpPr>
        <p:spPr>
          <a:xfrm>
            <a:off x="8108932" y="2255682"/>
            <a:ext cx="3625866" cy="2202954"/>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Cái nào có trước?</a:t>
            </a:r>
          </a:p>
          <a:p>
            <a:pPr marL="0" indent="0" algn="l">
              <a:lnSpc>
                <a:spcPct val="104000"/>
              </a:lnSpc>
              <a:spcBef>
                <a:spcPts val="400"/>
              </a:spcBef>
              <a:buNone/>
            </a:pPr>
            <a:r>
              <a:rPr lang="en-US" sz="1750" dirty="0">
                <a:solidFill>
                  <a:srgbClr val="000000"/>
                </a:solidFill>
                <a:latin typeface="Arial"/>
                <a:cs typeface="Arial"/>
              </a:rPr>
              <a:t>Đo phơi nhiễm trước khi kết cục bắt đầu</a:t>
            </a:r>
          </a:p>
          <a:p>
            <a:pPr marL="0" indent="0" algn="l">
              <a:lnSpc>
                <a:spcPct val="104000"/>
              </a:lnSpc>
              <a:spcBef>
                <a:spcPts val="400"/>
              </a:spcBef>
              <a:buNone/>
            </a:pPr>
            <a:r>
              <a:rPr lang="en-US" sz="1750" dirty="0">
                <a:solidFill>
                  <a:srgbClr val="000000"/>
                </a:solidFill>
                <a:latin typeface="Arial"/>
                <a:cs typeface="Arial"/>
              </a:rPr>
              <a:t>Dùng độ trễ thời gian</a:t>
            </a:r>
          </a:p>
          <a:p>
            <a:pPr marL="0" indent="0" algn="l">
              <a:lnSpc>
                <a:spcPct val="104000"/>
              </a:lnSpc>
              <a:spcBef>
                <a:spcPts val="400"/>
              </a:spcBef>
              <a:buNone/>
            </a:pPr>
            <a:r>
              <a:rPr lang="en-US" sz="1750" dirty="0">
                <a:solidFill>
                  <a:srgbClr val="000000"/>
                </a:solidFill>
                <a:latin typeface="Arial"/>
                <a:cs typeface="Arial"/>
              </a:rPr>
              <a:t>Ưu tiên thuần tập hoặc RCT hơn nghiên cứu cắt ngang</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Trước khi nói X gây ra Y, hãy chắc rằng Y không gây ra X.</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400" b="1" dirty="0">
                <a:solidFill>
                  <a:srgbClr val="0D7377"/>
                </a:solidFill>
                <a:latin typeface="Arial"/>
                <a:cs typeface="Arial"/>
              </a:rPr>
              <a:t>Từ liên quan đến nhân quả: các quan điểm của Bradford Hill</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graphicFrame>
        <p:nvGraphicFramePr>
          <p:cNvPr id="30" name="Table"/>
          <p:cNvGraphicFramePr/>
          <p:nvPr/>
        </p:nvGraphicFramePr>
        <p:xfrm>
          <a:off x="457200" y="1326088"/>
          <a:ext cx="11277600" cy="3915360"/>
        </p:xfrm>
        <a:graphic>
          <a:graphicData uri="http://schemas.openxmlformats.org/drawingml/2006/table">
            <a:tbl>
              <a:tblPr firstRow="1" bandRow="1">
                <a:tableStyleId>{5C22544A-7EE6-4342-B048-85BDC9FD1C3A}</a:tableStyleId>
              </a:tblPr>
              <a:tblGrid>
                <a:gridCol w="3759200"/>
                <a:gridCol w="3759200"/>
                <a:gridCol w="3759200"/>
              </a:tblGrid>
              <a:tr h="380000">
                <a:tc>
                  <a:txBody>
                    <a:bodyPr/>
                    <a:lstStyle/>
                    <a:p>
                      <a:pPr algn="l"/>
                      <a:r>
                        <a:rPr lang="en-US" sz="1300" b="1" dirty="0">
                          <a:solidFill>
                            <a:srgbClr val="FFFFFF"/>
                          </a:solidFill>
                          <a:latin typeface="Arial"/>
                          <a:cs typeface="Arial"/>
                        </a:rPr>
                        <a:t>Quan điểm</a:t>
                      </a:r>
                    </a:p>
                  </a:txBody>
                  <a:tcPr marL="73152" marR="73152" marT="45720" marB="45720" anchor="ctr">
                    <a:solidFill>
                      <a:srgbClr val="0D7377"/>
                    </a:solidFill>
                  </a:tcPr>
                </a:tc>
                <a:tc>
                  <a:txBody>
                    <a:bodyPr/>
                    <a:lstStyle/>
                    <a:p>
                      <a:pPr algn="l"/>
                      <a:r>
                        <a:rPr lang="en-US" sz="1300" b="1" dirty="0">
                          <a:solidFill>
                            <a:srgbClr val="FFFFFF"/>
                          </a:solidFill>
                          <a:latin typeface="Arial"/>
                          <a:cs typeface="Arial"/>
                        </a:rPr>
                        <a:t>Câu hỏi đặt ra</a:t>
                      </a:r>
                    </a:p>
                  </a:txBody>
                  <a:tcPr marL="73152" marR="73152" marT="45720" marB="45720" anchor="ctr">
                    <a:solidFill>
                      <a:srgbClr val="0D7377"/>
                    </a:solidFill>
                  </a:tcPr>
                </a:tc>
                <a:tc>
                  <a:txBody>
                    <a:bodyPr/>
                    <a:lstStyle/>
                    <a:p>
                      <a:pPr algn="l"/>
                      <a:r>
                        <a:rPr lang="en-US" sz="1300" b="1" dirty="0">
                          <a:solidFill>
                            <a:srgbClr val="FFFFFF"/>
                          </a:solidFill>
                          <a:latin typeface="Arial"/>
                          <a:cs typeface="Arial"/>
                        </a:rPr>
                        <a:t>Áp dụng cho Bài báo 2 (Hyun 2023)</a:t>
                      </a:r>
                    </a:p>
                  </a:txBody>
                  <a:tcPr marL="73152" marR="73152" marT="45720" marB="45720" anchor="ctr">
                    <a:solidFill>
                      <a:srgbClr val="0D7377"/>
                    </a:solidFill>
                  </a:tcPr>
                </a:tc>
              </a:tr>
              <a:tr h="360000">
                <a:tc>
                  <a:txBody>
                    <a:bodyPr/>
                    <a:lstStyle/>
                    <a:p>
                      <a:pPr algn="l"/>
                      <a:r>
                        <a:rPr lang="en-US" sz="1300" dirty="0">
                          <a:solidFill>
                            <a:srgbClr val="000000"/>
                          </a:solidFill>
                          <a:latin typeface="Arial"/>
                          <a:cs typeface="Arial"/>
                        </a:rPr>
                        <a:t>Độ mạnh</a:t>
                      </a:r>
                    </a:p>
                  </a:txBody>
                  <a:tcPr marL="73152" marR="73152" marT="45720" marB="45720" anchor="ctr">
                    <a:solidFill>
                      <a:srgbClr val="FFFFFF"/>
                    </a:solidFill>
                  </a:tcPr>
                </a:tc>
                <a:tc>
                  <a:txBody>
                    <a:bodyPr/>
                    <a:lstStyle/>
                    <a:p>
                      <a:pPr algn="l"/>
                      <a:r>
                        <a:rPr lang="en-US" sz="1300" dirty="0">
                          <a:solidFill>
                            <a:srgbClr val="000000"/>
                          </a:solidFill>
                          <a:latin typeface="Arial"/>
                          <a:cs typeface="Arial"/>
                        </a:rPr>
                        <a:t>Tác động có lớn không?</a:t>
                      </a:r>
                    </a:p>
                  </a:txBody>
                  <a:tcPr marL="73152" marR="73152" marT="45720" marB="45720" anchor="ctr">
                    <a:solidFill>
                      <a:srgbClr val="FFFFFF"/>
                    </a:solidFill>
                  </a:tcPr>
                </a:tc>
                <a:tc>
                  <a:txBody>
                    <a:bodyPr/>
                    <a:lstStyle/>
                    <a:p>
                      <a:pPr algn="l"/>
                      <a:r>
                        <a:rPr lang="en-US" sz="1300" dirty="0">
                          <a:solidFill>
                            <a:srgbClr val="000000"/>
                          </a:solidFill>
                          <a:latin typeface="Arial"/>
                          <a:cs typeface="Arial"/>
                        </a:rPr>
                        <a:t>Vừa phải (HR khoảng 1.6 đến 2.1)</a:t>
                      </a:r>
                    </a:p>
                  </a:txBody>
                  <a:tcPr marL="73152" marR="73152" marT="45720" marB="45720" anchor="ctr">
                    <a:solidFill>
                      <a:srgbClr val="FFFFFF"/>
                    </a:solidFill>
                  </a:tcPr>
                </a:tc>
              </a:tr>
              <a:tr h="360000">
                <a:tc>
                  <a:txBody>
                    <a:bodyPr/>
                    <a:lstStyle/>
                    <a:p>
                      <a:pPr algn="l"/>
                      <a:r>
                        <a:rPr lang="en-US" sz="1300" dirty="0">
                          <a:solidFill>
                            <a:srgbClr val="000000"/>
                          </a:solidFill>
                          <a:latin typeface="Arial"/>
                          <a:cs typeface="Arial"/>
                        </a:rPr>
                        <a:t>Tính nhất quán</a:t>
                      </a:r>
                    </a:p>
                  </a:txBody>
                  <a:tcPr marL="73152" marR="73152" marT="45720" marB="45720" anchor="ctr">
                    <a:solidFill>
                      <a:srgbClr val="F5F9FA"/>
                    </a:solidFill>
                  </a:tcPr>
                </a:tc>
                <a:tc>
                  <a:txBody>
                    <a:bodyPr/>
                    <a:lstStyle/>
                    <a:p>
                      <a:pPr algn="l"/>
                      <a:r>
                        <a:rPr lang="en-US" sz="1300" dirty="0">
                          <a:solidFill>
                            <a:srgbClr val="000000"/>
                          </a:solidFill>
                          <a:latin typeface="Arial"/>
                          <a:cs typeface="Arial"/>
                        </a:rPr>
                        <a:t>Có lặp lại ở nghiên cứu và nơi khác?</a:t>
                      </a:r>
                    </a:p>
                  </a:txBody>
                  <a:tcPr marL="73152" marR="73152" marT="45720" marB="45720" anchor="ctr">
                    <a:solidFill>
                      <a:srgbClr val="F5F9FA"/>
                    </a:solidFill>
                  </a:tcPr>
                </a:tc>
                <a:tc>
                  <a:txBody>
                    <a:bodyPr/>
                    <a:lstStyle/>
                    <a:p>
                      <a:pPr algn="l"/>
                      <a:r>
                        <a:rPr lang="en-US" sz="1300" dirty="0">
                          <a:solidFill>
                            <a:srgbClr val="000000"/>
                          </a:solidFill>
                          <a:latin typeface="Arial"/>
                          <a:cs typeface="Arial"/>
                        </a:rPr>
                        <a:t>Có, ở các thuần tập khác</a:t>
                      </a:r>
                    </a:p>
                  </a:txBody>
                  <a:tcPr marL="73152" marR="73152" marT="45720" marB="45720" anchor="ctr">
                    <a:solidFill>
                      <a:srgbClr val="F5F9FA"/>
                    </a:solidFill>
                  </a:tcPr>
                </a:tc>
              </a:tr>
              <a:tr h="360000">
                <a:tc>
                  <a:txBody>
                    <a:bodyPr/>
                    <a:lstStyle/>
                    <a:p>
                      <a:pPr algn="l"/>
                      <a:r>
                        <a:rPr lang="en-US" sz="1300" dirty="0">
                          <a:solidFill>
                            <a:srgbClr val="000000"/>
                          </a:solidFill>
                          <a:latin typeface="Arial"/>
                          <a:cs typeface="Arial"/>
                        </a:rPr>
                        <a:t>Tính đặc hiệu</a:t>
                      </a:r>
                    </a:p>
                  </a:txBody>
                  <a:tcPr marL="73152" marR="73152" marT="45720" marB="45720" anchor="ctr">
                    <a:solidFill>
                      <a:srgbClr val="FFFFFF"/>
                    </a:solidFill>
                  </a:tcPr>
                </a:tc>
                <a:tc>
                  <a:txBody>
                    <a:bodyPr/>
                    <a:lstStyle/>
                    <a:p>
                      <a:pPr algn="l"/>
                      <a:r>
                        <a:rPr lang="en-US" sz="1300" dirty="0">
                          <a:solidFill>
                            <a:srgbClr val="000000"/>
                          </a:solidFill>
                          <a:latin typeface="Arial"/>
                          <a:cs typeface="Arial"/>
                        </a:rPr>
                        <a:t>Một nguyên nhân, một hậu quả? (yếu nhất)</a:t>
                      </a:r>
                    </a:p>
                  </a:txBody>
                  <a:tcPr marL="73152" marR="73152" marT="45720" marB="45720" anchor="ctr">
                    <a:solidFill>
                      <a:srgbClr val="FFFFFF"/>
                    </a:solidFill>
                  </a:tcPr>
                </a:tc>
                <a:tc>
                  <a:txBody>
                    <a:bodyPr/>
                    <a:lstStyle/>
                    <a:p>
                      <a:pPr algn="l"/>
                      <a:r>
                        <a:rPr lang="en-US" sz="1300" dirty="0">
                          <a:solidFill>
                            <a:srgbClr val="000000"/>
                          </a:solidFill>
                          <a:latin typeface="Arial"/>
                          <a:cs typeface="Arial"/>
                        </a:rPr>
                        <a:t>Không hữu ích ở đây</a:t>
                      </a:r>
                    </a:p>
                  </a:txBody>
                  <a:tcPr marL="73152" marR="73152" marT="45720" marB="45720" anchor="ctr">
                    <a:solidFill>
                      <a:srgbClr val="FFFFFF"/>
                    </a:solidFill>
                  </a:tcPr>
                </a:tc>
              </a:tr>
              <a:tr h="507680">
                <a:tc>
                  <a:txBody>
                    <a:bodyPr/>
                    <a:lstStyle/>
                    <a:p>
                      <a:pPr algn="l"/>
                      <a:r>
                        <a:rPr lang="en-US" sz="1300" dirty="0">
                          <a:solidFill>
                            <a:srgbClr val="000000"/>
                          </a:solidFill>
                          <a:latin typeface="Arial"/>
                          <a:cs typeface="Arial"/>
                        </a:rPr>
                        <a:t>Trình tự thời gian</a:t>
                      </a:r>
                    </a:p>
                  </a:txBody>
                  <a:tcPr marL="73152" marR="73152" marT="45720" marB="45720" anchor="ctr">
                    <a:solidFill>
                      <a:srgbClr val="F5F9FA"/>
                    </a:solidFill>
                  </a:tcPr>
                </a:tc>
                <a:tc>
                  <a:txBody>
                    <a:bodyPr/>
                    <a:lstStyle/>
                    <a:p>
                      <a:pPr algn="l"/>
                      <a:r>
                        <a:rPr lang="en-US" sz="1300" dirty="0">
                          <a:solidFill>
                            <a:srgbClr val="000000"/>
                          </a:solidFill>
                          <a:latin typeface="Arial"/>
                          <a:cs typeface="Arial"/>
                        </a:rPr>
                        <a:t>Nguyên nhân có xảy ra trước? (điều bắt buộc)</a:t>
                      </a:r>
                    </a:p>
                  </a:txBody>
                  <a:tcPr marL="73152" marR="73152" marT="45720" marB="45720" anchor="ctr">
                    <a:solidFill>
                      <a:srgbClr val="F5F9FA"/>
                    </a:solidFill>
                  </a:tcPr>
                </a:tc>
                <a:tc>
                  <a:txBody>
                    <a:bodyPr/>
                    <a:lstStyle/>
                    <a:p>
                      <a:pPr algn="l"/>
                      <a:r>
                        <a:rPr lang="en-US" sz="1300" dirty="0">
                          <a:solidFill>
                            <a:srgbClr val="000000"/>
                          </a:solidFill>
                          <a:latin typeface="Arial"/>
                          <a:cs typeface="Arial"/>
                        </a:rPr>
                        <a:t>Cân bằng dịch đo trước tử vong, nhưng có thể có nhân quả ngược</a:t>
                      </a:r>
                    </a:p>
                  </a:txBody>
                  <a:tcPr marL="73152" marR="73152" marT="45720" marB="45720" anchor="ctr">
                    <a:solidFill>
                      <a:srgbClr val="F5F9FA"/>
                    </a:solidFill>
                  </a:tcPr>
                </a:tc>
              </a:tr>
              <a:tr h="360000">
                <a:tc>
                  <a:txBody>
                    <a:bodyPr/>
                    <a:lstStyle/>
                    <a:p>
                      <a:pPr algn="l"/>
                      <a:r>
                        <a:rPr lang="en-US" sz="1300" dirty="0">
                          <a:solidFill>
                            <a:srgbClr val="000000"/>
                          </a:solidFill>
                          <a:latin typeface="Arial"/>
                          <a:cs typeface="Arial"/>
                        </a:rPr>
                        <a:t>Liều - đáp ứng</a:t>
                      </a:r>
                    </a:p>
                  </a:txBody>
                  <a:tcPr marL="73152" marR="73152" marT="45720" marB="45720" anchor="ctr">
                    <a:solidFill>
                      <a:srgbClr val="FFFFFF"/>
                    </a:solidFill>
                  </a:tcPr>
                </a:tc>
                <a:tc>
                  <a:txBody>
                    <a:bodyPr/>
                    <a:lstStyle/>
                    <a:p>
                      <a:pPr algn="l"/>
                      <a:r>
                        <a:rPr lang="en-US" sz="1300" dirty="0">
                          <a:solidFill>
                            <a:srgbClr val="000000"/>
                          </a:solidFill>
                          <a:latin typeface="Arial"/>
                          <a:cs typeface="Arial"/>
                        </a:rPr>
                        <a:t>Phơi nhiễm nhiều hơn, tác động lớn hơn?</a:t>
                      </a:r>
                    </a:p>
                  </a:txBody>
                  <a:tcPr marL="73152" marR="73152" marT="45720" marB="45720" anchor="ctr">
                    <a:solidFill>
                      <a:srgbClr val="FFFFFF"/>
                    </a:solidFill>
                  </a:tcPr>
                </a:tc>
                <a:tc>
                  <a:txBody>
                    <a:bodyPr/>
                    <a:lstStyle/>
                    <a:p>
                      <a:pPr algn="l"/>
                      <a:r>
                        <a:rPr lang="en-US" sz="1300" dirty="0">
                          <a:solidFill>
                            <a:srgbClr val="000000"/>
                          </a:solidFill>
                          <a:latin typeface="Arial"/>
                          <a:cs typeface="Arial"/>
                        </a:rPr>
                        <a:t>Chưa cho thấy</a:t>
                      </a:r>
                    </a:p>
                  </a:txBody>
                  <a:tcPr marL="73152" marR="73152" marT="45720" marB="45720" anchor="ctr">
                    <a:solidFill>
                      <a:srgbClr val="FFFFFF"/>
                    </a:solidFill>
                  </a:tcPr>
                </a:tc>
              </a:tr>
              <a:tr h="360000">
                <a:tc>
                  <a:txBody>
                    <a:bodyPr/>
                    <a:lstStyle/>
                    <a:p>
                      <a:pPr algn="l"/>
                      <a:r>
                        <a:rPr lang="en-US" sz="1300" dirty="0">
                          <a:solidFill>
                            <a:srgbClr val="000000"/>
                          </a:solidFill>
                          <a:latin typeface="Arial"/>
                          <a:cs typeface="Arial"/>
                        </a:rPr>
                        <a:t>Tính hợp lý</a:t>
                      </a:r>
                    </a:p>
                  </a:txBody>
                  <a:tcPr marL="73152" marR="73152" marT="45720" marB="45720" anchor="ctr">
                    <a:solidFill>
                      <a:srgbClr val="F5F9FA"/>
                    </a:solidFill>
                  </a:tcPr>
                </a:tc>
                <a:tc>
                  <a:txBody>
                    <a:bodyPr/>
                    <a:lstStyle/>
                    <a:p>
                      <a:pPr algn="l"/>
                      <a:r>
                        <a:rPr lang="en-US" sz="1300" dirty="0">
                          <a:solidFill>
                            <a:srgbClr val="000000"/>
                          </a:solidFill>
                          <a:latin typeface="Arial"/>
                          <a:cs typeface="Arial"/>
                        </a:rPr>
                        <a:t>Có cơ chế sinh học không?</a:t>
                      </a:r>
                    </a:p>
                  </a:txBody>
                  <a:tcPr marL="73152" marR="73152" marT="45720" marB="45720" anchor="ctr">
                    <a:solidFill>
                      <a:srgbClr val="F5F9FA"/>
                    </a:solidFill>
                  </a:tcPr>
                </a:tc>
                <a:tc>
                  <a:txBody>
                    <a:bodyPr/>
                    <a:lstStyle/>
                    <a:p>
                      <a:pPr algn="l"/>
                      <a:r>
                        <a:rPr lang="en-US" sz="1300" dirty="0">
                          <a:solidFill>
                            <a:srgbClr val="000000"/>
                          </a:solidFill>
                          <a:latin typeface="Arial"/>
                          <a:cs typeface="Arial"/>
                        </a:rPr>
                        <a:t>Có: quá tải dịch, phù, sung huyết cơ quan</a:t>
                      </a:r>
                    </a:p>
                  </a:txBody>
                  <a:tcPr marL="73152" marR="73152" marT="45720" marB="45720" anchor="ctr">
                    <a:solidFill>
                      <a:srgbClr val="F5F9FA"/>
                    </a:solidFill>
                  </a:tcPr>
                </a:tc>
              </a:tr>
              <a:tr h="360000">
                <a:tc>
                  <a:txBody>
                    <a:bodyPr/>
                    <a:lstStyle/>
                    <a:p>
                      <a:pPr algn="l"/>
                      <a:r>
                        <a:rPr lang="en-US" sz="1300" dirty="0">
                          <a:solidFill>
                            <a:srgbClr val="000000"/>
                          </a:solidFill>
                          <a:latin typeface="Arial"/>
                          <a:cs typeface="Arial"/>
                        </a:rPr>
                        <a:t>Tính mạch lạc</a:t>
                      </a:r>
                    </a:p>
                  </a:txBody>
                  <a:tcPr marL="73152" marR="73152" marT="45720" marB="45720" anchor="ctr">
                    <a:solidFill>
                      <a:srgbClr val="FFFFFF"/>
                    </a:solidFill>
                  </a:tcPr>
                </a:tc>
                <a:tc>
                  <a:txBody>
                    <a:bodyPr/>
                    <a:lstStyle/>
                    <a:p>
                      <a:pPr algn="l"/>
                      <a:r>
                        <a:rPr lang="en-US" sz="1300" dirty="0">
                          <a:solidFill>
                            <a:srgbClr val="000000"/>
                          </a:solidFill>
                          <a:latin typeface="Arial"/>
                          <a:cs typeface="Arial"/>
                        </a:rPr>
                        <a:t>Có phù hợp với điều đã biết?</a:t>
                      </a:r>
                    </a:p>
                  </a:txBody>
                  <a:tcPr marL="73152" marR="73152" marT="45720" marB="45720" anchor="ctr">
                    <a:solidFill>
                      <a:srgbClr val="FFFFFF"/>
                    </a:solidFill>
                  </a:tcPr>
                </a:tc>
                <a:tc>
                  <a:txBody>
                    <a:bodyPr/>
                    <a:lstStyle/>
                    <a:p>
                      <a:pPr algn="l"/>
                      <a:r>
                        <a:rPr lang="en-US" sz="1300" dirty="0">
                          <a:solidFill>
                            <a:srgbClr val="000000"/>
                          </a:solidFill>
                          <a:latin typeface="Arial"/>
                          <a:cs typeface="Arial"/>
                        </a:rPr>
                        <a:t>Phần lớn có</a:t>
                      </a:r>
                    </a:p>
                  </a:txBody>
                  <a:tcPr marL="73152" marR="73152" marT="45720" marB="45720" anchor="ctr">
                    <a:solidFill>
                      <a:srgbClr val="FFFFFF"/>
                    </a:solidFill>
                  </a:tcPr>
                </a:tc>
              </a:tr>
              <a:tr h="507680">
                <a:tc>
                  <a:txBody>
                    <a:bodyPr/>
                    <a:lstStyle/>
                    <a:p>
                      <a:pPr algn="l"/>
                      <a:r>
                        <a:rPr lang="en-US" sz="1300" dirty="0">
                          <a:solidFill>
                            <a:srgbClr val="000000"/>
                          </a:solidFill>
                          <a:latin typeface="Arial"/>
                          <a:cs typeface="Arial"/>
                        </a:rPr>
                        <a:t>Thực nghiệm</a:t>
                      </a:r>
                    </a:p>
                  </a:txBody>
                  <a:tcPr marL="73152" marR="73152" marT="45720" marB="45720" anchor="ctr">
                    <a:solidFill>
                      <a:srgbClr val="F5F9FA"/>
                    </a:solidFill>
                  </a:tcPr>
                </a:tc>
                <a:tc>
                  <a:txBody>
                    <a:bodyPr/>
                    <a:lstStyle/>
                    <a:p>
                      <a:pPr algn="l"/>
                      <a:r>
                        <a:rPr lang="en-US" sz="1300" dirty="0">
                          <a:solidFill>
                            <a:srgbClr val="000000"/>
                          </a:solidFill>
                          <a:latin typeface="Arial"/>
                          <a:cs typeface="Arial"/>
                        </a:rPr>
                        <a:t>Loại bỏ phơi nhiễm có làm giảm kết cục?</a:t>
                      </a:r>
                    </a:p>
                  </a:txBody>
                  <a:tcPr marL="73152" marR="73152" marT="45720" marB="45720" anchor="ctr">
                    <a:solidFill>
                      <a:srgbClr val="F5F9FA"/>
                    </a:solidFill>
                  </a:tcPr>
                </a:tc>
                <a:tc>
                  <a:txBody>
                    <a:bodyPr/>
                    <a:lstStyle/>
                    <a:p>
                      <a:pPr algn="l"/>
                      <a:r>
                        <a:rPr lang="en-US" sz="1300" dirty="0">
                          <a:solidFill>
                            <a:srgbClr val="000000"/>
                          </a:solidFill>
                          <a:latin typeface="Arial"/>
                          <a:cs typeface="Arial"/>
                        </a:rPr>
                        <a:t>Các thử nghiệm như Boulet: chưa thấy tác động lên tử vong</a:t>
                      </a:r>
                    </a:p>
                  </a:txBody>
                  <a:tcPr marL="73152" marR="73152" marT="45720" marB="45720" anchor="ctr">
                    <a:solidFill>
                      <a:srgbClr val="F5F9FA"/>
                    </a:solidFill>
                  </a:tcPr>
                </a:tc>
              </a:tr>
              <a:tr h="360000">
                <a:tc>
                  <a:txBody>
                    <a:bodyPr/>
                    <a:lstStyle/>
                    <a:p>
                      <a:pPr algn="l"/>
                      <a:r>
                        <a:rPr lang="en-US" sz="1300" dirty="0">
                          <a:solidFill>
                            <a:srgbClr val="000000"/>
                          </a:solidFill>
                          <a:latin typeface="Arial"/>
                          <a:cs typeface="Arial"/>
                        </a:rPr>
                        <a:t>Tương tự</a:t>
                      </a:r>
                    </a:p>
                  </a:txBody>
                  <a:tcPr marL="73152" marR="73152" marT="45720" marB="45720" anchor="ctr">
                    <a:solidFill>
                      <a:srgbClr val="FFFFFF"/>
                    </a:solidFill>
                  </a:tcPr>
                </a:tc>
                <a:tc>
                  <a:txBody>
                    <a:bodyPr/>
                    <a:lstStyle/>
                    <a:p>
                      <a:pPr algn="l"/>
                      <a:r>
                        <a:rPr lang="en-US" sz="1300" dirty="0">
                          <a:solidFill>
                            <a:srgbClr val="000000"/>
                          </a:solidFill>
                          <a:latin typeface="Arial"/>
                          <a:cs typeface="Arial"/>
                        </a:rPr>
                        <a:t>Nguyên nhân tương tự có hậu quả tương tự?</a:t>
                      </a:r>
                    </a:p>
                  </a:txBody>
                  <a:tcPr marL="73152" marR="73152" marT="45720" marB="45720" anchor="ctr">
                    <a:solidFill>
                      <a:srgbClr val="FFFFFF"/>
                    </a:solidFill>
                  </a:tcPr>
                </a:tc>
                <a:tc>
                  <a:txBody>
                    <a:bodyPr/>
                    <a:lstStyle/>
                    <a:p>
                      <a:pPr algn="l"/>
                      <a:r>
                        <a:rPr lang="en-US" sz="1300" dirty="0">
                          <a:solidFill>
                            <a:srgbClr val="000000"/>
                          </a:solidFill>
                          <a:latin typeface="Arial"/>
                          <a:cs typeface="Arial"/>
                        </a:rPr>
                        <a:t>Quá tải dịch gây hại ở bối cảnh khác</a:t>
                      </a:r>
                    </a:p>
                  </a:txBody>
                  <a:tcPr marL="73152" marR="73152" marT="45720" marB="45720" anchor="ctr">
                    <a:solidFill>
                      <a:srgbClr val="FFFFFF"/>
                    </a:solidFill>
                  </a:tcPr>
                </a:tc>
              </a:tr>
            </a:tbl>
          </a:graphicData>
        </a:graphic>
      </p:graphicFrame>
      <p:sp>
        <p:nvSpPr>
          <p:cNvPr id="31" name="Caption"/>
          <p:cNvSpPr txBox="1"/>
          <p:nvPr/>
        </p:nvSpPr>
        <p:spPr>
          <a:xfrm>
            <a:off x="457200" y="5331448"/>
            <a:ext cx="11277600" cy="356375"/>
          </a:xfrm>
          <a:prstGeom prst="rect">
            <a:avLst/>
          </a:prstGeom>
          <a:noFill/>
          <a:ln>
            <a:noFill/>
          </a:ln>
        </p:spPr>
        <p:txBody>
          <a:bodyPr wrap="square" lIns="91440" tIns="45720" rIns="91440" bIns="45720" rtlCol="0" anchor="t"/>
          <a:lstStyle/>
          <a:p>
            <a:pPr marL="0" indent="0" algn="l">
              <a:buNone/>
            </a:pPr>
            <a:r>
              <a:rPr lang="en-US" sz="1300" i="1" dirty="0">
                <a:solidFill>
                  <a:srgbClr val="595959"/>
                </a:solidFill>
                <a:latin typeface="Arial"/>
                <a:cs typeface="Arial"/>
              </a:rPr>
              <a:t>HR: tỷ số nguy cơ tức thời. Nhân quả là nhận định từ nhiều manh mối. Trình tự thời gian là điều bắt buộc duy nhất.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Câu hỏi nhanh: Phát hiện sai lệch</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6C3483"/>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CÂU HỎI NHANH   |   5 phút</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Gia đình người tử vong nhớ những ngày trước khi vào ICU kỹ hơn gia đình người sống sót</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Trong thử nghiệm dịch truyền không làm mù, bác sĩ biết nhóm quyết định khi nào người bệnh 'đủ điều kiện ra khỏi ICU'</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Một nghiên cứu về dịch truyền chỉ đưa vào người bệnh nằm ICU từ 3 ngày trở lên</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Người bệnh có lactate cao hơn được truyền nhiều dịch hơn và tử vong nhiều hơn</a:t>
            </a:r>
          </a:p>
        </p:txBody>
      </p:sp>
      <p:sp>
        <p:nvSpPr>
          <p:cNvPr id="52" name="Side"/>
          <p:cNvSpPr/>
          <p:nvPr/>
        </p:nvSpPr>
        <p:spPr>
          <a:xfrm>
            <a:off x="7423760" y="1720000"/>
            <a:ext cx="4311040" cy="1729880"/>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6C3483"/>
                </a:solidFill>
                <a:latin typeface="Arial"/>
                <a:cs typeface="Arial"/>
              </a:rPr>
              <a:t>Bình chọn một</a:t>
            </a:r>
          </a:p>
          <a:p>
            <a:pPr marL="274320" indent="-274320" algn="l">
              <a:lnSpc>
                <a:spcPct val="104000"/>
              </a:lnSpc>
              <a:spcBef>
                <a:spcPts val="300"/>
              </a:spcBef>
              <a:buFont typeface="Arial"/>
              <a:buChar char="•"/>
            </a:pPr>
            <a:r>
              <a:rPr lang="en-US" sz="1500" dirty="0">
                <a:solidFill>
                  <a:srgbClr val="000000"/>
                </a:solidFill>
                <a:latin typeface="Arial"/>
                <a:cs typeface="Arial"/>
              </a:rPr>
              <a:t>Sai lệch chọn lựa</a:t>
            </a:r>
          </a:p>
          <a:p>
            <a:pPr marL="274320" indent="-274320" algn="l">
              <a:lnSpc>
                <a:spcPct val="104000"/>
              </a:lnSpc>
              <a:spcBef>
                <a:spcPts val="300"/>
              </a:spcBef>
              <a:buFont typeface="Arial"/>
              <a:buChar char="•"/>
            </a:pPr>
            <a:r>
              <a:rPr lang="en-US" sz="1500" dirty="0">
                <a:solidFill>
                  <a:srgbClr val="000000"/>
                </a:solidFill>
                <a:latin typeface="Arial"/>
                <a:cs typeface="Arial"/>
              </a:rPr>
              <a:t>Sai lệch nhớ lại</a:t>
            </a:r>
          </a:p>
          <a:p>
            <a:pPr marL="274320" indent="-274320" algn="l">
              <a:lnSpc>
                <a:spcPct val="104000"/>
              </a:lnSpc>
              <a:spcBef>
                <a:spcPts val="300"/>
              </a:spcBef>
              <a:buFont typeface="Arial"/>
              <a:buChar char="•"/>
            </a:pPr>
            <a:r>
              <a:rPr lang="en-US" sz="1500" dirty="0">
                <a:solidFill>
                  <a:srgbClr val="000000"/>
                </a:solidFill>
                <a:latin typeface="Arial"/>
                <a:cs typeface="Arial"/>
              </a:rPr>
              <a:t>Sai lệch người quan sát</a:t>
            </a:r>
          </a:p>
          <a:p>
            <a:pPr marL="274320" indent="-274320" algn="l">
              <a:lnSpc>
                <a:spcPct val="104000"/>
              </a:lnSpc>
              <a:spcBef>
                <a:spcPts val="300"/>
              </a:spcBef>
              <a:buFont typeface="Arial"/>
              <a:buChar char="•"/>
            </a:pPr>
            <a:r>
              <a:rPr lang="en-US" sz="1500" dirty="0">
                <a:solidFill>
                  <a:srgbClr val="000000"/>
                </a:solidFill>
                <a:latin typeface="Arial"/>
                <a:cs typeface="Arial"/>
              </a:rPr>
              <a:t>Yếu tố nhiễu</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6C3483"/>
            </a:solidFill>
          </a:ln>
        </p:spPr>
        <p:txBody>
          <a:bodyPr wrap="square" lIns="182880" tIns="45720" rIns="182880" bIns="45720" rtlCol="0" anchor="ctr">
            <a:normAutofit/>
          </a:bodyPr>
          <a:lstStyle/>
          <a:p>
            <a:pPr marL="0" indent="0" algn="ctr">
              <a:buNone/>
            </a:pPr>
            <a:r>
              <a:rPr lang="en-US" sz="1300" b="1" dirty="0">
                <a:solidFill>
                  <a:srgbClr val="6C3483"/>
                </a:solidFill>
                <a:latin typeface="Arial"/>
                <a:cs typeface="Arial"/>
              </a:rPr>
              <a:t>SẢN PHẨM   </a:t>
            </a:r>
            <a:r>
              <a:rPr lang="en-US" sz="1500" dirty="0">
                <a:solidFill>
                  <a:srgbClr val="000000"/>
                </a:solidFill>
                <a:latin typeface="Arial"/>
                <a:cs typeface="Arial"/>
              </a:rPr>
              <a:t>Mỗi tình huống gọi tên một sai lệch, và nói một cách khắc phục</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4.2  Đo lường bệnh và mối liên quan</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Statement"/>
          <p:cNvSpPr txBox="1"/>
          <p:nvPr/>
        </p:nvSpPr>
        <p:spPr>
          <a:xfrm>
            <a:off x="1057200" y="1280000"/>
            <a:ext cx="10077600" cy="4470000"/>
          </a:xfrm>
          <a:prstGeom prst="rect">
            <a:avLst/>
          </a:prstGeom>
          <a:noFill/>
          <a:ln>
            <a:noFill/>
          </a:ln>
        </p:spPr>
        <p:txBody>
          <a:bodyPr wrap="square" lIns="91440" tIns="45720" rIns="91440" bIns="45720" rtlCol="0" anchor="ctr"/>
          <a:lstStyle/>
          <a:p>
            <a:pPr marL="0" indent="0" algn="ctr">
              <a:lnSpc>
                <a:spcPct val="110000"/>
              </a:lnSpc>
              <a:buNone/>
            </a:pPr>
            <a:r>
              <a:rPr lang="en-US" sz="3200" b="1" dirty="0">
                <a:solidFill>
                  <a:srgbClr val="0D7377"/>
                </a:solidFill>
                <a:latin typeface="Arial"/>
                <a:cs typeface="Arial"/>
              </a:rPr>
              <a:t>Phổ biến đến đâu? Khả năng cao hơn bao nhiêu?</a:t>
            </a:r>
          </a:p>
          <a:p>
            <a:pPr marL="0" indent="0" algn="ctr">
              <a:spcBef>
                <a:spcPts val="1200"/>
              </a:spcBef>
              <a:buNone/>
            </a:pPr>
            <a:r>
              <a:rPr lang="en-US" sz="1900" i="1" dirty="0">
                <a:solidFill>
                  <a:srgbClr val="595959"/>
                </a:solidFill>
                <a:latin typeface="Arial"/>
                <a:cs typeface="Arial"/>
              </a:rPr>
              <a:t>Hiện mắc, mới mắc, nguy cơ, và bảng 2x2 đằng sau RR, OR, RD và NNT. (25 phút)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Hiện mắc và mới mắc: hình ảnh bồn tắm</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908500" y="1150000"/>
            <a:ext cx="10375000"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Hiện mắc = bao nhiêu người đang mắc. Mới mắc = bao nhiêu ca mới theo thời gian.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Nguy cơ ở hai nhóm, bằng hình ảnh</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1383500" y="1150000"/>
            <a:ext cx="9425000" cy="3770000"/>
          </a:xfrm>
          <a:prstGeom prst="rect">
            <a:avLst/>
          </a:prstGeom>
        </p:spPr>
      </p:pic>
      <p:sp>
        <p:nvSpPr>
          <p:cNvPr id="26" name="Caption"/>
          <p:cNvSpPr txBox="1"/>
          <p:nvPr/>
        </p:nvSpPr>
        <p:spPr>
          <a:xfrm>
            <a:off x="457200" y="4980000"/>
            <a:ext cx="11277600" cy="400000"/>
          </a:xfrm>
          <a:prstGeom prst="rect">
            <a:avLst/>
          </a:prstGeom>
          <a:noFill/>
          <a:ln>
            <a:noFill/>
          </a:ln>
        </p:spPr>
        <p:txBody>
          <a:bodyPr wrap="square" lIns="91440" tIns="45720" rIns="91440" bIns="45720" rtlCol="0" anchor="t"/>
          <a:lstStyle/>
          <a:p>
            <a:pPr marL="0" indent="0" algn="ctr">
              <a:buNone/>
            </a:pPr>
            <a:r>
              <a:rPr lang="en-US" sz="1300" i="1" dirty="0">
                <a:solidFill>
                  <a:srgbClr val="595959"/>
                </a:solidFill>
                <a:latin typeface="Arial"/>
                <a:cs typeface="Arial"/>
              </a:rPr>
              <a:t>Thử nghiệm giả định dùng cho giảng dạy: 100 người bệnh mỗi nhóm</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Nguy cơ = số người có kết cục / số người trong nhóm.</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Bảng 2x2: một công cụ cho mọi số đo</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graphicFrame>
        <p:nvGraphicFramePr>
          <p:cNvPr id="30" name="Table"/>
          <p:cNvGraphicFramePr/>
          <p:nvPr/>
        </p:nvGraphicFramePr>
        <p:xfrm>
          <a:off x="457200" y="2085216"/>
          <a:ext cx="11277600" cy="1431600"/>
        </p:xfrm>
        <a:graphic>
          <a:graphicData uri="http://schemas.openxmlformats.org/drawingml/2006/table">
            <a:tbl>
              <a:tblPr firstRow="1" bandRow="1">
                <a:tableStyleId>{5C22544A-7EE6-4342-B048-85BDC9FD1C3A}</a:tableStyleId>
              </a:tblPr>
              <a:tblGrid>
                <a:gridCol w="2255520"/>
                <a:gridCol w="2255520"/>
                <a:gridCol w="2255520"/>
                <a:gridCol w="2255520"/>
                <a:gridCol w="2255520"/>
              </a:tblGrid>
              <a:tr h="660080">
                <a:tc>
                  <a:txBody>
                    <a:bodyPr/>
                    <a:lstStyle/>
                    <a:p>
                      <a:pPr algn="l"/>
                      <a:r>
                        <a:rPr lang="en-US" sz="1800" b="1" dirty="0">
                          <a:solidFill>
                            <a:srgbClr val="FFFFFF"/>
                          </a:solidFill>
                          <a:latin typeface="Arial"/>
                          <a:cs typeface="Arial"/>
                        </a:rPr>
                        <a:t>Thử nghiệm giả định</a:t>
                      </a:r>
                    </a:p>
                  </a:txBody>
                  <a:tcPr marL="73152" marR="73152" marT="45720" marB="45720" anchor="ctr">
                    <a:solidFill>
                      <a:srgbClr val="0D7377"/>
                    </a:solidFill>
                  </a:tcPr>
                </a:tc>
                <a:tc>
                  <a:txBody>
                    <a:bodyPr/>
                    <a:lstStyle/>
                    <a:p>
                      <a:pPr algn="l"/>
                      <a:r>
                        <a:rPr lang="en-US" sz="1800" b="1" dirty="0">
                          <a:solidFill>
                            <a:srgbClr val="FFFFFF"/>
                          </a:solidFill>
                          <a:latin typeface="Arial"/>
                          <a:cs typeface="Arial"/>
                        </a:rPr>
                        <a:t>Tử vong</a:t>
                      </a:r>
                    </a:p>
                  </a:txBody>
                  <a:tcPr marL="73152" marR="73152" marT="45720" marB="45720" anchor="ctr">
                    <a:solidFill>
                      <a:srgbClr val="0D7377"/>
                    </a:solidFill>
                  </a:tcPr>
                </a:tc>
                <a:tc>
                  <a:txBody>
                    <a:bodyPr/>
                    <a:lstStyle/>
                    <a:p>
                      <a:pPr algn="l"/>
                      <a:r>
                        <a:rPr lang="en-US" sz="1800" b="1" dirty="0">
                          <a:solidFill>
                            <a:srgbClr val="FFFFFF"/>
                          </a:solidFill>
                          <a:latin typeface="Arial"/>
                          <a:cs typeface="Arial"/>
                        </a:rPr>
                        <a:t>Sống</a:t>
                      </a:r>
                    </a:p>
                  </a:txBody>
                  <a:tcPr marL="73152" marR="73152" marT="45720" marB="45720" anchor="ctr">
                    <a:solidFill>
                      <a:srgbClr val="0D7377"/>
                    </a:solidFill>
                  </a:tcPr>
                </a:tc>
                <a:tc>
                  <a:txBody>
                    <a:bodyPr/>
                    <a:lstStyle/>
                    <a:p>
                      <a:pPr algn="l"/>
                      <a:r>
                        <a:rPr lang="en-US" sz="1800" b="1" dirty="0">
                          <a:solidFill>
                            <a:srgbClr val="FFFFFF"/>
                          </a:solidFill>
                          <a:latin typeface="Arial"/>
                          <a:cs typeface="Arial"/>
                        </a:rPr>
                        <a:t>Tổng</a:t>
                      </a:r>
                    </a:p>
                  </a:txBody>
                  <a:tcPr marL="73152" marR="73152" marT="45720" marB="45720" anchor="ctr">
                    <a:solidFill>
                      <a:srgbClr val="0D7377"/>
                    </a:solidFill>
                  </a:tcPr>
                </a:tc>
                <a:tc>
                  <a:txBody>
                    <a:bodyPr/>
                    <a:lstStyle/>
                    <a:p>
                      <a:pPr algn="l"/>
                      <a:r>
                        <a:rPr lang="en-US" sz="1800" b="1" dirty="0">
                          <a:solidFill>
                            <a:srgbClr val="FFFFFF"/>
                          </a:solidFill>
                          <a:latin typeface="Arial"/>
                          <a:cs typeface="Arial"/>
                        </a:rPr>
                        <a:t>Nguy cơ</a:t>
                      </a:r>
                    </a:p>
                  </a:txBody>
                  <a:tcPr marL="73152" marR="73152" marT="45720" marB="45720" anchor="ctr">
                    <a:solidFill>
                      <a:srgbClr val="0D7377"/>
                    </a:solidFill>
                  </a:tcPr>
                </a:tc>
              </a:tr>
              <a:tr h="385760">
                <a:tc>
                  <a:txBody>
                    <a:bodyPr/>
                    <a:lstStyle/>
                    <a:p>
                      <a:pPr algn="l"/>
                      <a:r>
                        <a:rPr lang="en-US" sz="1800" dirty="0">
                          <a:solidFill>
                            <a:srgbClr val="000000"/>
                          </a:solidFill>
                          <a:latin typeface="Arial"/>
                          <a:cs typeface="Arial"/>
                        </a:rPr>
                        <a:t>Hạn chế dịch</a:t>
                      </a:r>
                    </a:p>
                  </a:txBody>
                  <a:tcPr marL="73152" marR="73152" marT="45720" marB="45720" anchor="ctr">
                    <a:solidFill>
                      <a:srgbClr val="FFFFFF"/>
                    </a:solidFill>
                  </a:tcPr>
                </a:tc>
                <a:tc>
                  <a:txBody>
                    <a:bodyPr/>
                    <a:lstStyle/>
                    <a:p>
                      <a:pPr algn="l"/>
                      <a:r>
                        <a:rPr lang="en-US" sz="1800" dirty="0">
                          <a:solidFill>
                            <a:srgbClr val="000000"/>
                          </a:solidFill>
                          <a:latin typeface="Arial"/>
                          <a:cs typeface="Arial"/>
                        </a:rPr>
                        <a:t>a = 20</a:t>
                      </a:r>
                    </a:p>
                  </a:txBody>
                  <a:tcPr marL="73152" marR="73152" marT="45720" marB="45720" anchor="ctr">
                    <a:solidFill>
                      <a:srgbClr val="FFFFFF"/>
                    </a:solidFill>
                  </a:tcPr>
                </a:tc>
                <a:tc>
                  <a:txBody>
                    <a:bodyPr/>
                    <a:lstStyle/>
                    <a:p>
                      <a:pPr algn="l"/>
                      <a:r>
                        <a:rPr lang="en-US" sz="1800" dirty="0">
                          <a:solidFill>
                            <a:srgbClr val="000000"/>
                          </a:solidFill>
                          <a:latin typeface="Arial"/>
                          <a:cs typeface="Arial"/>
                        </a:rPr>
                        <a:t>b = 80</a:t>
                      </a:r>
                    </a:p>
                  </a:txBody>
                  <a:tcPr marL="73152" marR="73152" marT="45720" marB="45720" anchor="ctr">
                    <a:solidFill>
                      <a:srgbClr val="FFFFFF"/>
                    </a:solidFill>
                  </a:tcPr>
                </a:tc>
                <a:tc>
                  <a:txBody>
                    <a:bodyPr/>
                    <a:lstStyle/>
                    <a:p>
                      <a:pPr algn="l"/>
                      <a:r>
                        <a:rPr lang="en-US" sz="1800" dirty="0">
                          <a:solidFill>
                            <a:srgbClr val="000000"/>
                          </a:solidFill>
                          <a:latin typeface="Arial"/>
                          <a:cs typeface="Arial"/>
                        </a:rPr>
                        <a:t>a + b = 100</a:t>
                      </a:r>
                    </a:p>
                  </a:txBody>
                  <a:tcPr marL="73152" marR="73152" marT="45720" marB="45720" anchor="ctr">
                    <a:solidFill>
                      <a:srgbClr val="FFFFFF"/>
                    </a:solidFill>
                  </a:tcPr>
                </a:tc>
                <a:tc>
                  <a:txBody>
                    <a:bodyPr/>
                    <a:lstStyle/>
                    <a:p>
                      <a:pPr algn="l"/>
                      <a:r>
                        <a:rPr lang="en-US" sz="1800" dirty="0">
                          <a:solidFill>
                            <a:srgbClr val="000000"/>
                          </a:solidFill>
                          <a:latin typeface="Arial"/>
                          <a:cs typeface="Arial"/>
                        </a:rPr>
                        <a:t>a / (a + b) = 20%</a:t>
                      </a:r>
                    </a:p>
                  </a:txBody>
                  <a:tcPr marL="73152" marR="73152" marT="45720" marB="45720" anchor="ctr">
                    <a:solidFill>
                      <a:srgbClr val="FFFFFF"/>
                    </a:solidFill>
                  </a:tcPr>
                </a:tc>
              </a:tr>
              <a:tr h="385760">
                <a:tc>
                  <a:txBody>
                    <a:bodyPr/>
                    <a:lstStyle/>
                    <a:p>
                      <a:pPr algn="l"/>
                      <a:r>
                        <a:rPr lang="en-US" sz="1800" dirty="0">
                          <a:solidFill>
                            <a:srgbClr val="000000"/>
                          </a:solidFill>
                          <a:latin typeface="Arial"/>
                          <a:cs typeface="Arial"/>
                        </a:rPr>
                        <a:t>Thường quy</a:t>
                      </a:r>
                    </a:p>
                  </a:txBody>
                  <a:tcPr marL="73152" marR="73152" marT="45720" marB="45720" anchor="ctr">
                    <a:solidFill>
                      <a:srgbClr val="F5F9FA"/>
                    </a:solidFill>
                  </a:tcPr>
                </a:tc>
                <a:tc>
                  <a:txBody>
                    <a:bodyPr/>
                    <a:lstStyle/>
                    <a:p>
                      <a:pPr algn="l"/>
                      <a:r>
                        <a:rPr lang="en-US" sz="1800" dirty="0">
                          <a:solidFill>
                            <a:srgbClr val="000000"/>
                          </a:solidFill>
                          <a:latin typeface="Arial"/>
                          <a:cs typeface="Arial"/>
                        </a:rPr>
                        <a:t>c = 30</a:t>
                      </a:r>
                    </a:p>
                  </a:txBody>
                  <a:tcPr marL="73152" marR="73152" marT="45720" marB="45720" anchor="ctr">
                    <a:solidFill>
                      <a:srgbClr val="F5F9FA"/>
                    </a:solidFill>
                  </a:tcPr>
                </a:tc>
                <a:tc>
                  <a:txBody>
                    <a:bodyPr/>
                    <a:lstStyle/>
                    <a:p>
                      <a:pPr algn="l"/>
                      <a:r>
                        <a:rPr lang="en-US" sz="1800" dirty="0">
                          <a:solidFill>
                            <a:srgbClr val="000000"/>
                          </a:solidFill>
                          <a:latin typeface="Arial"/>
                          <a:cs typeface="Arial"/>
                        </a:rPr>
                        <a:t>d = 70</a:t>
                      </a:r>
                    </a:p>
                  </a:txBody>
                  <a:tcPr marL="73152" marR="73152" marT="45720" marB="45720" anchor="ctr">
                    <a:solidFill>
                      <a:srgbClr val="F5F9FA"/>
                    </a:solidFill>
                  </a:tcPr>
                </a:tc>
                <a:tc>
                  <a:txBody>
                    <a:bodyPr/>
                    <a:lstStyle/>
                    <a:p>
                      <a:pPr algn="l"/>
                      <a:r>
                        <a:rPr lang="en-US" sz="1800" dirty="0">
                          <a:solidFill>
                            <a:srgbClr val="000000"/>
                          </a:solidFill>
                          <a:latin typeface="Arial"/>
                          <a:cs typeface="Arial"/>
                        </a:rPr>
                        <a:t>c + d = 100</a:t>
                      </a:r>
                    </a:p>
                  </a:txBody>
                  <a:tcPr marL="73152" marR="73152" marT="45720" marB="45720" anchor="ctr">
                    <a:solidFill>
                      <a:srgbClr val="F5F9FA"/>
                    </a:solidFill>
                  </a:tcPr>
                </a:tc>
                <a:tc>
                  <a:txBody>
                    <a:bodyPr/>
                    <a:lstStyle/>
                    <a:p>
                      <a:pPr algn="l"/>
                      <a:r>
                        <a:rPr lang="en-US" sz="1800" dirty="0">
                          <a:solidFill>
                            <a:srgbClr val="000000"/>
                          </a:solidFill>
                          <a:latin typeface="Arial"/>
                          <a:cs typeface="Arial"/>
                        </a:rPr>
                        <a:t>c / (c + d) = 30%</a:t>
                      </a:r>
                    </a:p>
                  </a:txBody>
                  <a:tcPr marL="73152" marR="73152" marT="45720" marB="45720" anchor="ctr">
                    <a:solidFill>
                      <a:srgbClr val="F5F9FA"/>
                    </a:solidFill>
                  </a:tcPr>
                </a:tc>
              </a:tr>
            </a:tbl>
          </a:graphicData>
        </a:graphic>
      </p:graphicFrame>
      <p:sp>
        <p:nvSpPr>
          <p:cNvPr id="31" name="Caption"/>
          <p:cNvSpPr txBox="1"/>
          <p:nvPr/>
        </p:nvSpPr>
        <p:spPr>
          <a:xfrm>
            <a:off x="457200" y="3606816"/>
            <a:ext cx="11277600" cy="562750"/>
          </a:xfrm>
          <a:prstGeom prst="rect">
            <a:avLst/>
          </a:prstGeom>
          <a:noFill/>
          <a:ln>
            <a:noFill/>
          </a:ln>
        </p:spPr>
        <p:txBody>
          <a:bodyPr wrap="square" lIns="91440" tIns="45720" rIns="91440" bIns="45720" rtlCol="0" anchor="t"/>
          <a:lstStyle/>
          <a:p>
            <a:pPr marL="0" indent="0" algn="l">
              <a:buNone/>
            </a:pPr>
            <a:r>
              <a:rPr lang="en-US" sz="1300" i="1" dirty="0">
                <a:solidFill>
                  <a:srgbClr val="595959"/>
                </a:solidFill>
                <a:latin typeface="Arial"/>
                <a:cs typeface="Arial"/>
              </a:rPr>
              <a:t>Luôn cùng một cách trình bày: phơi nhiễm ở hàng, nhóm phơi nhiễm (được điều trị) ở trên. Kết cục ở cột, 'có kết cục' (tử vong) ở bên trái. Khi đó a, b, c và d luôn mang cùng ý nghĩa.</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Bốn số đo từ một bảng 2x2</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Ví dụ: hạn chế dịch 20/100 tử vong, thường quy 30/100 tử vong</a:t>
            </a:r>
          </a:p>
        </p:txBody>
      </p:sp>
      <p:sp>
        <p:nvSpPr>
          <p:cNvPr id="70" name="CardHead"/>
          <p:cNvSpPr/>
          <p:nvPr/>
        </p:nvSpPr>
        <p:spPr>
          <a:xfrm>
            <a:off x="457200" y="2058240"/>
            <a:ext cx="26694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Nguy cơ tương đối (RR)</a:t>
            </a:r>
          </a:p>
        </p:txBody>
      </p:sp>
      <p:sp>
        <p:nvSpPr>
          <p:cNvPr id="71" name="CardBody"/>
          <p:cNvSpPr/>
          <p:nvPr/>
        </p:nvSpPr>
        <p:spPr>
          <a:xfrm>
            <a:off x="457200" y="2698240"/>
            <a:ext cx="2669400" cy="1755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[a/(a+b)] / [c/(c+d)]</a:t>
            </a:r>
          </a:p>
          <a:p>
            <a:pPr marL="0" indent="0" algn="l">
              <a:lnSpc>
                <a:spcPct val="104000"/>
              </a:lnSpc>
              <a:spcBef>
                <a:spcPts val="400"/>
              </a:spcBef>
              <a:buNone/>
            </a:pPr>
            <a:r>
              <a:rPr lang="en-US" sz="1600" b="1" dirty="0">
                <a:solidFill>
                  <a:srgbClr val="000000"/>
                </a:solidFill>
                <a:latin typeface="Arial"/>
                <a:cs typeface="Arial"/>
              </a:rPr>
              <a:t>20% / 30% = 0.67</a:t>
            </a:r>
          </a:p>
          <a:p>
            <a:pPr marL="0" indent="0" algn="l">
              <a:lnSpc>
                <a:spcPct val="104000"/>
              </a:lnSpc>
              <a:spcBef>
                <a:spcPts val="400"/>
              </a:spcBef>
              <a:buNone/>
            </a:pPr>
            <a:r>
              <a:rPr lang="en-US" sz="1600" dirty="0">
                <a:solidFill>
                  <a:srgbClr val="000000"/>
                </a:solidFill>
                <a:latin typeface="Arial"/>
                <a:cs typeface="Arial"/>
              </a:rPr>
              <a:t>Nguy cơ thấp hơn một phần ba</a:t>
            </a:r>
          </a:p>
        </p:txBody>
      </p:sp>
      <p:sp>
        <p:nvSpPr>
          <p:cNvPr id="72" name="CardHead"/>
          <p:cNvSpPr/>
          <p:nvPr/>
        </p:nvSpPr>
        <p:spPr>
          <a:xfrm>
            <a:off x="3326600" y="2058240"/>
            <a:ext cx="266940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Hiệu số nguy cơ (RD)</a:t>
            </a:r>
          </a:p>
        </p:txBody>
      </p:sp>
      <p:sp>
        <p:nvSpPr>
          <p:cNvPr id="73" name="CardBody"/>
          <p:cNvSpPr/>
          <p:nvPr/>
        </p:nvSpPr>
        <p:spPr>
          <a:xfrm>
            <a:off x="3326600" y="2698240"/>
            <a:ext cx="2669400" cy="1755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a/(a+b) - c/(c+d)</a:t>
            </a:r>
          </a:p>
          <a:p>
            <a:pPr marL="0" indent="0" algn="l">
              <a:lnSpc>
                <a:spcPct val="104000"/>
              </a:lnSpc>
              <a:spcBef>
                <a:spcPts val="400"/>
              </a:spcBef>
              <a:buNone/>
            </a:pPr>
            <a:r>
              <a:rPr lang="en-US" sz="1600" b="1" dirty="0">
                <a:solidFill>
                  <a:srgbClr val="000000"/>
                </a:solidFill>
                <a:latin typeface="Arial"/>
                <a:cs typeface="Arial"/>
              </a:rPr>
              <a:t>20% - 30% = -10 điểm</a:t>
            </a:r>
          </a:p>
          <a:p>
            <a:pPr marL="0" indent="0" algn="l">
              <a:lnSpc>
                <a:spcPct val="104000"/>
              </a:lnSpc>
              <a:spcBef>
                <a:spcPts val="400"/>
              </a:spcBef>
              <a:buNone/>
            </a:pPr>
            <a:r>
              <a:rPr lang="en-US" sz="1600" dirty="0">
                <a:solidFill>
                  <a:srgbClr val="000000"/>
                </a:solidFill>
                <a:latin typeface="Arial"/>
                <a:cs typeface="Arial"/>
              </a:rPr>
              <a:t>Ít hơn 10 ca tử vong trên 100</a:t>
            </a:r>
          </a:p>
        </p:txBody>
      </p:sp>
      <p:sp>
        <p:nvSpPr>
          <p:cNvPr id="74" name="CardHead"/>
          <p:cNvSpPr/>
          <p:nvPr/>
        </p:nvSpPr>
        <p:spPr>
          <a:xfrm>
            <a:off x="6196000" y="2058240"/>
            <a:ext cx="2669400" cy="640000"/>
          </a:xfrm>
          <a:prstGeom prst="rect">
            <a:avLst/>
          </a:prstGeom>
          <a:solidFill>
            <a:srgbClr val="2E8B57"/>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Số người cần điều trị (NNT)</a:t>
            </a:r>
          </a:p>
        </p:txBody>
      </p:sp>
      <p:sp>
        <p:nvSpPr>
          <p:cNvPr id="75" name="CardBody"/>
          <p:cNvSpPr/>
          <p:nvPr/>
        </p:nvSpPr>
        <p:spPr>
          <a:xfrm>
            <a:off x="6196000" y="2698240"/>
            <a:ext cx="2669400" cy="1755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1 / |hiệu số nguy cơ|</a:t>
            </a:r>
          </a:p>
          <a:p>
            <a:pPr marL="0" indent="0" algn="l">
              <a:lnSpc>
                <a:spcPct val="104000"/>
              </a:lnSpc>
              <a:spcBef>
                <a:spcPts val="400"/>
              </a:spcBef>
              <a:buNone/>
            </a:pPr>
            <a:r>
              <a:rPr lang="en-US" sz="1600" b="1" dirty="0">
                <a:solidFill>
                  <a:srgbClr val="000000"/>
                </a:solidFill>
                <a:latin typeface="Arial"/>
                <a:cs typeface="Arial"/>
              </a:rPr>
              <a:t>1 / 0.10 = 10</a:t>
            </a:r>
          </a:p>
          <a:p>
            <a:pPr marL="0" indent="0" algn="l">
              <a:lnSpc>
                <a:spcPct val="104000"/>
              </a:lnSpc>
              <a:spcBef>
                <a:spcPts val="400"/>
              </a:spcBef>
              <a:buNone/>
            </a:pPr>
            <a:r>
              <a:rPr lang="en-US" sz="1600" dirty="0">
                <a:solidFill>
                  <a:srgbClr val="000000"/>
                </a:solidFill>
                <a:latin typeface="Arial"/>
                <a:cs typeface="Arial"/>
              </a:rPr>
              <a:t>Điều trị 10 người để ngăn 1 ca tử vong</a:t>
            </a:r>
          </a:p>
        </p:txBody>
      </p:sp>
      <p:sp>
        <p:nvSpPr>
          <p:cNvPr id="76" name="CardHead"/>
          <p:cNvSpPr/>
          <p:nvPr/>
        </p:nvSpPr>
        <p:spPr>
          <a:xfrm>
            <a:off x="9065400" y="2058240"/>
            <a:ext cx="266940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Tỷ số chênh (OR)</a:t>
            </a:r>
          </a:p>
        </p:txBody>
      </p:sp>
      <p:sp>
        <p:nvSpPr>
          <p:cNvPr id="77" name="CardBody"/>
          <p:cNvSpPr/>
          <p:nvPr/>
        </p:nvSpPr>
        <p:spPr>
          <a:xfrm>
            <a:off x="9065400" y="2698240"/>
            <a:ext cx="2669400" cy="1755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(a x d) / (b x c)</a:t>
            </a:r>
          </a:p>
          <a:p>
            <a:pPr marL="0" indent="0" algn="l">
              <a:lnSpc>
                <a:spcPct val="104000"/>
              </a:lnSpc>
              <a:spcBef>
                <a:spcPts val="400"/>
              </a:spcBef>
              <a:buNone/>
            </a:pPr>
            <a:r>
              <a:rPr lang="en-US" sz="1600" b="1" dirty="0">
                <a:solidFill>
                  <a:srgbClr val="000000"/>
                </a:solidFill>
                <a:latin typeface="Arial"/>
                <a:cs typeface="Arial"/>
              </a:rPr>
              <a:t>(20 x 70) / (80 x 30) = 0.58</a:t>
            </a:r>
          </a:p>
          <a:p>
            <a:pPr marL="0" indent="0" algn="l">
              <a:lnSpc>
                <a:spcPct val="104000"/>
              </a:lnSpc>
              <a:spcBef>
                <a:spcPts val="400"/>
              </a:spcBef>
              <a:buNone/>
            </a:pPr>
            <a:r>
              <a:rPr lang="en-US" sz="1600" dirty="0">
                <a:solidFill>
                  <a:srgbClr val="000000"/>
                </a:solidFill>
                <a:latin typeface="Arial"/>
                <a:cs typeface="Arial"/>
              </a:rPr>
              <a:t>Odds, không phải nguy cơ</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Tỷ số cho biết mạnh đến đâu. Hiệu số cho biết bao nhiêu người bệnh.</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NNT (số người cần điều trị) bằng hình ảnh</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677066" y="1150000"/>
            <a:ext cx="10837867"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NNT = 1 / hiệu số nguy cơ: cần điều trị bao nhiêu người để một người có lợi.</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Khi nào tỷ số chênh gần bằng nguy cơ tương đối?</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677066" y="1150000"/>
            <a:ext cx="10837867"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OR chỉ gần bằng RR khi kết cục hiếm (dưới khoảng 10%).</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Trình diễn trực tiếp: công cụ tính bảng 2x2</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B5651D"/>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TRÌNH DIỄN TRỰC TIẾP   |   8 phút</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Giảng viên chia sẻ màn hình: Course/Resources/tools/2x2_calculator.xlsx, trang Association</a:t>
            </a:r>
          </a:p>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Nhập a, b, c, d của ví dụ: 20, 80, 30, 70</a:t>
            </a:r>
          </a:p>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Đọc nguy cơ, RR, RD, NNT, OR, và các câu diễn giải</a:t>
            </a:r>
          </a:p>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Đổi số tử vong thành 2 và 3 trên 100: xem OR tiến gần RR</a:t>
            </a:r>
          </a:p>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Chỉ vào dòng chữ đỏ: dữ liệu bệnh–chứng chỉ cho OR</a:t>
            </a:r>
          </a:p>
        </p:txBody>
      </p:sp>
      <p:sp>
        <p:nvSpPr>
          <p:cNvPr id="52" name="Side"/>
          <p:cNvSpPr/>
          <p:nvPr/>
        </p:nvSpPr>
        <p:spPr>
          <a:xfrm>
            <a:off x="7423760" y="1720000"/>
            <a:ext cx="4311040" cy="1453655"/>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B5651D"/>
                </a:solidFill>
                <a:latin typeface="Arial"/>
                <a:cs typeface="Arial"/>
              </a:rPr>
              <a:t>Chú ý</a:t>
            </a:r>
          </a:p>
          <a:p>
            <a:pPr marL="274320" indent="-274320" algn="l">
              <a:lnSpc>
                <a:spcPct val="104000"/>
              </a:lnSpc>
              <a:spcBef>
                <a:spcPts val="300"/>
              </a:spcBef>
              <a:buFont typeface="Arial"/>
              <a:buChar char="•"/>
            </a:pPr>
            <a:r>
              <a:rPr lang="en-US" sz="1500" dirty="0">
                <a:solidFill>
                  <a:srgbClr val="000000"/>
                </a:solidFill>
                <a:latin typeface="Arial"/>
                <a:cs typeface="Arial"/>
              </a:rPr>
              <a:t>Cùng cách trình bày như slide</a:t>
            </a:r>
          </a:p>
          <a:p>
            <a:pPr marL="274320" indent="-274320" algn="l">
              <a:lnSpc>
                <a:spcPct val="104000"/>
              </a:lnSpc>
              <a:spcBef>
                <a:spcPts val="300"/>
              </a:spcBef>
              <a:buFont typeface="Arial"/>
              <a:buChar char="•"/>
            </a:pPr>
            <a:r>
              <a:rPr lang="en-US" sz="1500" dirty="0">
                <a:solidFill>
                  <a:srgbClr val="000000"/>
                </a:solidFill>
                <a:latin typeface="Arial"/>
                <a:cs typeface="Arial"/>
              </a:rPr>
              <a:t>Tác động tương đối và tuyệt đối</a:t>
            </a:r>
          </a:p>
          <a:p>
            <a:pPr marL="274320" indent="-274320" algn="l">
              <a:lnSpc>
                <a:spcPct val="104000"/>
              </a:lnSpc>
              <a:spcBef>
                <a:spcPts val="300"/>
              </a:spcBef>
              <a:buFont typeface="Arial"/>
              <a:buChar char="•"/>
            </a:pPr>
            <a:r>
              <a:rPr lang="en-US" sz="1500" dirty="0">
                <a:solidFill>
                  <a:srgbClr val="000000"/>
                </a:solidFill>
                <a:latin typeface="Arial"/>
                <a:cs typeface="Arial"/>
              </a:rPr>
              <a:t>Kết cục hiếm: OR gần RR</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B5651D"/>
            </a:solidFill>
          </a:ln>
        </p:spPr>
        <p:txBody>
          <a:bodyPr wrap="square" lIns="182880" tIns="45720" rIns="182880" bIns="45720" rtlCol="0" anchor="ctr">
            <a:normAutofit/>
          </a:bodyPr>
          <a:lstStyle/>
          <a:p>
            <a:pPr marL="0" indent="0" algn="ctr">
              <a:buNone/>
            </a:pPr>
            <a:r>
              <a:rPr lang="en-US" sz="1300" b="1" dirty="0">
                <a:solidFill>
                  <a:srgbClr val="B5651D"/>
                </a:solidFill>
                <a:latin typeface="Arial"/>
                <a:cs typeface="Arial"/>
              </a:rPr>
              <a:t>SẢN PHẨM   </a:t>
            </a:r>
            <a:r>
              <a:rPr lang="en-US" sz="1500" dirty="0">
                <a:solidFill>
                  <a:srgbClr val="000000"/>
                </a:solidFill>
                <a:latin typeface="Arial"/>
                <a:cs typeface="Arial"/>
              </a:rPr>
              <a:t>Mọi người thấy mọi số đo được tính từ một bảng</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 name="BreakCup"/>
          <p:cNvSpPr/>
          <p:nvPr/>
        </p:nvSpPr>
        <p:spPr>
          <a:xfrm>
            <a:off x="4976000" y="3180000"/>
            <a:ext cx="2408000" cy="308000"/>
          </a:xfrm>
          <a:prstGeom prst="ellipse">
            <a:avLst/>
          </a:prstGeom>
          <a:solidFill>
            <a:srgbClr val="D5DDE1"/>
          </a:solidFill>
          <a:ln>
            <a:noFill/>
          </a:ln>
        </p:spPr>
      </p:sp>
      <p:sp>
        <p:nvSpPr>
          <p:cNvPr id="31" name="BreakCup"/>
          <p:cNvSpPr/>
          <p:nvPr/>
        </p:nvSpPr>
        <p:spPr>
          <a:xfrm>
            <a:off x="4780000" y="800000"/>
            <a:ext cx="2800000" cy="2800000"/>
          </a:xfrm>
          <a:custGeom>
            <a:avLst/>
            <a:gdLst/>
            <a:ahLst/>
            <a:cxnLst/>
            <a:rect l="0" t="0" r="r" b="b"/>
            <a:pathLst>
              <a:path w="1000" h="1000" fill="none">
                <a:moveTo>
                  <a:pt x="735" y="500"/>
                </a:moveTo>
                <a:cubicBezTo>
                  <a:pt x="930" y="450"/>
                  <a:pt x="940" y="740"/>
                  <a:pt x="700" y="760"/>
                </a:cubicBezTo>
              </a:path>
            </a:pathLst>
          </a:custGeom>
          <a:noFill/>
          <a:ln w="168000" cap="rnd">
            <a:solidFill>
              <a:srgbClr val="0D7377"/>
            </a:solidFill>
            <a:round/>
          </a:ln>
        </p:spPr>
      </p:sp>
      <p:sp>
        <p:nvSpPr>
          <p:cNvPr id="32" name="BreakCup"/>
          <p:cNvSpPr/>
          <p:nvPr/>
        </p:nvSpPr>
        <p:spPr>
          <a:xfrm>
            <a:off x="4780000" y="800000"/>
            <a:ext cx="2800000" cy="2800000"/>
          </a:xfrm>
          <a:custGeom>
            <a:avLst/>
            <a:gdLst/>
            <a:ahLst/>
            <a:cxnLst/>
            <a:rect l="0" t="0" r="r" b="b"/>
            <a:pathLst>
              <a:path w="1000" h="1000">
                <a:moveTo>
                  <a:pt x="170" y="420"/>
                </a:moveTo>
                <a:lnTo>
                  <a:pt x="790" y="420"/>
                </a:lnTo>
                <a:cubicBezTo>
                  <a:pt x="790" y="700"/>
                  <a:pt x="690" y="885"/>
                  <a:pt x="480" y="885"/>
                </a:cubicBezTo>
                <a:cubicBezTo>
                  <a:pt x="270" y="885"/>
                  <a:pt x="170" y="700"/>
                  <a:pt x="170" y="420"/>
                </a:cubicBezTo>
                <a:close/>
              </a:path>
            </a:pathLst>
          </a:custGeom>
          <a:solidFill>
            <a:srgbClr val="0D7377"/>
          </a:solidFill>
          <a:ln>
            <a:noFill/>
          </a:ln>
        </p:spPr>
      </p:sp>
      <p:sp>
        <p:nvSpPr>
          <p:cNvPr id="33" name="BreakCup"/>
          <p:cNvSpPr/>
          <p:nvPr/>
        </p:nvSpPr>
        <p:spPr>
          <a:xfrm>
            <a:off x="5256000" y="1864000"/>
            <a:ext cx="1736000" cy="224000"/>
          </a:xfrm>
          <a:prstGeom prst="ellipse">
            <a:avLst/>
          </a:prstGeom>
          <a:solidFill>
            <a:srgbClr val="5FA39B"/>
          </a:solidFill>
          <a:ln>
            <a:noFill/>
          </a:ln>
        </p:spPr>
      </p:sp>
      <p:sp>
        <p:nvSpPr>
          <p:cNvPr id="34" name="BreakCup"/>
          <p:cNvSpPr/>
          <p:nvPr/>
        </p:nvSpPr>
        <p:spPr>
          <a:xfrm>
            <a:off x="5354000" y="1900400"/>
            <a:ext cx="1540000" cy="151200"/>
          </a:xfrm>
          <a:prstGeom prst="ellipse">
            <a:avLst/>
          </a:prstGeom>
          <a:solidFill>
            <a:srgbClr val="5B4032"/>
          </a:solidFill>
          <a:ln>
            <a:noFill/>
          </a:ln>
        </p:spPr>
      </p:sp>
      <p:sp>
        <p:nvSpPr>
          <p:cNvPr id="35" name="BreakCup"/>
          <p:cNvSpPr/>
          <p:nvPr/>
        </p:nvSpPr>
        <p:spPr>
          <a:xfrm>
            <a:off x="4780000" y="800000"/>
            <a:ext cx="2800000" cy="2800000"/>
          </a:xfrm>
          <a:custGeom>
            <a:avLst/>
            <a:gdLst/>
            <a:ahLst/>
            <a:cxnLst/>
            <a:rect l="0" t="0" r="r" b="b"/>
            <a:pathLst>
              <a:path w="1000" h="1000" fill="none">
                <a:moveTo>
                  <a:pt x="370" y="330"/>
                </a:moveTo>
                <a:cubicBezTo>
                  <a:pt x="325" y="280"/>
                  <a:pt x="415" y="230"/>
                  <a:pt x="370" y="180"/>
                </a:cubicBezTo>
                <a:cubicBezTo>
                  <a:pt x="325" y="130"/>
                  <a:pt x="405" y="90"/>
                  <a:pt x="370" y="50"/>
                </a:cubicBezTo>
              </a:path>
            </a:pathLst>
          </a:custGeom>
          <a:noFill/>
          <a:ln w="61600" cap="rnd">
            <a:solidFill>
              <a:srgbClr val="8A99A3"/>
            </a:solidFill>
            <a:round/>
          </a:ln>
        </p:spPr>
      </p:sp>
      <p:sp>
        <p:nvSpPr>
          <p:cNvPr id="36" name="BreakCup"/>
          <p:cNvSpPr/>
          <p:nvPr/>
        </p:nvSpPr>
        <p:spPr>
          <a:xfrm>
            <a:off x="4780000" y="800000"/>
            <a:ext cx="2800000" cy="2800000"/>
          </a:xfrm>
          <a:custGeom>
            <a:avLst/>
            <a:gdLst/>
            <a:ahLst/>
            <a:cxnLst/>
            <a:rect l="0" t="0" r="r" b="b"/>
            <a:pathLst>
              <a:path w="1000" h="1000" fill="none">
                <a:moveTo>
                  <a:pt x="480" y="330"/>
                </a:moveTo>
                <a:cubicBezTo>
                  <a:pt x="435" y="280"/>
                  <a:pt x="525" y="230"/>
                  <a:pt x="480" y="180"/>
                </a:cubicBezTo>
                <a:cubicBezTo>
                  <a:pt x="435" y="130"/>
                  <a:pt x="515" y="90"/>
                  <a:pt x="480" y="50"/>
                </a:cubicBezTo>
              </a:path>
            </a:pathLst>
          </a:custGeom>
          <a:noFill/>
          <a:ln w="61600" cap="rnd">
            <a:solidFill>
              <a:srgbClr val="8A99A3"/>
            </a:solidFill>
            <a:round/>
          </a:ln>
        </p:spPr>
      </p:sp>
      <p:sp>
        <p:nvSpPr>
          <p:cNvPr id="37" name="BreakCup"/>
          <p:cNvSpPr/>
          <p:nvPr/>
        </p:nvSpPr>
        <p:spPr>
          <a:xfrm>
            <a:off x="4780000" y="800000"/>
            <a:ext cx="2800000" cy="2800000"/>
          </a:xfrm>
          <a:custGeom>
            <a:avLst/>
            <a:gdLst/>
            <a:ahLst/>
            <a:cxnLst/>
            <a:rect l="0" t="0" r="r" b="b"/>
            <a:pathLst>
              <a:path w="1000" h="1000" fill="none">
                <a:moveTo>
                  <a:pt x="590" y="330"/>
                </a:moveTo>
                <a:cubicBezTo>
                  <a:pt x="545" y="280"/>
                  <a:pt x="635" y="230"/>
                  <a:pt x="590" y="180"/>
                </a:cubicBezTo>
                <a:cubicBezTo>
                  <a:pt x="545" y="130"/>
                  <a:pt x="625" y="90"/>
                  <a:pt x="590" y="50"/>
                </a:cubicBezTo>
              </a:path>
            </a:pathLst>
          </a:custGeom>
          <a:noFill/>
          <a:ln w="61600" cap="rnd">
            <a:solidFill>
              <a:srgbClr val="8A99A3"/>
            </a:solidFill>
            <a:round/>
          </a:ln>
        </p:spPr>
      </p:sp>
      <p:sp>
        <p:nvSpPr>
          <p:cNvPr id="45" name="BreakLabel"/>
          <p:cNvSpPr txBox="1"/>
          <p:nvPr/>
        </p:nvSpPr>
        <p:spPr>
          <a:xfrm>
            <a:off x="457200" y="3720000"/>
            <a:ext cx="11277600" cy="1250000"/>
          </a:xfrm>
          <a:prstGeom prst="rect">
            <a:avLst/>
          </a:prstGeom>
          <a:noFill/>
          <a:ln>
            <a:noFill/>
          </a:ln>
        </p:spPr>
        <p:txBody>
          <a:bodyPr wrap="square" lIns="91440" tIns="45720" rIns="91440" bIns="45720" rtlCol="0" anchor="t"/>
          <a:lstStyle/>
          <a:p>
            <a:pPr marL="0" indent="0" algn="ctr">
              <a:buNone/>
            </a:pPr>
            <a:r>
              <a:rPr lang="en-US" sz="4400" b="1" dirty="0">
                <a:solidFill>
                  <a:srgbClr val="0D7377"/>
                </a:solidFill>
                <a:latin typeface="Arial"/>
                <a:cs typeface="Arial"/>
              </a:rPr>
              <a:t>Giải lao</a:t>
            </a:r>
          </a:p>
          <a:p>
            <a:pPr marL="0" indent="0" algn="ctr">
              <a:spcBef>
                <a:spcPts val="600"/>
              </a:spcBef>
              <a:buNone/>
            </a:pPr>
            <a:r>
              <a:rPr lang="en-US" sz="2400" dirty="0">
                <a:solidFill>
                  <a:srgbClr val="595959"/>
                </a:solidFill>
                <a:latin typeface="Arial"/>
                <a:cs typeface="Arial"/>
              </a:rPr>
              <a:t>15 phút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Bài tập: cả lớp cùng làm hai bài tính bảng 2x2</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0D7377"/>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CẢ LỚP CÙNG LÀM   |   15 phút</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Phiếu bài tập Buổi 4 (file PDF gửi trước buổi học), Phần C: vẽ mỗi bảng 2x2 trước, phơi nhiễm ở hàng</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Bài 1 (thử nghiệm dịch truyền, 200 người mỗi nhóm): nguy cơ, RR, RD, NNT, OR. Trả lời từng câu qua bình chọn</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Bài 2 (nghiên cứu bệnh–chứng về dịch truyền): chỉ tính OR. Bình chọn: có tính được RR không?</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Giảng viên kiểm tra trực tiếp từng đáp án bằng công cụ tính 2x2</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Một bạn tình nguyện nói mỗi kết quả bằng một câu dễ hiểu</a:t>
            </a:r>
          </a:p>
        </p:txBody>
      </p:sp>
      <p:sp>
        <p:nvSpPr>
          <p:cNvPr id="52" name="Side"/>
          <p:cNvSpPr/>
          <p:nvPr/>
        </p:nvSpPr>
        <p:spPr>
          <a:xfrm>
            <a:off x="7423760" y="1720000"/>
            <a:ext cx="4311040" cy="1729880"/>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0D7377"/>
                </a:solidFill>
                <a:latin typeface="Arial"/>
                <a:cs typeface="Arial"/>
              </a:rPr>
              <a:t>Ghi nhớ</a:t>
            </a:r>
          </a:p>
          <a:p>
            <a:pPr marL="274320" indent="-274320" algn="l">
              <a:lnSpc>
                <a:spcPct val="104000"/>
              </a:lnSpc>
              <a:spcBef>
                <a:spcPts val="300"/>
              </a:spcBef>
              <a:buFont typeface="Arial"/>
              <a:buChar char="•"/>
            </a:pPr>
            <a:r>
              <a:rPr lang="en-US" sz="1500" dirty="0">
                <a:solidFill>
                  <a:srgbClr val="000000"/>
                </a:solidFill>
                <a:latin typeface="Arial"/>
                <a:cs typeface="Arial"/>
              </a:rPr>
              <a:t>Nguy cơ = a / (a + b)</a:t>
            </a:r>
          </a:p>
          <a:p>
            <a:pPr marL="274320" indent="-274320" algn="l">
              <a:lnSpc>
                <a:spcPct val="104000"/>
              </a:lnSpc>
              <a:spcBef>
                <a:spcPts val="300"/>
              </a:spcBef>
              <a:buFont typeface="Arial"/>
              <a:buChar char="•"/>
            </a:pPr>
            <a:r>
              <a:rPr lang="en-US" sz="1500" dirty="0">
                <a:solidFill>
                  <a:srgbClr val="000000"/>
                </a:solidFill>
                <a:latin typeface="Arial"/>
                <a:cs typeface="Arial"/>
              </a:rPr>
              <a:t>RR = nguy cơ / nguy cơ</a:t>
            </a:r>
          </a:p>
          <a:p>
            <a:pPr marL="274320" indent="-274320" algn="l">
              <a:lnSpc>
                <a:spcPct val="104000"/>
              </a:lnSpc>
              <a:spcBef>
                <a:spcPts val="300"/>
              </a:spcBef>
              <a:buFont typeface="Arial"/>
              <a:buChar char="•"/>
            </a:pPr>
            <a:r>
              <a:rPr lang="en-US" sz="1500" dirty="0">
                <a:solidFill>
                  <a:srgbClr val="000000"/>
                </a:solidFill>
                <a:latin typeface="Arial"/>
                <a:cs typeface="Arial"/>
              </a:rPr>
              <a:t>NNT = 1 / hiệu số nguy cơ</a:t>
            </a:r>
          </a:p>
          <a:p>
            <a:pPr marL="274320" indent="-274320" algn="l">
              <a:lnSpc>
                <a:spcPct val="104000"/>
              </a:lnSpc>
              <a:spcBef>
                <a:spcPts val="300"/>
              </a:spcBef>
              <a:buFont typeface="Arial"/>
              <a:buChar char="•"/>
            </a:pPr>
            <a:r>
              <a:rPr lang="en-US" sz="1500" dirty="0">
                <a:solidFill>
                  <a:srgbClr val="000000"/>
                </a:solidFill>
                <a:latin typeface="Arial"/>
                <a:cs typeface="Arial"/>
              </a:rPr>
              <a:t>OR = (a x d) / (b x c)</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0D7377"/>
            </a:solidFill>
          </a:ln>
        </p:spPr>
        <p:txBody>
          <a:bodyPr wrap="square" lIns="182880" tIns="45720" rIns="182880" bIns="45720" rtlCol="0" anchor="ctr">
            <a:normAutofit/>
          </a:bodyPr>
          <a:lstStyle/>
          <a:p>
            <a:pPr marL="0" indent="0" algn="ctr">
              <a:buNone/>
            </a:pPr>
            <a:r>
              <a:rPr lang="en-US" sz="1300" b="1" dirty="0">
                <a:solidFill>
                  <a:srgbClr val="0D7377"/>
                </a:solidFill>
                <a:latin typeface="Arial"/>
                <a:cs typeface="Arial"/>
              </a:rPr>
              <a:t>SẢN PHẨM   </a:t>
            </a:r>
            <a:r>
              <a:rPr lang="en-US" sz="1500" dirty="0">
                <a:solidFill>
                  <a:srgbClr val="000000"/>
                </a:solidFill>
                <a:latin typeface="Arial"/>
                <a:cs typeface="Arial"/>
              </a:rPr>
              <a:t>Cả lớp giải xong hai bài, mỗi bài có một câu diễn giải dễ hiểu</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4.3  Vượt ra ngoài một nghiên cứu</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Statement"/>
          <p:cNvSpPr txBox="1"/>
          <p:nvPr/>
        </p:nvSpPr>
        <p:spPr>
          <a:xfrm>
            <a:off x="1057200" y="1280000"/>
            <a:ext cx="10077600" cy="4470000"/>
          </a:xfrm>
          <a:prstGeom prst="rect">
            <a:avLst/>
          </a:prstGeom>
          <a:noFill/>
          <a:ln>
            <a:noFill/>
          </a:ln>
        </p:spPr>
        <p:txBody>
          <a:bodyPr wrap="square" lIns="91440" tIns="45720" rIns="91440" bIns="45720" rtlCol="0" anchor="ctr"/>
          <a:lstStyle/>
          <a:p>
            <a:pPr marL="0" indent="0" algn="ctr">
              <a:lnSpc>
                <a:spcPct val="110000"/>
              </a:lnSpc>
              <a:buNone/>
            </a:pPr>
            <a:r>
              <a:rPr lang="en-US" sz="3200" b="1" dirty="0">
                <a:solidFill>
                  <a:srgbClr val="0D7377"/>
                </a:solidFill>
                <a:latin typeface="Arial"/>
                <a:cs typeface="Arial"/>
              </a:rPr>
              <a:t>Một nghiên cứu hiếm khi là câu trả lời.</a:t>
            </a:r>
          </a:p>
          <a:p>
            <a:pPr marL="0" indent="0" algn="ctr">
              <a:spcBef>
                <a:spcPts val="1200"/>
              </a:spcBef>
              <a:buNone/>
            </a:pPr>
            <a:r>
              <a:rPr lang="en-US" sz="1900" i="1" dirty="0">
                <a:solidFill>
                  <a:srgbClr val="595959"/>
                </a:solidFill>
                <a:latin typeface="Arial"/>
                <a:cs typeface="Arial"/>
              </a:rPr>
              <a:t>Xét nghiệm chẩn đoán, tổng quan hệ thống và phân tích gộp, và cách thẩm định chúng. (30 phút)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Độ chính xác chẩn đoán: nhìn lại độ nhạy và độ đặc hiệu</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908500" y="1150000"/>
            <a:ext cx="10375000"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Độ nhạy phát hiện người bệnh. Độ đặc hiệu loại trừ người khỏe.</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400" b="1" dirty="0">
                <a:solidFill>
                  <a:srgbClr val="0D7377"/>
                </a:solidFill>
                <a:latin typeface="Arial"/>
                <a:cs typeface="Arial"/>
              </a:rPr>
              <a:t>Cùng xét nghiệm, khác bối cảnh: PPV phụ thuộc tỷ lệ hiện mắc</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1479673" y="1150000"/>
            <a:ext cx="9232653" cy="3770000"/>
          </a:xfrm>
          <a:prstGeom prst="rect">
            <a:avLst/>
          </a:prstGeom>
        </p:spPr>
      </p:pic>
      <p:sp>
        <p:nvSpPr>
          <p:cNvPr id="26" name="Caption"/>
          <p:cNvSpPr txBox="1"/>
          <p:nvPr/>
        </p:nvSpPr>
        <p:spPr>
          <a:xfrm>
            <a:off x="457200" y="4980000"/>
            <a:ext cx="11277600" cy="400000"/>
          </a:xfrm>
          <a:prstGeom prst="rect">
            <a:avLst/>
          </a:prstGeom>
          <a:noFill/>
          <a:ln>
            <a:noFill/>
          </a:ln>
        </p:spPr>
        <p:txBody>
          <a:bodyPr wrap="square" lIns="91440" tIns="45720" rIns="91440" bIns="45720" rtlCol="0" anchor="t"/>
          <a:lstStyle/>
          <a:p>
            <a:pPr marL="0" indent="0" algn="ctr">
              <a:buNone/>
            </a:pPr>
            <a:r>
              <a:rPr lang="en-US" sz="1300" i="1" dirty="0">
                <a:solidFill>
                  <a:srgbClr val="595959"/>
                </a:solidFill>
                <a:latin typeface="Arial"/>
                <a:cs typeface="Arial"/>
              </a:rPr>
              <a:t>PPV, NPV: giá trị tiên đoán dương và âm, khả năng một kết quả dương hoặc âm là đúng</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Kết quả dương tính có ít ý nghĩa hơn nhiều khi bệnh hiếm gặp.</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Đường cong ROC và AUC</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1864367" y="1150000"/>
            <a:ext cx="8463265" cy="3770000"/>
          </a:xfrm>
          <a:prstGeom prst="rect">
            <a:avLst/>
          </a:prstGeom>
        </p:spPr>
      </p:pic>
      <p:sp>
        <p:nvSpPr>
          <p:cNvPr id="26" name="Caption"/>
          <p:cNvSpPr txBox="1"/>
          <p:nvPr/>
        </p:nvSpPr>
        <p:spPr>
          <a:xfrm>
            <a:off x="457200" y="4980000"/>
            <a:ext cx="11277600" cy="400000"/>
          </a:xfrm>
          <a:prstGeom prst="rect">
            <a:avLst/>
          </a:prstGeom>
          <a:noFill/>
          <a:ln>
            <a:noFill/>
          </a:ln>
        </p:spPr>
        <p:txBody>
          <a:bodyPr wrap="square" lIns="91440" tIns="45720" rIns="91440" bIns="45720" rtlCol="0" anchor="t"/>
          <a:lstStyle/>
          <a:p>
            <a:pPr marL="0" indent="0" algn="ctr">
              <a:buNone/>
            </a:pPr>
            <a:r>
              <a:rPr lang="en-US" sz="1300" i="1" dirty="0">
                <a:solidFill>
                  <a:srgbClr val="595959"/>
                </a:solidFill>
                <a:latin typeface="Arial"/>
                <a:cs typeface="Arial"/>
              </a:rPr>
              <a:t>ROC: đường cong đặc trưng hoạt động của xét nghiệm. AUC: diện tích dưới đường cong. Xét nghiệm mô phỏng.</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Mỗi ngưỡng đổi độ nhạy lấy độ đặc hiệu. AUC tóm tắt toàn bộ đường cong.</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Sơ đồ PRISMA: từ 1 300 bản ghi đến 9 nghiên cứu</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1173258" y="1150000"/>
            <a:ext cx="9845484" cy="3770000"/>
          </a:xfrm>
          <a:prstGeom prst="rect">
            <a:avLst/>
          </a:prstGeom>
        </p:spPr>
      </p:pic>
      <p:sp>
        <p:nvSpPr>
          <p:cNvPr id="26" name="Caption"/>
          <p:cNvSpPr txBox="1"/>
          <p:nvPr/>
        </p:nvSpPr>
        <p:spPr>
          <a:xfrm>
            <a:off x="457200" y="4980000"/>
            <a:ext cx="11277600" cy="400000"/>
          </a:xfrm>
          <a:prstGeom prst="rect">
            <a:avLst/>
          </a:prstGeom>
          <a:noFill/>
          <a:ln>
            <a:noFill/>
          </a:ln>
        </p:spPr>
        <p:txBody>
          <a:bodyPr wrap="square" lIns="91440" tIns="45720" rIns="91440" bIns="45720" rtlCol="0" anchor="t"/>
          <a:lstStyle/>
          <a:p>
            <a:pPr marL="0" indent="0" algn="ctr">
              <a:buNone/>
            </a:pPr>
            <a:r>
              <a:rPr lang="en-US" sz="1300" i="1" dirty="0">
                <a:solidFill>
                  <a:srgbClr val="595959"/>
                </a:solidFill>
                <a:latin typeface="Arial"/>
                <a:cs typeface="Arial"/>
              </a:rPr>
              <a:t>PRISMA: hướng dẫn báo cáo tổng quan hệ thống và phân tích gộp. RCT: thử nghiệm ngẫu nhiên có đối chứng.</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Sơ đồ PRISMA cho thấy cách tìm, sàng lọc và loại nghiên cứu, kèm lý do.</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Đọc biểu đồ rừng trong bốn bước</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1173258" y="1150000"/>
            <a:ext cx="9845484" cy="3770000"/>
          </a:xfrm>
          <a:prstGeom prst="rect">
            <a:avLst/>
          </a:prstGeom>
        </p:spPr>
      </p:pic>
      <p:sp>
        <p:nvSpPr>
          <p:cNvPr id="26" name="Caption"/>
          <p:cNvSpPr txBox="1"/>
          <p:nvPr/>
        </p:nvSpPr>
        <p:spPr>
          <a:xfrm>
            <a:off x="457200" y="4980000"/>
            <a:ext cx="11277600" cy="400000"/>
          </a:xfrm>
          <a:prstGeom prst="rect">
            <a:avLst/>
          </a:prstGeom>
          <a:noFill/>
          <a:ln>
            <a:noFill/>
          </a:ln>
        </p:spPr>
        <p:txBody>
          <a:bodyPr wrap="square" lIns="91440" tIns="45720" rIns="91440" bIns="45720" rtlCol="0" anchor="t"/>
          <a:lstStyle/>
          <a:p>
            <a:pPr marL="0" indent="0" algn="ctr">
              <a:buNone/>
            </a:pPr>
            <a:r>
              <a:rPr lang="en-US" sz="1300" i="1" dirty="0">
                <a:solidFill>
                  <a:srgbClr val="595959"/>
                </a:solidFill>
                <a:latin typeface="Arial"/>
                <a:cs typeface="Arial"/>
              </a:rPr>
              <a:t>RR: nguy cơ tương đối. KTC: khoảng tin cậy</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Ô vuông = nghiên cứu, đường ngang = KTC, hình thoi = kết quả gộp, đường dọc = không tác động.</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Tính không đồng nhất: các nghiên cứu có thống nhất?</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1383500" y="1150000"/>
            <a:ext cx="9425000" cy="3770000"/>
          </a:xfrm>
          <a:prstGeom prst="rect">
            <a:avLst/>
          </a:prstGeom>
        </p:spPr>
      </p:pic>
      <p:sp>
        <p:nvSpPr>
          <p:cNvPr id="26" name="Caption"/>
          <p:cNvSpPr txBox="1"/>
          <p:nvPr/>
        </p:nvSpPr>
        <p:spPr>
          <a:xfrm>
            <a:off x="457200" y="4980000"/>
            <a:ext cx="11277600" cy="400000"/>
          </a:xfrm>
          <a:prstGeom prst="rect">
            <a:avLst/>
          </a:prstGeom>
          <a:noFill/>
          <a:ln>
            <a:noFill/>
          </a:ln>
        </p:spPr>
        <p:txBody>
          <a:bodyPr wrap="square" lIns="91440" tIns="45720" rIns="91440" bIns="45720" rtlCol="0" anchor="t"/>
          <a:lstStyle/>
          <a:p>
            <a:pPr marL="0" indent="0" algn="ctr">
              <a:buNone/>
            </a:pPr>
            <a:r>
              <a:rPr lang="en-US" sz="1300" i="1" dirty="0">
                <a:solidFill>
                  <a:srgbClr val="595959"/>
                </a:solidFill>
                <a:latin typeface="Arial"/>
                <a:cs typeface="Arial"/>
              </a:rPr>
              <a:t>I bình phương (i²): phần biến thiên giữa các nghiên cứu vượt quá mức may rủi</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I bình phương cao nghĩa là các nghiên cứu bất đồng: tìm lý do trước khi tin hình thoi.</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Công cụ đánh giá nguy cơ sai lệch nào cho thiết kế nào?</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graphicFrame>
        <p:nvGraphicFramePr>
          <p:cNvPr id="30" name="Table"/>
          <p:cNvGraphicFramePr/>
          <p:nvPr/>
        </p:nvGraphicFramePr>
        <p:xfrm>
          <a:off x="457200" y="1470025"/>
          <a:ext cx="11277600" cy="3070800"/>
        </p:xfrm>
        <a:graphic>
          <a:graphicData uri="http://schemas.openxmlformats.org/drawingml/2006/table">
            <a:tbl>
              <a:tblPr firstRow="1" bandRow="1">
                <a:tableStyleId>{5C22544A-7EE6-4342-B048-85BDC9FD1C3A}</a:tableStyleId>
              </a:tblPr>
              <a:tblGrid>
                <a:gridCol w="2819400"/>
                <a:gridCol w="2819400"/>
                <a:gridCol w="2819400"/>
                <a:gridCol w="2819400"/>
              </a:tblGrid>
              <a:tr h="380000">
                <a:tc>
                  <a:txBody>
                    <a:bodyPr/>
                    <a:lstStyle/>
                    <a:p>
                      <a:pPr algn="l"/>
                      <a:r>
                        <a:rPr lang="en-US" sz="1400" b="1" dirty="0">
                          <a:solidFill>
                            <a:srgbClr val="FFFFFF"/>
                          </a:solidFill>
                          <a:latin typeface="Arial"/>
                          <a:cs typeface="Arial"/>
                        </a:rPr>
                        <a:t>Nếu nghiên cứu là...</a:t>
                      </a:r>
                    </a:p>
                  </a:txBody>
                  <a:tcPr marL="73152" marR="73152" marT="45720" marB="45720" anchor="ctr">
                    <a:solidFill>
                      <a:srgbClr val="0D7377"/>
                    </a:solidFill>
                  </a:tcPr>
                </a:tc>
                <a:tc>
                  <a:txBody>
                    <a:bodyPr/>
                    <a:lstStyle/>
                    <a:p>
                      <a:pPr algn="l"/>
                      <a:r>
                        <a:rPr lang="en-US" sz="1400" b="1" dirty="0">
                          <a:solidFill>
                            <a:srgbClr val="FFFFFF"/>
                          </a:solidFill>
                          <a:latin typeface="Arial"/>
                          <a:cs typeface="Arial"/>
                        </a:rPr>
                        <a:t>Thẩm định bằng</a:t>
                      </a:r>
                    </a:p>
                  </a:txBody>
                  <a:tcPr marL="73152" marR="73152" marT="45720" marB="45720" anchor="ctr">
                    <a:solidFill>
                      <a:srgbClr val="0D7377"/>
                    </a:solidFill>
                  </a:tcPr>
                </a:tc>
                <a:tc>
                  <a:txBody>
                    <a:bodyPr/>
                    <a:lstStyle/>
                    <a:p>
                      <a:pPr algn="l"/>
                      <a:r>
                        <a:rPr lang="en-US" sz="1400" b="1" dirty="0">
                          <a:solidFill>
                            <a:srgbClr val="FFFFFF"/>
                          </a:solidFill>
                          <a:latin typeface="Arial"/>
                          <a:cs typeface="Arial"/>
                        </a:rPr>
                        <a:t>Báo cáo theo</a:t>
                      </a:r>
                    </a:p>
                  </a:txBody>
                  <a:tcPr marL="73152" marR="73152" marT="45720" marB="45720" anchor="ctr">
                    <a:solidFill>
                      <a:srgbClr val="0D7377"/>
                    </a:solidFill>
                  </a:tcPr>
                </a:tc>
                <a:tc>
                  <a:txBody>
                    <a:bodyPr/>
                    <a:lstStyle/>
                    <a:p>
                      <a:pPr algn="l"/>
                      <a:r>
                        <a:rPr lang="en-US" sz="1400" b="1" dirty="0">
                          <a:solidFill>
                            <a:srgbClr val="FFFFFF"/>
                          </a:solidFill>
                          <a:latin typeface="Arial"/>
                          <a:cs typeface="Arial"/>
                        </a:rPr>
                        <a:t>Ví dụ trong khóa học</a:t>
                      </a:r>
                    </a:p>
                  </a:txBody>
                  <a:tcPr marL="73152" marR="73152" marT="45720" marB="45720" anchor="ctr">
                    <a:solidFill>
                      <a:srgbClr val="0D7377"/>
                    </a:solidFill>
                  </a:tcPr>
                </a:tc>
              </a:tr>
              <a:tr h="538160">
                <a:tc>
                  <a:txBody>
                    <a:bodyPr/>
                    <a:lstStyle/>
                    <a:p>
                      <a:pPr algn="l"/>
                      <a:r>
                        <a:rPr lang="en-US" sz="1400" dirty="0">
                          <a:solidFill>
                            <a:srgbClr val="000000"/>
                          </a:solidFill>
                          <a:latin typeface="Arial"/>
                          <a:cs typeface="Arial"/>
                        </a:rPr>
                        <a:t>Thử nghiệm ngẫu nhiên</a:t>
                      </a:r>
                    </a:p>
                  </a:txBody>
                  <a:tcPr marL="73152" marR="73152" marT="45720" marB="45720" anchor="ctr">
                    <a:solidFill>
                      <a:srgbClr val="FFFFFF"/>
                    </a:solidFill>
                  </a:tcPr>
                </a:tc>
                <a:tc>
                  <a:txBody>
                    <a:bodyPr/>
                    <a:lstStyle/>
                    <a:p>
                      <a:pPr algn="l"/>
                      <a:r>
                        <a:rPr lang="en-US" sz="1400" dirty="0">
                          <a:solidFill>
                            <a:srgbClr val="000000"/>
                          </a:solidFill>
                          <a:latin typeface="Arial"/>
                          <a:cs typeface="Arial"/>
                        </a:rPr>
                        <a:t>RoB 2</a:t>
                      </a:r>
                    </a:p>
                  </a:txBody>
                  <a:tcPr marL="73152" marR="73152" marT="45720" marB="45720" anchor="ctr">
                    <a:solidFill>
                      <a:srgbClr val="FFFFFF"/>
                    </a:solidFill>
                  </a:tcPr>
                </a:tc>
                <a:tc>
                  <a:txBody>
                    <a:bodyPr/>
                    <a:lstStyle/>
                    <a:p>
                      <a:pPr algn="l"/>
                      <a:r>
                        <a:rPr lang="en-US" sz="1400" dirty="0">
                          <a:solidFill>
                            <a:srgbClr val="000000"/>
                          </a:solidFill>
                          <a:latin typeface="Arial"/>
                          <a:cs typeface="Arial"/>
                        </a:rPr>
                        <a:t>CONSORT</a:t>
                      </a:r>
                    </a:p>
                  </a:txBody>
                  <a:tcPr marL="73152" marR="73152" marT="45720" marB="45720" anchor="ctr">
                    <a:solidFill>
                      <a:srgbClr val="FFFFFF"/>
                    </a:solidFill>
                  </a:tcPr>
                </a:tc>
                <a:tc>
                  <a:txBody>
                    <a:bodyPr/>
                    <a:lstStyle/>
                    <a:p>
                      <a:pPr algn="l"/>
                      <a:r>
                        <a:rPr lang="en-US" sz="1400" dirty="0">
                          <a:solidFill>
                            <a:srgbClr val="000000"/>
                          </a:solidFill>
                          <a:latin typeface="Arial"/>
                          <a:cs typeface="Arial"/>
                        </a:rPr>
                        <a:t>Bài báo 1 (Boulet)</a:t>
                      </a:r>
                    </a:p>
                  </a:txBody>
                  <a:tcPr marL="73152" marR="73152" marT="45720" marB="45720" anchor="ctr">
                    <a:solidFill>
                      <a:srgbClr val="FFFFFF"/>
                    </a:solidFill>
                  </a:tcPr>
                </a:tc>
              </a:tr>
              <a:tr h="538160">
                <a:tc>
                  <a:txBody>
                    <a:bodyPr/>
                    <a:lstStyle/>
                    <a:p>
                      <a:pPr algn="l"/>
                      <a:r>
                        <a:rPr lang="en-US" sz="1400" dirty="0">
                          <a:solidFill>
                            <a:srgbClr val="000000"/>
                          </a:solidFill>
                          <a:latin typeface="Arial"/>
                          <a:cs typeface="Arial"/>
                        </a:rPr>
                        <a:t>Nghiên cứu không ngẫu nhiên về một can thiệp</a:t>
                      </a:r>
                    </a:p>
                  </a:txBody>
                  <a:tcPr marL="73152" marR="73152" marT="45720" marB="45720" anchor="ctr">
                    <a:solidFill>
                      <a:srgbClr val="F5F9FA"/>
                    </a:solidFill>
                  </a:tcPr>
                </a:tc>
                <a:tc>
                  <a:txBody>
                    <a:bodyPr/>
                    <a:lstStyle/>
                    <a:p>
                      <a:pPr algn="l"/>
                      <a:r>
                        <a:rPr lang="en-US" sz="1400" dirty="0">
                          <a:solidFill>
                            <a:srgbClr val="000000"/>
                          </a:solidFill>
                          <a:latin typeface="Arial"/>
                          <a:cs typeface="Arial"/>
                        </a:rPr>
                        <a:t>ROBINS-I</a:t>
                      </a:r>
                    </a:p>
                  </a:txBody>
                  <a:tcPr marL="73152" marR="73152" marT="45720" marB="45720" anchor="ctr">
                    <a:solidFill>
                      <a:srgbClr val="F5F9FA"/>
                    </a:solidFill>
                  </a:tcPr>
                </a:tc>
                <a:tc>
                  <a:txBody>
                    <a:bodyPr/>
                    <a:lstStyle/>
                    <a:p>
                      <a:pPr algn="l"/>
                      <a:r>
                        <a:rPr lang="en-US" sz="1400" dirty="0">
                          <a:solidFill>
                            <a:srgbClr val="000000"/>
                          </a:solidFill>
                          <a:latin typeface="Arial"/>
                          <a:cs typeface="Arial"/>
                        </a:rPr>
                        <a:t>TREND hoặc STROBE</a:t>
                      </a:r>
                    </a:p>
                  </a:txBody>
                  <a:tcPr marL="73152" marR="73152" marT="45720" marB="45720" anchor="ctr">
                    <a:solidFill>
                      <a:srgbClr val="F5F9FA"/>
                    </a:solidFill>
                  </a:tcPr>
                </a:tc>
                <a:tc>
                  <a:txBody>
                    <a:bodyPr/>
                    <a:lstStyle/>
                    <a:p>
                      <a:pPr algn="l"/>
                      <a:r>
                        <a:rPr lang="en-US" sz="1400" dirty="0">
                          <a:solidFill>
                            <a:srgbClr val="000000"/>
                          </a:solidFill>
                          <a:latin typeface="Arial"/>
                          <a:cs typeface="Arial"/>
                        </a:rPr>
                        <a:t> </a:t>
                      </a:r>
                    </a:p>
                  </a:txBody>
                  <a:tcPr marL="73152" marR="73152" marT="45720" marB="45720" anchor="ctr">
                    <a:solidFill>
                      <a:srgbClr val="F5F9FA"/>
                    </a:solidFill>
                  </a:tcPr>
                </a:tc>
              </a:tr>
              <a:tr h="538160">
                <a:tc>
                  <a:txBody>
                    <a:bodyPr/>
                    <a:lstStyle/>
                    <a:p>
                      <a:pPr algn="l"/>
                      <a:r>
                        <a:rPr lang="en-US" sz="1400" dirty="0">
                          <a:solidFill>
                            <a:srgbClr val="000000"/>
                          </a:solidFill>
                          <a:latin typeface="Arial"/>
                          <a:cs typeface="Arial"/>
                        </a:rPr>
                        <a:t>Thuần tập hoặc bệnh–chứng về một phơi nhiễm</a:t>
                      </a:r>
                    </a:p>
                  </a:txBody>
                  <a:tcPr marL="73152" marR="73152" marT="45720" marB="45720" anchor="ctr">
                    <a:solidFill>
                      <a:srgbClr val="FFFFFF"/>
                    </a:solidFill>
                  </a:tcPr>
                </a:tc>
                <a:tc>
                  <a:txBody>
                    <a:bodyPr/>
                    <a:lstStyle/>
                    <a:p>
                      <a:pPr algn="l"/>
                      <a:r>
                        <a:rPr lang="en-US" sz="1400" dirty="0">
                          <a:solidFill>
                            <a:srgbClr val="000000"/>
                          </a:solidFill>
                          <a:latin typeface="Arial"/>
                          <a:cs typeface="Arial"/>
                        </a:rPr>
                        <a:t>Thang Newcastle-Ottawa (hoặc ROBINS-E)</a:t>
                      </a:r>
                    </a:p>
                  </a:txBody>
                  <a:tcPr marL="73152" marR="73152" marT="45720" marB="45720" anchor="ctr">
                    <a:solidFill>
                      <a:srgbClr val="FFFFFF"/>
                    </a:solidFill>
                  </a:tcPr>
                </a:tc>
                <a:tc>
                  <a:txBody>
                    <a:bodyPr/>
                    <a:lstStyle/>
                    <a:p>
                      <a:pPr algn="l"/>
                      <a:r>
                        <a:rPr lang="en-US" sz="1400" dirty="0">
                          <a:solidFill>
                            <a:srgbClr val="000000"/>
                          </a:solidFill>
                          <a:latin typeface="Arial"/>
                          <a:cs typeface="Arial"/>
                        </a:rPr>
                        <a:t>STROBE</a:t>
                      </a:r>
                    </a:p>
                  </a:txBody>
                  <a:tcPr marL="73152" marR="73152" marT="45720" marB="45720" anchor="ctr">
                    <a:solidFill>
                      <a:srgbClr val="FFFFFF"/>
                    </a:solidFill>
                  </a:tcPr>
                </a:tc>
                <a:tc>
                  <a:txBody>
                    <a:bodyPr/>
                    <a:lstStyle/>
                    <a:p>
                      <a:pPr algn="l"/>
                      <a:r>
                        <a:rPr lang="en-US" sz="1400" dirty="0">
                          <a:solidFill>
                            <a:srgbClr val="000000"/>
                          </a:solidFill>
                          <a:latin typeface="Arial"/>
                          <a:cs typeface="Arial"/>
                        </a:rPr>
                        <a:t>Bài báo 2 (Hyun)</a:t>
                      </a:r>
                    </a:p>
                  </a:txBody>
                  <a:tcPr marL="73152" marR="73152" marT="45720" marB="45720" anchor="ctr">
                    <a:solidFill>
                      <a:srgbClr val="FFFFFF"/>
                    </a:solidFill>
                  </a:tcPr>
                </a:tc>
              </a:tr>
              <a:tr h="538160">
                <a:tc>
                  <a:txBody>
                    <a:bodyPr/>
                    <a:lstStyle/>
                    <a:p>
                      <a:pPr algn="l"/>
                      <a:r>
                        <a:rPr lang="en-US" sz="1400" dirty="0">
                          <a:solidFill>
                            <a:srgbClr val="000000"/>
                          </a:solidFill>
                          <a:latin typeface="Arial"/>
                          <a:cs typeface="Arial"/>
                        </a:rPr>
                        <a:t>Nghiên cứu độ chính xác chẩn đoán</a:t>
                      </a:r>
                    </a:p>
                  </a:txBody>
                  <a:tcPr marL="73152" marR="73152" marT="45720" marB="45720" anchor="ctr">
                    <a:solidFill>
                      <a:srgbClr val="F5F9FA"/>
                    </a:solidFill>
                  </a:tcPr>
                </a:tc>
                <a:tc>
                  <a:txBody>
                    <a:bodyPr/>
                    <a:lstStyle/>
                    <a:p>
                      <a:pPr algn="l"/>
                      <a:r>
                        <a:rPr lang="en-US" sz="1400" dirty="0">
                          <a:solidFill>
                            <a:srgbClr val="000000"/>
                          </a:solidFill>
                          <a:latin typeface="Arial"/>
                          <a:cs typeface="Arial"/>
                        </a:rPr>
                        <a:t>QUADAS-2</a:t>
                      </a:r>
                    </a:p>
                  </a:txBody>
                  <a:tcPr marL="73152" marR="73152" marT="45720" marB="45720" anchor="ctr">
                    <a:solidFill>
                      <a:srgbClr val="F5F9FA"/>
                    </a:solidFill>
                  </a:tcPr>
                </a:tc>
                <a:tc>
                  <a:txBody>
                    <a:bodyPr/>
                    <a:lstStyle/>
                    <a:p>
                      <a:pPr algn="l"/>
                      <a:r>
                        <a:rPr lang="en-US" sz="1400" dirty="0">
                          <a:solidFill>
                            <a:srgbClr val="000000"/>
                          </a:solidFill>
                          <a:latin typeface="Arial"/>
                          <a:cs typeface="Arial"/>
                        </a:rPr>
                        <a:t>STARD</a:t>
                      </a:r>
                    </a:p>
                  </a:txBody>
                  <a:tcPr marL="73152" marR="73152" marT="45720" marB="45720" anchor="ctr">
                    <a:solidFill>
                      <a:srgbClr val="F5F9FA"/>
                    </a:solidFill>
                  </a:tcPr>
                </a:tc>
                <a:tc>
                  <a:txBody>
                    <a:bodyPr/>
                    <a:lstStyle/>
                    <a:p>
                      <a:pPr algn="l"/>
                      <a:r>
                        <a:rPr lang="en-US" sz="1400" dirty="0">
                          <a:solidFill>
                            <a:srgbClr val="000000"/>
                          </a:solidFill>
                          <a:latin typeface="Arial"/>
                          <a:cs typeface="Arial"/>
                        </a:rPr>
                        <a:t> </a:t>
                      </a:r>
                    </a:p>
                  </a:txBody>
                  <a:tcPr marL="73152" marR="73152" marT="45720" marB="45720" anchor="ctr">
                    <a:solidFill>
                      <a:srgbClr val="F5F9FA"/>
                    </a:solidFill>
                  </a:tcPr>
                </a:tc>
              </a:tr>
              <a:tr h="538160">
                <a:tc>
                  <a:txBody>
                    <a:bodyPr/>
                    <a:lstStyle/>
                    <a:p>
                      <a:pPr algn="l"/>
                      <a:r>
                        <a:rPr lang="en-US" sz="1400" dirty="0">
                          <a:solidFill>
                            <a:srgbClr val="000000"/>
                          </a:solidFill>
                          <a:latin typeface="Arial"/>
                          <a:cs typeface="Arial"/>
                        </a:rPr>
                        <a:t>Tổng quan hệ thống</a:t>
                      </a:r>
                    </a:p>
                  </a:txBody>
                  <a:tcPr marL="73152" marR="73152" marT="45720" marB="45720" anchor="ctr">
                    <a:solidFill>
                      <a:srgbClr val="FFFFFF"/>
                    </a:solidFill>
                  </a:tcPr>
                </a:tc>
                <a:tc>
                  <a:txBody>
                    <a:bodyPr/>
                    <a:lstStyle/>
                    <a:p>
                      <a:pPr algn="l"/>
                      <a:r>
                        <a:rPr lang="en-US" sz="1400" dirty="0">
                          <a:solidFill>
                            <a:srgbClr val="000000"/>
                          </a:solidFill>
                          <a:latin typeface="Arial"/>
                          <a:cs typeface="Arial"/>
                        </a:rPr>
                        <a:t>AMSTAR 2</a:t>
                      </a:r>
                    </a:p>
                  </a:txBody>
                  <a:tcPr marL="73152" marR="73152" marT="45720" marB="45720" anchor="ctr">
                    <a:solidFill>
                      <a:srgbClr val="FFFFFF"/>
                    </a:solidFill>
                  </a:tcPr>
                </a:tc>
                <a:tc>
                  <a:txBody>
                    <a:bodyPr/>
                    <a:lstStyle/>
                    <a:p>
                      <a:pPr algn="l"/>
                      <a:r>
                        <a:rPr lang="en-US" sz="1400" dirty="0">
                          <a:solidFill>
                            <a:srgbClr val="000000"/>
                          </a:solidFill>
                          <a:latin typeface="Arial"/>
                          <a:cs typeface="Arial"/>
                        </a:rPr>
                        <a:t>PRISMA</a:t>
                      </a:r>
                    </a:p>
                  </a:txBody>
                  <a:tcPr marL="73152" marR="73152" marT="45720" marB="45720" anchor="ctr">
                    <a:solidFill>
                      <a:srgbClr val="FFFFFF"/>
                    </a:solidFill>
                  </a:tcPr>
                </a:tc>
                <a:tc>
                  <a:txBody>
                    <a:bodyPr/>
                    <a:lstStyle/>
                    <a:p>
                      <a:pPr algn="l"/>
                      <a:r>
                        <a:rPr lang="en-US" sz="1400" dirty="0">
                          <a:solidFill>
                            <a:srgbClr val="000000"/>
                          </a:solidFill>
                          <a:latin typeface="Arial"/>
                          <a:cs typeface="Arial"/>
                        </a:rPr>
                        <a:t> </a:t>
                      </a:r>
                    </a:p>
                  </a:txBody>
                  <a:tcPr marL="73152" marR="73152" marT="45720" marB="45720" anchor="ctr">
                    <a:solidFill>
                      <a:srgbClr val="FFFFFF"/>
                    </a:solidFill>
                  </a:tcPr>
                </a:tc>
              </a:tr>
            </a:tbl>
          </a:graphicData>
        </a:graphic>
      </p:graphicFrame>
      <p:sp>
        <p:nvSpPr>
          <p:cNvPr id="31" name="Caption"/>
          <p:cNvSpPr txBox="1"/>
          <p:nvPr/>
        </p:nvSpPr>
        <p:spPr>
          <a:xfrm>
            <a:off x="457200" y="4630825"/>
            <a:ext cx="11277600" cy="769125"/>
          </a:xfrm>
          <a:prstGeom prst="rect">
            <a:avLst/>
          </a:prstGeom>
          <a:noFill/>
          <a:ln>
            <a:noFill/>
          </a:ln>
        </p:spPr>
        <p:txBody>
          <a:bodyPr wrap="square" lIns="91440" tIns="45720" rIns="91440" bIns="45720" rtlCol="0" anchor="t"/>
          <a:lstStyle/>
          <a:p>
            <a:pPr marL="0" indent="0" algn="l">
              <a:buNone/>
            </a:pPr>
            <a:r>
              <a:rPr lang="en-US" sz="1300" i="1" dirty="0">
                <a:solidFill>
                  <a:srgbClr val="595959"/>
                </a:solidFill>
                <a:latin typeface="Arial"/>
                <a:cs typeface="Arial"/>
              </a:rPr>
              <a:t>RoB 2: công cụ đánh giá nguy cơ sai lệch của Cochrane cho thử nghiệm ngẫu nhiên. ROBINS-I / -E: nguy cơ sai lệch trong nghiên cứu không ngẫu nhiên về can thiệp / phơi nhiễm. QUADAS-2: cho nghiên cứu chẩn đoán. AMSTAR 2: cho tổng quan hệ thống. Các hướng dẫn báo cáo được học ở Buổi 8.</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Câu hỏi cuối: kết luận có được dữ liệu ủng hộ?</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Câu 7-9 trong bảng kiểm thẩm định 10 câu dùng ở Buổi 8 (Course/Resources)</a:t>
            </a:r>
          </a:p>
        </p:txBody>
      </p:sp>
      <p:sp>
        <p:nvSpPr>
          <p:cNvPr id="70" name="CardHead"/>
          <p:cNvSpPr/>
          <p:nvPr/>
        </p:nvSpPr>
        <p:spPr>
          <a:xfrm>
            <a:off x="457200" y="2018552"/>
            <a:ext cx="3625866"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Lời lẽ khớp thiết kế</a:t>
            </a:r>
          </a:p>
        </p:txBody>
      </p:sp>
      <p:sp>
        <p:nvSpPr>
          <p:cNvPr id="71" name="CardBody"/>
          <p:cNvSpPr/>
          <p:nvPr/>
        </p:nvSpPr>
        <p:spPr>
          <a:xfrm>
            <a:off x="457200" y="2658552"/>
            <a:ext cx="3625866" cy="1874342"/>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'Gây ra' cần phân bổ ngẫu nhiên</a:t>
            </a:r>
          </a:p>
          <a:p>
            <a:pPr marL="0" indent="0" algn="l">
              <a:lnSpc>
                <a:spcPct val="104000"/>
              </a:lnSpc>
              <a:spcBef>
                <a:spcPts val="400"/>
              </a:spcBef>
              <a:buNone/>
            </a:pPr>
            <a:r>
              <a:rPr lang="en-US" sz="1750" dirty="0">
                <a:solidFill>
                  <a:srgbClr val="000000"/>
                </a:solidFill>
                <a:latin typeface="Arial"/>
                <a:cs typeface="Arial"/>
              </a:rPr>
              <a:t>Quan sát: 'có liên quan với'</a:t>
            </a:r>
          </a:p>
          <a:p>
            <a:pPr marL="0" indent="0" algn="l">
              <a:lnSpc>
                <a:spcPct val="104000"/>
              </a:lnSpc>
              <a:spcBef>
                <a:spcPts val="400"/>
              </a:spcBef>
              <a:buNone/>
            </a:pPr>
            <a:r>
              <a:rPr lang="en-US" sz="1750" dirty="0">
                <a:solidFill>
                  <a:srgbClr val="000000"/>
                </a:solidFill>
                <a:latin typeface="Arial"/>
                <a:cs typeface="Arial"/>
              </a:rPr>
              <a:t>Thí điểm: khả thi, không phải hiệu quả</a:t>
            </a:r>
          </a:p>
        </p:txBody>
      </p:sp>
      <p:sp>
        <p:nvSpPr>
          <p:cNvPr id="72" name="CardHead"/>
          <p:cNvSpPr/>
          <p:nvPr/>
        </p:nvSpPr>
        <p:spPr>
          <a:xfrm>
            <a:off x="4283066" y="2018552"/>
            <a:ext cx="3625866"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Con số khớp lời lẽ</a:t>
            </a:r>
          </a:p>
        </p:txBody>
      </p:sp>
      <p:sp>
        <p:nvSpPr>
          <p:cNvPr id="73" name="CardBody"/>
          <p:cNvSpPr/>
          <p:nvPr/>
        </p:nvSpPr>
        <p:spPr>
          <a:xfrm>
            <a:off x="4283066" y="2658552"/>
            <a:ext cx="3625866" cy="1874342"/>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Cỡ tác động kèm KTC 95%</a:t>
            </a:r>
          </a:p>
          <a:p>
            <a:pPr marL="0" indent="0" algn="l">
              <a:lnSpc>
                <a:spcPct val="104000"/>
              </a:lnSpc>
              <a:spcBef>
                <a:spcPts val="400"/>
              </a:spcBef>
              <a:buNone/>
            </a:pPr>
            <a:r>
              <a:rPr lang="en-US" sz="1750" dirty="0">
                <a:solidFill>
                  <a:srgbClr val="000000"/>
                </a:solidFill>
                <a:latin typeface="Arial"/>
                <a:cs typeface="Arial"/>
              </a:rPr>
              <a:t>Tác động tương đối và tuyệt đối</a:t>
            </a:r>
          </a:p>
          <a:p>
            <a:pPr marL="0" indent="0" algn="l">
              <a:lnSpc>
                <a:spcPct val="104000"/>
              </a:lnSpc>
              <a:spcBef>
                <a:spcPts val="400"/>
              </a:spcBef>
              <a:buNone/>
            </a:pPr>
            <a:r>
              <a:rPr lang="en-US" sz="1750" dirty="0">
                <a:solidFill>
                  <a:srgbClr val="000000"/>
                </a:solidFill>
                <a:latin typeface="Arial"/>
                <a:cs typeface="Arial"/>
              </a:rPr>
              <a:t>Không nói 'xu hướng' khi p = 0.42</a:t>
            </a:r>
          </a:p>
        </p:txBody>
      </p:sp>
      <p:sp>
        <p:nvSpPr>
          <p:cNvPr id="74" name="CardHead"/>
          <p:cNvSpPr/>
          <p:nvPr/>
        </p:nvSpPr>
        <p:spPr>
          <a:xfrm>
            <a:off x="8108932" y="2018552"/>
            <a:ext cx="3625866" cy="640000"/>
          </a:xfrm>
          <a:prstGeom prst="rect">
            <a:avLst/>
          </a:prstGeom>
          <a:solidFill>
            <a:srgbClr val="B23B2E"/>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Trung thực, không tô vẽ</a:t>
            </a:r>
          </a:p>
        </p:txBody>
      </p:sp>
      <p:sp>
        <p:nvSpPr>
          <p:cNvPr id="75" name="CardBody"/>
          <p:cNvSpPr/>
          <p:nvPr/>
        </p:nvSpPr>
        <p:spPr>
          <a:xfrm>
            <a:off x="8108932" y="2658552"/>
            <a:ext cx="3625866" cy="1874342"/>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Kết cục chính được báo cáo trước</a:t>
            </a:r>
          </a:p>
          <a:p>
            <a:pPr marL="0" indent="0" algn="l">
              <a:lnSpc>
                <a:spcPct val="104000"/>
              </a:lnSpc>
              <a:spcBef>
                <a:spcPts val="400"/>
              </a:spcBef>
              <a:buNone/>
            </a:pPr>
            <a:r>
              <a:rPr lang="en-US" sz="1750" dirty="0">
                <a:solidFill>
                  <a:srgbClr val="000000"/>
                </a:solidFill>
                <a:latin typeface="Arial"/>
                <a:cs typeface="Arial"/>
              </a:rPr>
              <a:t>Nêu rõ hạn chế chính</a:t>
            </a:r>
          </a:p>
          <a:p>
            <a:pPr marL="0" indent="0" algn="l">
              <a:lnSpc>
                <a:spcPct val="104000"/>
              </a:lnSpc>
              <a:spcBef>
                <a:spcPts val="400"/>
              </a:spcBef>
              <a:buNone/>
            </a:pPr>
            <a:r>
              <a:rPr lang="en-US" sz="1750" dirty="0">
                <a:solidFill>
                  <a:srgbClr val="000000"/>
                </a:solidFill>
                <a:latin typeface="Arial"/>
                <a:cs typeface="Arial"/>
              </a:rPr>
              <a:t>Kết luận dựa trên kết quả chính</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Đọc kết luận sau cùng, và đối chiếu với thiết kế và con số.</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Bài tập: đọc biểu đồ rừng, chọn công cụ</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0D7377"/>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CẢ LỚP CÙNG LÀM   |   8 phút</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Phiếu bài tập Buổi 4 (PDF), Phần E: biểu đồ rừng của sáu thử nghiệm dịch truyền, cũng chiếu trên màn hình chia sẻ</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Bình chọn: thử nghiệm nào có trọng số lớn nhất?</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Bình chọn: có thử nghiệm riêng lẻ nào cho tác động rõ không?</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Bình chọn: hình thoi có cắt RR = 1 không? Nói kết quả bằng một câu</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Bình chọn: công cụ đánh giá sai lệch cho Bài báo 1 (Boulet), Bài báo 2 (Hyun) và một tổng quan về dịch truyền</a:t>
            </a:r>
          </a:p>
        </p:txBody>
      </p:sp>
      <p:sp>
        <p:nvSpPr>
          <p:cNvPr id="52" name="Side"/>
          <p:cNvSpPr/>
          <p:nvPr/>
        </p:nvSpPr>
        <p:spPr>
          <a:xfrm>
            <a:off x="7423760" y="1720000"/>
            <a:ext cx="4311040" cy="1729880"/>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0D7377"/>
                </a:solidFill>
                <a:latin typeface="Arial"/>
                <a:cs typeface="Arial"/>
              </a:rPr>
              <a:t>Nhắc lại</a:t>
            </a:r>
          </a:p>
          <a:p>
            <a:pPr marL="274320" indent="-274320" algn="l">
              <a:lnSpc>
                <a:spcPct val="104000"/>
              </a:lnSpc>
              <a:spcBef>
                <a:spcPts val="300"/>
              </a:spcBef>
              <a:buFont typeface="Arial"/>
              <a:buChar char="•"/>
            </a:pPr>
            <a:r>
              <a:rPr lang="en-US" sz="1500" dirty="0">
                <a:solidFill>
                  <a:srgbClr val="000000"/>
                </a:solidFill>
                <a:latin typeface="Arial"/>
                <a:cs typeface="Arial"/>
              </a:rPr>
              <a:t>Ô vuông = một nghiên cứu</a:t>
            </a:r>
          </a:p>
          <a:p>
            <a:pPr marL="274320" indent="-274320" algn="l">
              <a:lnSpc>
                <a:spcPct val="104000"/>
              </a:lnSpc>
              <a:spcBef>
                <a:spcPts val="300"/>
              </a:spcBef>
              <a:buFont typeface="Arial"/>
              <a:buChar char="•"/>
            </a:pPr>
            <a:r>
              <a:rPr lang="en-US" sz="1500" dirty="0">
                <a:solidFill>
                  <a:srgbClr val="000000"/>
                </a:solidFill>
                <a:latin typeface="Arial"/>
                <a:cs typeface="Arial"/>
              </a:rPr>
              <a:t>Đường ngang = KTC 95%</a:t>
            </a:r>
          </a:p>
          <a:p>
            <a:pPr marL="274320" indent="-274320" algn="l">
              <a:lnSpc>
                <a:spcPct val="104000"/>
              </a:lnSpc>
              <a:spcBef>
                <a:spcPts val="300"/>
              </a:spcBef>
              <a:buFont typeface="Arial"/>
              <a:buChar char="•"/>
            </a:pPr>
            <a:r>
              <a:rPr lang="en-US" sz="1500" dirty="0">
                <a:solidFill>
                  <a:srgbClr val="000000"/>
                </a:solidFill>
                <a:latin typeface="Arial"/>
                <a:cs typeface="Arial"/>
              </a:rPr>
              <a:t>Hình thoi = kết quả gộp</a:t>
            </a:r>
          </a:p>
          <a:p>
            <a:pPr marL="274320" indent="-274320" algn="l">
              <a:lnSpc>
                <a:spcPct val="104000"/>
              </a:lnSpc>
              <a:spcBef>
                <a:spcPts val="300"/>
              </a:spcBef>
              <a:buFont typeface="Arial"/>
              <a:buChar char="•"/>
            </a:pPr>
            <a:r>
              <a:rPr lang="en-US" sz="1500" dirty="0">
                <a:solidFill>
                  <a:srgbClr val="000000"/>
                </a:solidFill>
                <a:latin typeface="Arial"/>
                <a:cs typeface="Arial"/>
              </a:rPr>
              <a:t>Công cụ: xem bảng ở hai slide trước</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0D7377"/>
            </a:solidFill>
          </a:ln>
        </p:spPr>
        <p:txBody>
          <a:bodyPr wrap="square" lIns="182880" tIns="45720" rIns="182880" bIns="45720" rtlCol="0" anchor="ctr">
            <a:normAutofit/>
          </a:bodyPr>
          <a:lstStyle/>
          <a:p>
            <a:pPr marL="0" indent="0" algn="ctr">
              <a:buNone/>
            </a:pPr>
            <a:r>
              <a:rPr lang="en-US" sz="1300" b="1" dirty="0">
                <a:solidFill>
                  <a:srgbClr val="0D7377"/>
                </a:solidFill>
                <a:latin typeface="Arial"/>
                <a:cs typeface="Arial"/>
              </a:rPr>
              <a:t>SẢN PHẨM   </a:t>
            </a:r>
            <a:r>
              <a:rPr lang="en-US" sz="1500" dirty="0">
                <a:solidFill>
                  <a:srgbClr val="000000"/>
                </a:solidFill>
                <a:latin typeface="Arial"/>
                <a:cs typeface="Arial"/>
              </a:rPr>
              <a:t>Một câu chung của cả lớp về kết quả gộp, và ba công cụ được gọi tên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100" b="1" dirty="0">
                <a:solidFill>
                  <a:srgbClr val="0D7377"/>
                </a:solidFill>
                <a:latin typeface="Arial"/>
                <a:cs typeface="Arial"/>
              </a:rPr>
              <a:t>Kết cục: một kết cục chính, định nghĩa bằng cái gì, thế nào, khi nào</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Ví dụ xuyên suốt (phiên bản quan sát)</a:t>
            </a:r>
          </a:p>
        </p:txBody>
      </p:sp>
      <p:sp>
        <p:nvSpPr>
          <p:cNvPr id="70" name="CardHead"/>
          <p:cNvSpPr/>
          <p:nvPr/>
        </p:nvSpPr>
        <p:spPr>
          <a:xfrm>
            <a:off x="457200" y="2058240"/>
            <a:ext cx="2669400" cy="640000"/>
          </a:xfrm>
          <a:prstGeom prst="rect">
            <a:avLst/>
          </a:prstGeom>
          <a:solidFill>
            <a:srgbClr val="B23B2E"/>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Cái gì</a:t>
            </a:r>
          </a:p>
        </p:txBody>
      </p:sp>
      <p:sp>
        <p:nvSpPr>
          <p:cNvPr id="71" name="CardBody"/>
          <p:cNvSpPr/>
          <p:nvPr/>
        </p:nvSpPr>
        <p:spPr>
          <a:xfrm>
            <a:off x="457200" y="2698240"/>
            <a:ext cx="2669400" cy="1755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Tử vong do mọi nguyên nhân</a:t>
            </a:r>
          </a:p>
          <a:p>
            <a:pPr marL="0" indent="0" algn="l">
              <a:lnSpc>
                <a:spcPct val="104000"/>
              </a:lnSpc>
              <a:spcBef>
                <a:spcPts val="400"/>
              </a:spcBef>
              <a:buNone/>
            </a:pPr>
            <a:r>
              <a:rPr lang="en-US" sz="1600" dirty="0">
                <a:solidFill>
                  <a:srgbClr val="000000"/>
                </a:solidFill>
                <a:latin typeface="Arial"/>
                <a:cs typeface="Arial"/>
              </a:rPr>
              <a:t>Không phải 'cải thiện tử vong'</a:t>
            </a:r>
          </a:p>
        </p:txBody>
      </p:sp>
      <p:sp>
        <p:nvSpPr>
          <p:cNvPr id="72" name="CardHead"/>
          <p:cNvSpPr/>
          <p:nvPr/>
        </p:nvSpPr>
        <p:spPr>
          <a:xfrm>
            <a:off x="3326600" y="2058240"/>
            <a:ext cx="266940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Đo thế nào</a:t>
            </a:r>
          </a:p>
        </p:txBody>
      </p:sp>
      <p:sp>
        <p:nvSpPr>
          <p:cNvPr id="73" name="CardBody"/>
          <p:cNvSpPr/>
          <p:nvPr/>
        </p:nvSpPr>
        <p:spPr>
          <a:xfrm>
            <a:off x="3326600" y="2698240"/>
            <a:ext cx="2669400" cy="1755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Hồ sơ bệnh viện</a:t>
            </a:r>
          </a:p>
          <a:p>
            <a:pPr marL="0" indent="0" algn="l">
              <a:lnSpc>
                <a:spcPct val="104000"/>
              </a:lnSpc>
              <a:spcBef>
                <a:spcPts val="400"/>
              </a:spcBef>
              <a:buNone/>
            </a:pPr>
            <a:r>
              <a:rPr lang="en-US" sz="1600" dirty="0">
                <a:solidFill>
                  <a:srgbClr val="000000"/>
                </a:solidFill>
                <a:latin typeface="Arial"/>
                <a:cs typeface="Arial"/>
              </a:rPr>
              <a:t>Gọi điện nếu đã ra viện</a:t>
            </a:r>
          </a:p>
        </p:txBody>
      </p:sp>
      <p:sp>
        <p:nvSpPr>
          <p:cNvPr id="74" name="CardHead"/>
          <p:cNvSpPr/>
          <p:nvPr/>
        </p:nvSpPr>
        <p:spPr>
          <a:xfrm>
            <a:off x="6196000" y="2058240"/>
            <a:ext cx="26694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Khi nào</a:t>
            </a:r>
          </a:p>
        </p:txBody>
      </p:sp>
      <p:sp>
        <p:nvSpPr>
          <p:cNvPr id="75" name="CardBody"/>
          <p:cNvSpPr/>
          <p:nvPr/>
        </p:nvSpPr>
        <p:spPr>
          <a:xfrm>
            <a:off x="6196000" y="2698240"/>
            <a:ext cx="2669400" cy="1755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Ngày 28 sau khi vào ICU</a:t>
            </a:r>
          </a:p>
          <a:p>
            <a:pPr marL="0" indent="0" algn="l">
              <a:lnSpc>
                <a:spcPct val="104000"/>
              </a:lnSpc>
              <a:spcBef>
                <a:spcPts val="400"/>
              </a:spcBef>
              <a:buNone/>
            </a:pPr>
            <a:r>
              <a:rPr lang="en-US" sz="1600" dirty="0">
                <a:solidFill>
                  <a:srgbClr val="000000"/>
                </a:solidFill>
                <a:latin typeface="Arial"/>
                <a:cs typeface="Arial"/>
              </a:rPr>
              <a:t>Cùng một mốc cho mọi người bệnh</a:t>
            </a:r>
          </a:p>
        </p:txBody>
      </p:sp>
      <p:sp>
        <p:nvSpPr>
          <p:cNvPr id="76" name="CardHead"/>
          <p:cNvSpPr/>
          <p:nvPr/>
        </p:nvSpPr>
        <p:spPr>
          <a:xfrm>
            <a:off x="9065400" y="2058240"/>
            <a:ext cx="2669400"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2-3 kết cục phụ</a:t>
            </a:r>
          </a:p>
        </p:txBody>
      </p:sp>
      <p:sp>
        <p:nvSpPr>
          <p:cNvPr id="77" name="CardBody"/>
          <p:cNvSpPr/>
          <p:nvPr/>
        </p:nvSpPr>
        <p:spPr>
          <a:xfrm>
            <a:off x="9065400" y="2698240"/>
            <a:ext cx="2669400" cy="1755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Tổn thương thận cấp đến ngày 7</a:t>
            </a:r>
          </a:p>
          <a:p>
            <a:pPr marL="0" indent="0" algn="l">
              <a:lnSpc>
                <a:spcPct val="104000"/>
              </a:lnSpc>
              <a:spcBef>
                <a:spcPts val="400"/>
              </a:spcBef>
              <a:buNone/>
            </a:pPr>
            <a:r>
              <a:rPr lang="en-US" sz="1600" dirty="0">
                <a:solidFill>
                  <a:srgbClr val="000000"/>
                </a:solidFill>
                <a:latin typeface="Arial"/>
                <a:cs typeface="Arial"/>
              </a:rPr>
              <a:t>Số ngày không thở máy đến ngày 28</a:t>
            </a:r>
          </a:p>
          <a:p>
            <a:pPr marL="0" indent="0" algn="l">
              <a:lnSpc>
                <a:spcPct val="104000"/>
              </a:lnSpc>
              <a:spcBef>
                <a:spcPts val="400"/>
              </a:spcBef>
              <a:buNone/>
            </a:pPr>
            <a:r>
              <a:rPr lang="en-US" sz="1600" dirty="0">
                <a:solidFill>
                  <a:srgbClr val="000000"/>
                </a:solidFill>
                <a:latin typeface="Arial"/>
                <a:cs typeface="Arial"/>
              </a:rPr>
              <a:t>Thời gian nằm ICU</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Chọn kết cục chính trước khi thấy dữ liệu, và báo cáo nó đầu tiên.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Xây dựng đề cương 4: phơi nhiễm, kết cục và sai lệch</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055F56"/>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XÂY DỰNG ĐỀ CƯƠNG   |   40 phút</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055F56"/>
              </a:buClr>
              <a:buFont typeface="Arial"/>
              <a:buChar char="•"/>
            </a:pPr>
            <a:r>
              <a:rPr lang="en-US" sz="1650" dirty="0">
                <a:solidFill>
                  <a:srgbClr val="000000"/>
                </a:solidFill>
                <a:latin typeface="Arial"/>
                <a:cs typeface="Arial"/>
              </a:rPr>
              <a:t>Theo dõi: giảng viên viết trực tiếp Phần 2b cho ví dụ xuyên suốt (15 phút)</a:t>
            </a:r>
          </a:p>
          <a:p>
            <a:pPr marL="380000" indent="-380000" algn="l">
              <a:lnSpc>
                <a:spcPct val="104000"/>
              </a:lnSpc>
              <a:spcBef>
                <a:spcPts val="450"/>
              </a:spcBef>
              <a:buClr>
                <a:srgbClr val="055F56"/>
              </a:buClr>
              <a:buFont typeface="Arial"/>
              <a:buChar char="•"/>
            </a:pPr>
            <a:r>
              <a:rPr lang="en-US" sz="1650" dirty="0">
                <a:solidFill>
                  <a:srgbClr val="000000"/>
                </a:solidFill>
                <a:latin typeface="Arial"/>
                <a:cs typeface="Arial"/>
              </a:rPr>
              <a:t>Phơi nhiễm hoặc can thiệp, và nhóm so sánh: chính xác là gì, bao nhiêu, khi nào</a:t>
            </a:r>
          </a:p>
          <a:p>
            <a:pPr marL="380000" indent="-380000" algn="l">
              <a:lnSpc>
                <a:spcPct val="104000"/>
              </a:lnSpc>
              <a:spcBef>
                <a:spcPts val="450"/>
              </a:spcBef>
              <a:buClr>
                <a:srgbClr val="055F56"/>
              </a:buClr>
              <a:buFont typeface="Arial"/>
              <a:buChar char="•"/>
            </a:pPr>
            <a:r>
              <a:rPr lang="en-US" sz="1650" dirty="0">
                <a:solidFill>
                  <a:srgbClr val="000000"/>
                </a:solidFill>
                <a:latin typeface="Arial"/>
                <a:cs typeface="Arial"/>
              </a:rPr>
              <a:t>Một kết cục chính (cái gì, thế nào, khi nào) và 2-3 kết cục phụ</a:t>
            </a:r>
          </a:p>
          <a:p>
            <a:pPr marL="380000" indent="-380000" algn="l">
              <a:lnSpc>
                <a:spcPct val="104000"/>
              </a:lnSpc>
              <a:spcBef>
                <a:spcPts val="450"/>
              </a:spcBef>
              <a:buClr>
                <a:srgbClr val="055F56"/>
              </a:buClr>
              <a:buFont typeface="Arial"/>
              <a:buChar char="•"/>
            </a:pPr>
            <a:r>
              <a:rPr lang="en-US" sz="1650" dirty="0">
                <a:solidFill>
                  <a:srgbClr val="000000"/>
                </a:solidFill>
                <a:latin typeface="Arial"/>
                <a:cs typeface="Arial"/>
              </a:rPr>
              <a:t>Hai sai lệch chính, một biện pháp cụ thể cho mỗi sai lệch, và 'gây ra' hay 'có liên quan'</a:t>
            </a:r>
          </a:p>
          <a:p>
            <a:pPr marL="380000" indent="-380000" algn="l">
              <a:lnSpc>
                <a:spcPct val="104000"/>
              </a:lnSpc>
              <a:spcBef>
                <a:spcPts val="450"/>
              </a:spcBef>
              <a:buClr>
                <a:srgbClr val="055F56"/>
              </a:buClr>
              <a:buFont typeface="Arial"/>
              <a:buChar char="•"/>
            </a:pPr>
            <a:r>
              <a:rPr lang="en-US" sz="1650" dirty="0">
                <a:solidFill>
                  <a:srgbClr val="000000"/>
                </a:solidFill>
                <a:latin typeface="Arial"/>
                <a:cs typeface="Arial"/>
              </a:rPr>
              <a:t>Đến lượt bạn: viết nháp phần này cho câu hỏi của chính mình (16 phút, làm riêng, yên lặng)</a:t>
            </a:r>
          </a:p>
          <a:p>
            <a:pPr marL="380000" indent="-380000" algn="l">
              <a:lnSpc>
                <a:spcPct val="104000"/>
              </a:lnSpc>
              <a:spcBef>
                <a:spcPts val="450"/>
              </a:spcBef>
              <a:buClr>
                <a:srgbClr val="055F56"/>
              </a:buClr>
              <a:buFont typeface="Arial"/>
              <a:buChar char="•"/>
            </a:pPr>
            <a:r>
              <a:rPr lang="en-US" sz="1650" dirty="0">
                <a:solidFill>
                  <a:srgbClr val="000000"/>
                </a:solidFill>
                <a:latin typeface="Arial"/>
                <a:cs typeface="Arial"/>
              </a:rPr>
              <a:t>Ba bạn tình nguyện đọc to một sai lệch và biện pháp để nhận góp ý (7 phút)</a:t>
            </a:r>
          </a:p>
        </p:txBody>
      </p:sp>
      <p:sp>
        <p:nvSpPr>
          <p:cNvPr id="52" name="Side"/>
          <p:cNvSpPr/>
          <p:nvPr/>
        </p:nvSpPr>
        <p:spPr>
          <a:xfrm>
            <a:off x="7423760" y="1720000"/>
            <a:ext cx="4311040" cy="2006105"/>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055F56"/>
                </a:solidFill>
                <a:latin typeface="Arial"/>
                <a:cs typeface="Arial"/>
              </a:rPr>
              <a:t>Tự kiểm tra bản nháp</a:t>
            </a:r>
          </a:p>
          <a:p>
            <a:pPr marL="274320" indent="-274320" algn="l">
              <a:lnSpc>
                <a:spcPct val="104000"/>
              </a:lnSpc>
              <a:spcBef>
                <a:spcPts val="300"/>
              </a:spcBef>
              <a:buFont typeface="Arial"/>
              <a:buChar char="•"/>
            </a:pPr>
            <a:r>
              <a:rPr lang="en-US" sz="1500" dirty="0">
                <a:solidFill>
                  <a:srgbClr val="000000"/>
                </a:solidFill>
                <a:latin typeface="Arial"/>
                <a:cs typeface="Arial"/>
              </a:rPr>
              <a:t>Có nêu nhóm so sánh?</a:t>
            </a:r>
          </a:p>
          <a:p>
            <a:pPr marL="274320" indent="-274320" algn="l">
              <a:lnSpc>
                <a:spcPct val="104000"/>
              </a:lnSpc>
              <a:spcBef>
                <a:spcPts val="300"/>
              </a:spcBef>
              <a:buFont typeface="Arial"/>
              <a:buChar char="•"/>
            </a:pPr>
            <a:r>
              <a:rPr lang="en-US" sz="1500" dirty="0">
                <a:solidFill>
                  <a:srgbClr val="000000"/>
                </a:solidFill>
                <a:latin typeface="Arial"/>
                <a:cs typeface="Arial"/>
              </a:rPr>
              <a:t>Chỉ một kết cục chính?</a:t>
            </a:r>
          </a:p>
          <a:p>
            <a:pPr marL="274320" indent="-274320" algn="l">
              <a:lnSpc>
                <a:spcPct val="104000"/>
              </a:lnSpc>
              <a:spcBef>
                <a:spcPts val="300"/>
              </a:spcBef>
              <a:buFont typeface="Arial"/>
              <a:buChar char="•"/>
            </a:pPr>
            <a:r>
              <a:rPr lang="en-US" sz="1500" dirty="0">
                <a:solidFill>
                  <a:srgbClr val="000000"/>
                </a:solidFill>
                <a:latin typeface="Arial"/>
                <a:cs typeface="Arial"/>
              </a:rPr>
              <a:t>Kết cục có mốc thời gian?</a:t>
            </a:r>
          </a:p>
          <a:p>
            <a:pPr marL="274320" indent="-274320" algn="l">
              <a:lnSpc>
                <a:spcPct val="104000"/>
              </a:lnSpc>
              <a:spcBef>
                <a:spcPts val="300"/>
              </a:spcBef>
              <a:buFont typeface="Arial"/>
              <a:buChar char="•"/>
            </a:pPr>
            <a:r>
              <a:rPr lang="en-US" sz="1500" dirty="0">
                <a:solidFill>
                  <a:srgbClr val="000000"/>
                </a:solidFill>
                <a:latin typeface="Arial"/>
                <a:cs typeface="Arial"/>
              </a:rPr>
              <a:t>Nhiễu do chỉ định?</a:t>
            </a:r>
          </a:p>
          <a:p>
            <a:pPr marL="274320" indent="-274320" algn="l">
              <a:lnSpc>
                <a:spcPct val="104000"/>
              </a:lnSpc>
              <a:spcBef>
                <a:spcPts val="300"/>
              </a:spcBef>
              <a:buFont typeface="Arial"/>
              <a:buChar char="•"/>
            </a:pPr>
            <a:r>
              <a:rPr lang="en-US" sz="1500" dirty="0">
                <a:solidFill>
                  <a:srgbClr val="000000"/>
                </a:solidFill>
                <a:latin typeface="Arial"/>
                <a:cs typeface="Arial"/>
              </a:rPr>
              <a:t>Mỗi sai lệch có biện pháp cụ thể?</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055F56"/>
            </a:solidFill>
          </a:ln>
        </p:spPr>
        <p:txBody>
          <a:bodyPr wrap="square" lIns="182880" tIns="45720" rIns="182880" bIns="45720" rtlCol="0" anchor="ctr">
            <a:normAutofit/>
          </a:bodyPr>
          <a:lstStyle/>
          <a:p>
            <a:pPr marL="0" indent="0" algn="ctr">
              <a:buNone/>
            </a:pPr>
            <a:r>
              <a:rPr lang="en-US" sz="1300" b="1" dirty="0">
                <a:solidFill>
                  <a:srgbClr val="055F56"/>
                </a:solidFill>
                <a:latin typeface="Arial"/>
                <a:cs typeface="Arial"/>
              </a:rPr>
              <a:t>SẢN PHẨM   </a:t>
            </a:r>
            <a:r>
              <a:rPr lang="en-US" sz="1500" dirty="0">
                <a:solidFill>
                  <a:srgbClr val="000000"/>
                </a:solidFill>
                <a:latin typeface="Arial"/>
                <a:cs typeface="Arial"/>
              </a:rPr>
              <a:t>Phần 2 đề cương của chính bạn hoàn chỉnh (2a từ Buổi 3, 2b hôm nay). Hoàn thành ở nhà</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Buổi 4 trong một slide</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680240"/>
            <a:ext cx="2669400" cy="640000"/>
          </a:xfrm>
          <a:prstGeom prst="rect">
            <a:avLst/>
          </a:prstGeom>
          <a:solidFill>
            <a:srgbClr val="B23B2E"/>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4.1 Tin cậy</a:t>
            </a:r>
          </a:p>
        </p:txBody>
      </p:sp>
      <p:sp>
        <p:nvSpPr>
          <p:cNvPr id="71" name="CardBody"/>
          <p:cNvSpPr/>
          <p:nvPr/>
        </p:nvSpPr>
        <p:spPr>
          <a:xfrm>
            <a:off x="457200" y="2320240"/>
            <a:ext cx="2669400" cy="2009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Sai lệch: cỡ mẫu không sửa được</a:t>
            </a:r>
          </a:p>
          <a:p>
            <a:pPr marL="0" indent="0" algn="l">
              <a:lnSpc>
                <a:spcPct val="104000"/>
              </a:lnSpc>
              <a:spcBef>
                <a:spcPts val="400"/>
              </a:spcBef>
              <a:buNone/>
            </a:pPr>
            <a:r>
              <a:rPr lang="en-US" sz="1600" dirty="0">
                <a:solidFill>
                  <a:srgbClr val="000000"/>
                </a:solidFill>
                <a:latin typeface="Arial"/>
                <a:cs typeface="Arial"/>
              </a:rPr>
              <a:t>Yếu tố nhiễu: loại bỏ</a:t>
            </a:r>
          </a:p>
          <a:p>
            <a:pPr marL="0" indent="0" algn="l">
              <a:lnSpc>
                <a:spcPct val="104000"/>
              </a:lnSpc>
              <a:spcBef>
                <a:spcPts val="400"/>
              </a:spcBef>
              <a:buNone/>
            </a:pPr>
            <a:r>
              <a:rPr lang="en-US" sz="1600" dirty="0">
                <a:solidFill>
                  <a:srgbClr val="000000"/>
                </a:solidFill>
                <a:latin typeface="Arial"/>
                <a:cs typeface="Arial"/>
              </a:rPr>
              <a:t>Thay đổi tác động: báo cáo</a:t>
            </a:r>
          </a:p>
        </p:txBody>
      </p:sp>
      <p:sp>
        <p:nvSpPr>
          <p:cNvPr id="72" name="CardHead"/>
          <p:cNvSpPr/>
          <p:nvPr/>
        </p:nvSpPr>
        <p:spPr>
          <a:xfrm>
            <a:off x="3326600" y="1680240"/>
            <a:ext cx="26694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4.2 Độ lớn</a:t>
            </a:r>
          </a:p>
        </p:txBody>
      </p:sp>
      <p:sp>
        <p:nvSpPr>
          <p:cNvPr id="73" name="CardBody"/>
          <p:cNvSpPr/>
          <p:nvPr/>
        </p:nvSpPr>
        <p:spPr>
          <a:xfrm>
            <a:off x="3326600" y="2320240"/>
            <a:ext cx="2669400" cy="2009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Tương đối: RR, OR</a:t>
            </a:r>
          </a:p>
          <a:p>
            <a:pPr marL="0" indent="0" algn="l">
              <a:lnSpc>
                <a:spcPct val="104000"/>
              </a:lnSpc>
              <a:spcBef>
                <a:spcPts val="400"/>
              </a:spcBef>
              <a:buNone/>
            </a:pPr>
            <a:r>
              <a:rPr lang="en-US" sz="1600" dirty="0">
                <a:solidFill>
                  <a:srgbClr val="000000"/>
                </a:solidFill>
                <a:latin typeface="Arial"/>
                <a:cs typeface="Arial"/>
              </a:rPr>
              <a:t>Tuyệt đối: RD, NNT</a:t>
            </a:r>
          </a:p>
          <a:p>
            <a:pPr marL="0" indent="0" algn="l">
              <a:lnSpc>
                <a:spcPct val="104000"/>
              </a:lnSpc>
              <a:spcBef>
                <a:spcPts val="400"/>
              </a:spcBef>
              <a:buNone/>
            </a:pPr>
            <a:r>
              <a:rPr lang="en-US" sz="1600" dirty="0">
                <a:solidFill>
                  <a:srgbClr val="000000"/>
                </a:solidFill>
                <a:latin typeface="Arial"/>
                <a:cs typeface="Arial"/>
              </a:rPr>
              <a:t>OR gần RR chỉ khi kết cục hiếm</a:t>
            </a:r>
          </a:p>
        </p:txBody>
      </p:sp>
      <p:sp>
        <p:nvSpPr>
          <p:cNvPr id="74" name="CardHead"/>
          <p:cNvSpPr/>
          <p:nvPr/>
        </p:nvSpPr>
        <p:spPr>
          <a:xfrm>
            <a:off x="6196000" y="1680240"/>
            <a:ext cx="266940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4.3 Nhiều nghiên cứu</a:t>
            </a:r>
          </a:p>
        </p:txBody>
      </p:sp>
      <p:sp>
        <p:nvSpPr>
          <p:cNvPr id="75" name="CardBody"/>
          <p:cNvSpPr/>
          <p:nvPr/>
        </p:nvSpPr>
        <p:spPr>
          <a:xfrm>
            <a:off x="6196000" y="2320240"/>
            <a:ext cx="2669400" cy="2009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PPV phụ thuộc tỷ lệ hiện mắc</a:t>
            </a:r>
          </a:p>
          <a:p>
            <a:pPr marL="0" indent="0" algn="l">
              <a:lnSpc>
                <a:spcPct val="104000"/>
              </a:lnSpc>
              <a:spcBef>
                <a:spcPts val="400"/>
              </a:spcBef>
              <a:buNone/>
            </a:pPr>
            <a:r>
              <a:rPr lang="en-US" sz="1600" dirty="0">
                <a:solidFill>
                  <a:srgbClr val="000000"/>
                </a:solidFill>
                <a:latin typeface="Arial"/>
                <a:cs typeface="Arial"/>
              </a:rPr>
              <a:t>Biểu đồ rừng: đọc hình thoi</a:t>
            </a:r>
          </a:p>
          <a:p>
            <a:pPr marL="0" indent="0" algn="l">
              <a:lnSpc>
                <a:spcPct val="104000"/>
              </a:lnSpc>
              <a:spcBef>
                <a:spcPts val="400"/>
              </a:spcBef>
              <a:buNone/>
            </a:pPr>
            <a:r>
              <a:rPr lang="en-US" sz="1600" dirty="0">
                <a:solidFill>
                  <a:srgbClr val="000000"/>
                </a:solidFill>
                <a:latin typeface="Arial"/>
                <a:cs typeface="Arial"/>
              </a:rPr>
              <a:t>Đúng công cụ cho thiết kế</a:t>
            </a:r>
          </a:p>
        </p:txBody>
      </p:sp>
      <p:sp>
        <p:nvSpPr>
          <p:cNvPr id="76" name="CardHead"/>
          <p:cNvSpPr/>
          <p:nvPr/>
        </p:nvSpPr>
        <p:spPr>
          <a:xfrm>
            <a:off x="9065400" y="1680240"/>
            <a:ext cx="2669400" cy="640000"/>
          </a:xfrm>
          <a:prstGeom prst="rect">
            <a:avLst/>
          </a:prstGeom>
          <a:solidFill>
            <a:srgbClr val="055F56"/>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Đề cương của bạn</a:t>
            </a:r>
          </a:p>
        </p:txBody>
      </p:sp>
      <p:sp>
        <p:nvSpPr>
          <p:cNvPr id="77" name="CardBody"/>
          <p:cNvSpPr/>
          <p:nvPr/>
        </p:nvSpPr>
        <p:spPr>
          <a:xfrm>
            <a:off x="9065400" y="2320240"/>
            <a:ext cx="2669400" cy="2009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Phần 2 hoàn chỉnh</a:t>
            </a:r>
          </a:p>
          <a:p>
            <a:pPr marL="0" indent="0" algn="l">
              <a:lnSpc>
                <a:spcPct val="104000"/>
              </a:lnSpc>
              <a:spcBef>
                <a:spcPts val="400"/>
              </a:spcBef>
              <a:buNone/>
            </a:pPr>
            <a:r>
              <a:rPr lang="en-US" sz="1600" dirty="0">
                <a:solidFill>
                  <a:srgbClr val="000000"/>
                </a:solidFill>
                <a:latin typeface="Arial"/>
                <a:cs typeface="Arial"/>
              </a:rPr>
              <a:t>Gây ra hay có liên quan?</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Tin trước, rồi đến độ lớn, và kiểm tra lời lẽ có khớp với thiết kế.</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Tổng kết và bài về nhà</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1F5C7A"/>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THẢO LUẬN   |   5 phút</a:t>
            </a:r>
          </a:p>
        </p:txBody>
      </p:sp>
      <p:sp>
        <p:nvSpPr>
          <p:cNvPr id="51" name="Steps"/>
          <p:cNvSpPr txBox="1"/>
          <p:nvPr/>
        </p:nvSpPr>
        <p:spPr>
          <a:xfrm>
            <a:off x="457200" y="1720000"/>
            <a:ext cx="1127760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1F5C7A"/>
              </a:buClr>
              <a:buFont typeface="Arial"/>
              <a:buChar char="•"/>
            </a:pPr>
            <a:r>
              <a:rPr lang="en-US" sz="1650" dirty="0">
                <a:solidFill>
                  <a:srgbClr val="000000"/>
                </a:solidFill>
                <a:latin typeface="Arial"/>
                <a:cs typeface="Arial"/>
              </a:rPr>
              <a:t>Câu hỏi cuối buổi (chat hoặc biểu mẫu 1 câu): người bệnh ICU được truyền nhiều dịch hơn tử vong nhiều hơn. Nêu một lý do khác ngoài bản thân dịch truyền</a:t>
            </a:r>
          </a:p>
          <a:p>
            <a:pPr marL="380000" indent="-380000" algn="l">
              <a:lnSpc>
                <a:spcPct val="104000"/>
              </a:lnSpc>
              <a:spcBef>
                <a:spcPts val="450"/>
              </a:spcBef>
              <a:buClr>
                <a:srgbClr val="1F5C7A"/>
              </a:buClr>
              <a:buFont typeface="Arial"/>
              <a:buChar char="•"/>
            </a:pPr>
            <a:r>
              <a:rPr lang="en-US" sz="1650" dirty="0">
                <a:solidFill>
                  <a:srgbClr val="000000"/>
                </a:solidFill>
                <a:latin typeface="Arial"/>
                <a:cs typeface="Arial"/>
              </a:rPr>
              <a:t>Vì sao: để kiểm tra ý chính hôm nay. Giảng viên đọc mọi câu trả lời và mở đầu Buổi 5 bằng chúng</a:t>
            </a:r>
          </a:p>
          <a:p>
            <a:pPr marL="380000" indent="-380000" algn="l">
              <a:lnSpc>
                <a:spcPct val="104000"/>
              </a:lnSpc>
              <a:spcBef>
                <a:spcPts val="450"/>
              </a:spcBef>
              <a:buClr>
                <a:srgbClr val="1F5C7A"/>
              </a:buClr>
              <a:buFont typeface="Arial"/>
              <a:buChar char="•"/>
            </a:pPr>
            <a:r>
              <a:rPr lang="en-US" sz="1650" dirty="0">
                <a:solidFill>
                  <a:srgbClr val="000000"/>
                </a:solidFill>
                <a:latin typeface="Arial"/>
                <a:cs typeface="Arial"/>
              </a:rPr>
              <a:t>Bài về nhà: hoàn thành Phần 2 đề cương của bạn (phơi nhiễm, so sánh, kết cục, sai lệch)</a:t>
            </a:r>
          </a:p>
          <a:p>
            <a:pPr marL="380000" indent="-380000" algn="l">
              <a:lnSpc>
                <a:spcPct val="104000"/>
              </a:lnSpc>
              <a:spcBef>
                <a:spcPts val="450"/>
              </a:spcBef>
              <a:buClr>
                <a:srgbClr val="1F5C7A"/>
              </a:buClr>
              <a:buFont typeface="Arial"/>
              <a:buChar char="•"/>
            </a:pPr>
            <a:r>
              <a:rPr lang="en-US" sz="1650" dirty="0">
                <a:solidFill>
                  <a:srgbClr val="000000"/>
                </a:solidFill>
                <a:latin typeface="Arial"/>
                <a:cs typeface="Arial"/>
              </a:rPr>
              <a:t>Tùy chọn: phiếu bài tập Phần B và D (thay đổi tác động, PPV ở hai bối cảnh)</a:t>
            </a:r>
          </a:p>
          <a:p>
            <a:pPr marL="380000" indent="-380000" algn="l">
              <a:lnSpc>
                <a:spcPct val="104000"/>
              </a:lnSpc>
              <a:spcBef>
                <a:spcPts val="450"/>
              </a:spcBef>
              <a:buClr>
                <a:srgbClr val="1F5C7A"/>
              </a:buClr>
              <a:buFont typeface="Arial"/>
              <a:buChar char="•"/>
            </a:pPr>
            <a:r>
              <a:rPr lang="en-US" sz="1650" dirty="0">
                <a:solidFill>
                  <a:srgbClr val="000000"/>
                </a:solidFill>
                <a:latin typeface="Arial"/>
                <a:cs typeface="Arial"/>
              </a:rPr>
              <a:t>Thứ Bảy tuần sau (Buổi 5): dữ liệu, và bộ dữ liệu khóa học FLUID-ICU</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1F5C7A"/>
            </a:solidFill>
          </a:ln>
        </p:spPr>
        <p:txBody>
          <a:bodyPr wrap="square" lIns="182880" tIns="45720" rIns="182880" bIns="45720" rtlCol="0" anchor="ctr">
            <a:normAutofit/>
          </a:bodyPr>
          <a:lstStyle/>
          <a:p>
            <a:pPr marL="0" indent="0" algn="ctr">
              <a:buNone/>
            </a:pPr>
            <a:r>
              <a:rPr lang="en-US" sz="1300" b="1" dirty="0">
                <a:solidFill>
                  <a:srgbClr val="1F5C7A"/>
                </a:solidFill>
                <a:latin typeface="Arial"/>
                <a:cs typeface="Arial"/>
              </a:rPr>
              <a:t>SẢN PHẨM   </a:t>
            </a:r>
            <a:r>
              <a:rPr lang="en-US" sz="1500" dirty="0">
                <a:solidFill>
                  <a:srgbClr val="000000"/>
                </a:solidFill>
                <a:latin typeface="Arial"/>
                <a:cs typeface="Arial"/>
              </a:rPr>
              <a:t>Mỗi người một câu trả lời cuối buổi, trong khung chat hoặc biểu mẫu</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Slide bổ sung: Buổi 4</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Statement"/>
          <p:cNvSpPr txBox="1"/>
          <p:nvPr/>
        </p:nvSpPr>
        <p:spPr>
          <a:xfrm>
            <a:off x="1057200" y="1280000"/>
            <a:ext cx="10077600" cy="4470000"/>
          </a:xfrm>
          <a:prstGeom prst="rect">
            <a:avLst/>
          </a:prstGeom>
          <a:noFill/>
          <a:ln>
            <a:noFill/>
          </a:ln>
        </p:spPr>
        <p:txBody>
          <a:bodyPr wrap="square" lIns="91440" tIns="45720" rIns="91440" bIns="45720" rtlCol="0" anchor="ctr"/>
          <a:lstStyle/>
          <a:p>
            <a:pPr marL="0" indent="0" algn="ctr">
              <a:lnSpc>
                <a:spcPct val="110000"/>
              </a:lnSpc>
              <a:buNone/>
            </a:pPr>
            <a:r>
              <a:rPr lang="en-US" sz="3200" b="1" dirty="0">
                <a:solidFill>
                  <a:srgbClr val="0D7377"/>
                </a:solidFill>
                <a:latin typeface="Arial"/>
                <a:cs typeface="Arial"/>
              </a:rPr>
              <a:t>Slide bổ sung: Buổi 4</a:t>
            </a:r>
          </a:p>
          <a:p>
            <a:pPr marL="0" indent="0" algn="ctr">
              <a:spcBef>
                <a:spcPts val="1200"/>
              </a:spcBef>
              <a:buNone/>
            </a:pPr>
            <a:r>
              <a:rPr lang="en-US" sz="1900" i="1" dirty="0">
                <a:solidFill>
                  <a:srgbClr val="595959"/>
                </a:solidFill>
                <a:latin typeface="Arial"/>
                <a:cs typeface="Arial"/>
              </a:rPr>
              <a:t>Dùng nếu còn thời gian, hoặc để tự học</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Luyện thêm (ví dụ khác): sai lệch nào?</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6C3483"/>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CÂU HỎI NHANH   |   2 phút</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A. Chỉ phỏng vấn những người bệnh sống đến lúc ra viện về chăm sóc tại ICU</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B. Điều dưỡng biết người bệnh thuộc nhóm nào chấm điểm đau</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C. Một cái cân luôn chỉ cao 0.5 kg chỉ được dùng ở một khoa</a:t>
            </a:r>
          </a:p>
        </p:txBody>
      </p:sp>
      <p:sp>
        <p:nvSpPr>
          <p:cNvPr id="52" name="Side"/>
          <p:cNvSpPr/>
          <p:nvPr/>
        </p:nvSpPr>
        <p:spPr>
          <a:xfrm>
            <a:off x="7423760" y="1720000"/>
            <a:ext cx="4311040" cy="1453655"/>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6C3483"/>
                </a:solidFill>
                <a:latin typeface="Arial"/>
                <a:cs typeface="Arial"/>
              </a:rPr>
              <a:t>Chọn</a:t>
            </a:r>
          </a:p>
          <a:p>
            <a:pPr marL="274320" indent="-274320" algn="l">
              <a:lnSpc>
                <a:spcPct val="104000"/>
              </a:lnSpc>
              <a:spcBef>
                <a:spcPts val="300"/>
              </a:spcBef>
              <a:buFont typeface="Arial"/>
              <a:buChar char="•"/>
            </a:pPr>
            <a:r>
              <a:rPr lang="en-US" sz="1500" dirty="0">
                <a:solidFill>
                  <a:srgbClr val="000000"/>
                </a:solidFill>
                <a:latin typeface="Arial"/>
                <a:cs typeface="Arial"/>
              </a:rPr>
              <a:t>Sai lệch chọn lựa</a:t>
            </a:r>
          </a:p>
          <a:p>
            <a:pPr marL="274320" indent="-274320" algn="l">
              <a:lnSpc>
                <a:spcPct val="104000"/>
              </a:lnSpc>
              <a:spcBef>
                <a:spcPts val="300"/>
              </a:spcBef>
              <a:buFont typeface="Arial"/>
              <a:buChar char="•"/>
            </a:pPr>
            <a:r>
              <a:rPr lang="en-US" sz="1500" dirty="0">
                <a:solidFill>
                  <a:srgbClr val="000000"/>
                </a:solidFill>
                <a:latin typeface="Arial"/>
                <a:cs typeface="Arial"/>
              </a:rPr>
              <a:t>Sai lệch người quan sát</a:t>
            </a:r>
          </a:p>
          <a:p>
            <a:pPr marL="274320" indent="-274320" algn="l">
              <a:lnSpc>
                <a:spcPct val="104000"/>
              </a:lnSpc>
              <a:spcBef>
                <a:spcPts val="300"/>
              </a:spcBef>
              <a:buFont typeface="Arial"/>
              <a:buChar char="•"/>
            </a:pPr>
            <a:r>
              <a:rPr lang="en-US" sz="1500" dirty="0">
                <a:solidFill>
                  <a:srgbClr val="000000"/>
                </a:solidFill>
                <a:latin typeface="Arial"/>
                <a:cs typeface="Arial"/>
              </a:rPr>
              <a:t>Sai lệch đo lường</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6C3483"/>
            </a:solidFill>
          </a:ln>
        </p:spPr>
        <p:txBody>
          <a:bodyPr wrap="square" lIns="182880" tIns="45720" rIns="182880" bIns="45720" rtlCol="0" anchor="ctr">
            <a:normAutofit/>
          </a:bodyPr>
          <a:lstStyle/>
          <a:p>
            <a:pPr marL="0" indent="0" algn="ctr">
              <a:buNone/>
            </a:pPr>
            <a:r>
              <a:rPr lang="en-US" sz="1300" b="1" dirty="0">
                <a:solidFill>
                  <a:srgbClr val="6C3483"/>
                </a:solidFill>
                <a:latin typeface="Arial"/>
                <a:cs typeface="Arial"/>
              </a:rPr>
              <a:t>SẢN PHẨM   </a:t>
            </a:r>
            <a:r>
              <a:rPr lang="en-US" sz="1500" dirty="0">
                <a:solidFill>
                  <a:srgbClr val="000000"/>
                </a:solidFill>
                <a:latin typeface="Arial"/>
                <a:cs typeface="Arial"/>
              </a:rPr>
              <a:t>Mỗi câu một sai lệch (đáp án trong ghi chú)</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Ví dụ khác: tìm yếu tố nhiễu</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Trong mỗi ví dụ, một yếu tố thứ ba chi phối cả phơi nhiễm lẫn kết cục</a:t>
            </a:r>
          </a:p>
        </p:txBody>
      </p:sp>
      <p:sp>
        <p:nvSpPr>
          <p:cNvPr id="70" name="CardHead"/>
          <p:cNvSpPr/>
          <p:nvPr/>
        </p:nvSpPr>
        <p:spPr>
          <a:xfrm>
            <a:off x="457200" y="1925948"/>
            <a:ext cx="3625866"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Kháng sinh và tử vong</a:t>
            </a:r>
          </a:p>
        </p:txBody>
      </p:sp>
      <p:sp>
        <p:nvSpPr>
          <p:cNvPr id="71" name="CardBody"/>
          <p:cNvSpPr/>
          <p:nvPr/>
        </p:nvSpPr>
        <p:spPr>
          <a:xfrm>
            <a:off x="457200" y="2565948"/>
            <a:ext cx="3625866" cy="2152155"/>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Nhiều kháng sinh, nhiều tử vong?</a:t>
            </a:r>
          </a:p>
          <a:p>
            <a:pPr marL="0" indent="0" algn="l">
              <a:lnSpc>
                <a:spcPct val="104000"/>
              </a:lnSpc>
              <a:spcBef>
                <a:spcPts val="400"/>
              </a:spcBef>
              <a:buNone/>
            </a:pPr>
            <a:r>
              <a:rPr lang="en-US" sz="1750" b="1" dirty="0">
                <a:solidFill>
                  <a:srgbClr val="000000"/>
                </a:solidFill>
                <a:latin typeface="Arial"/>
                <a:cs typeface="Arial"/>
              </a:rPr>
              <a:t>Yếu tố nhiễu: độ nặng nhiễm khuẩn</a:t>
            </a:r>
          </a:p>
          <a:p>
            <a:pPr marL="0" indent="0" algn="l">
              <a:lnSpc>
                <a:spcPct val="104000"/>
              </a:lnSpc>
              <a:spcBef>
                <a:spcPts val="400"/>
              </a:spcBef>
              <a:buNone/>
            </a:pPr>
            <a:r>
              <a:rPr lang="en-US" sz="1750" dirty="0">
                <a:solidFill>
                  <a:srgbClr val="000000"/>
                </a:solidFill>
                <a:latin typeface="Arial"/>
                <a:cs typeface="Arial"/>
              </a:rPr>
              <a:t>Người bệnh nặng hơn dùng nhiều thuốc hơn</a:t>
            </a:r>
          </a:p>
        </p:txBody>
      </p:sp>
      <p:sp>
        <p:nvSpPr>
          <p:cNvPr id="72" name="CardHead"/>
          <p:cNvSpPr/>
          <p:nvPr/>
        </p:nvSpPr>
        <p:spPr>
          <a:xfrm>
            <a:off x="4283066" y="1925948"/>
            <a:ext cx="3625866"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Dinh dưỡng và sụt cân</a:t>
            </a:r>
          </a:p>
        </p:txBody>
      </p:sp>
      <p:sp>
        <p:nvSpPr>
          <p:cNvPr id="73" name="CardBody"/>
          <p:cNvSpPr/>
          <p:nvPr/>
        </p:nvSpPr>
        <p:spPr>
          <a:xfrm>
            <a:off x="4283066" y="2565948"/>
            <a:ext cx="3625866" cy="2152155"/>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Được chuyên gia dinh dưỡng khám, sụt cân nhiều hơn?</a:t>
            </a:r>
          </a:p>
          <a:p>
            <a:pPr marL="0" indent="0" algn="l">
              <a:lnSpc>
                <a:spcPct val="104000"/>
              </a:lnSpc>
              <a:spcBef>
                <a:spcPts val="400"/>
              </a:spcBef>
              <a:buNone/>
            </a:pPr>
            <a:r>
              <a:rPr lang="en-US" sz="1750" b="1" dirty="0">
                <a:solidFill>
                  <a:srgbClr val="000000"/>
                </a:solidFill>
                <a:latin typeface="Arial"/>
                <a:cs typeface="Arial"/>
              </a:rPr>
              <a:t>Yếu tố nhiễu: suy dinh dưỡng khi vào viện</a:t>
            </a:r>
          </a:p>
          <a:p>
            <a:pPr marL="0" indent="0" algn="l">
              <a:lnSpc>
                <a:spcPct val="104000"/>
              </a:lnSpc>
              <a:spcBef>
                <a:spcPts val="400"/>
              </a:spcBef>
              <a:buNone/>
            </a:pPr>
            <a:r>
              <a:rPr lang="en-US" sz="1750" dirty="0">
                <a:solidFill>
                  <a:srgbClr val="000000"/>
                </a:solidFill>
                <a:latin typeface="Arial"/>
                <a:cs typeface="Arial"/>
              </a:rPr>
              <a:t>Chính là lý do được giới thiệu</a:t>
            </a:r>
          </a:p>
        </p:txBody>
      </p:sp>
      <p:sp>
        <p:nvSpPr>
          <p:cNvPr id="74" name="CardHead"/>
          <p:cNvSpPr/>
          <p:nvPr/>
        </p:nvSpPr>
        <p:spPr>
          <a:xfrm>
            <a:off x="8108932" y="1925948"/>
            <a:ext cx="3625866" cy="640000"/>
          </a:xfrm>
          <a:prstGeom prst="rect">
            <a:avLst/>
          </a:prstGeom>
          <a:solidFill>
            <a:srgbClr val="B23B2E"/>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Vận mạch và rối loạn nhịp</a:t>
            </a:r>
          </a:p>
        </p:txBody>
      </p:sp>
      <p:sp>
        <p:nvSpPr>
          <p:cNvPr id="75" name="CardBody"/>
          <p:cNvSpPr/>
          <p:nvPr/>
        </p:nvSpPr>
        <p:spPr>
          <a:xfrm>
            <a:off x="8108932" y="2565948"/>
            <a:ext cx="3625866" cy="2152155"/>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Dùng vận mạch, nhiều rối loạn nhịp hơn?</a:t>
            </a:r>
          </a:p>
          <a:p>
            <a:pPr marL="0" indent="0" algn="l">
              <a:lnSpc>
                <a:spcPct val="104000"/>
              </a:lnSpc>
              <a:spcBef>
                <a:spcPts val="400"/>
              </a:spcBef>
              <a:buNone/>
            </a:pPr>
            <a:r>
              <a:rPr lang="en-US" sz="1750" b="1" dirty="0">
                <a:solidFill>
                  <a:srgbClr val="000000"/>
                </a:solidFill>
                <a:latin typeface="Arial"/>
                <a:cs typeface="Arial"/>
              </a:rPr>
              <a:t>Yếu tố nhiễu: mức độ sốc</a:t>
            </a:r>
          </a:p>
          <a:p>
            <a:pPr marL="0" indent="0" algn="l">
              <a:lnSpc>
                <a:spcPct val="104000"/>
              </a:lnSpc>
              <a:spcBef>
                <a:spcPts val="400"/>
              </a:spcBef>
              <a:buNone/>
            </a:pPr>
            <a:r>
              <a:rPr lang="en-US" sz="1750" dirty="0">
                <a:solidFill>
                  <a:srgbClr val="000000"/>
                </a:solidFill>
                <a:latin typeface="Arial"/>
                <a:cs typeface="Arial"/>
              </a:rPr>
              <a:t>Một phần cũng do thuốc</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Hỏi: vì sao những người bệnh này nhận phơi nhiễm? Lý do đó có thể là yếu tố nhiễu.</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Tỷ số khả dĩ (LR) và báo cáo nghiên cứu chẩn đoán</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Cùng xét nghiệm: độ nhạy 90%, độ đặc hiệu 80%</a:t>
            </a:r>
          </a:p>
        </p:txBody>
      </p:sp>
      <p:sp>
        <p:nvSpPr>
          <p:cNvPr id="70" name="CardHead"/>
          <p:cNvSpPr/>
          <p:nvPr/>
        </p:nvSpPr>
        <p:spPr>
          <a:xfrm>
            <a:off x="457200" y="2018552"/>
            <a:ext cx="3625866" cy="640000"/>
          </a:xfrm>
          <a:prstGeom prst="rect">
            <a:avLst/>
          </a:prstGeom>
          <a:solidFill>
            <a:srgbClr val="B23B2E"/>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LR+ (xét nghiệm dương)</a:t>
            </a:r>
          </a:p>
        </p:txBody>
      </p:sp>
      <p:sp>
        <p:nvSpPr>
          <p:cNvPr id="71" name="CardBody"/>
          <p:cNvSpPr/>
          <p:nvPr/>
        </p:nvSpPr>
        <p:spPr>
          <a:xfrm>
            <a:off x="457200" y="2658552"/>
            <a:ext cx="3625866" cy="1874342"/>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độ nhạy / (1 - độ đặc hiệu)</a:t>
            </a:r>
          </a:p>
          <a:p>
            <a:pPr marL="0" indent="0" algn="l">
              <a:lnSpc>
                <a:spcPct val="104000"/>
              </a:lnSpc>
              <a:spcBef>
                <a:spcPts val="400"/>
              </a:spcBef>
              <a:buNone/>
            </a:pPr>
            <a:r>
              <a:rPr lang="en-US" sz="1750" b="1" dirty="0">
                <a:solidFill>
                  <a:srgbClr val="000000"/>
                </a:solidFill>
                <a:latin typeface="Arial"/>
                <a:cs typeface="Arial"/>
              </a:rPr>
              <a:t>0.90 / 0.20 = 4.5</a:t>
            </a:r>
          </a:p>
          <a:p>
            <a:pPr marL="0" indent="0" algn="l">
              <a:lnSpc>
                <a:spcPct val="104000"/>
              </a:lnSpc>
              <a:spcBef>
                <a:spcPts val="400"/>
              </a:spcBef>
              <a:buNone/>
            </a:pPr>
            <a:r>
              <a:rPr lang="en-US" sz="1750" dirty="0">
                <a:solidFill>
                  <a:srgbClr val="000000"/>
                </a:solidFill>
                <a:latin typeface="Arial"/>
                <a:cs typeface="Arial"/>
              </a:rPr>
              <a:t>Kết quả dương gặp ở người bệnh nhiều gấp 4.5 lần</a:t>
            </a:r>
          </a:p>
        </p:txBody>
      </p:sp>
      <p:sp>
        <p:nvSpPr>
          <p:cNvPr id="72" name="CardHead"/>
          <p:cNvSpPr/>
          <p:nvPr/>
        </p:nvSpPr>
        <p:spPr>
          <a:xfrm>
            <a:off x="4283066" y="2018552"/>
            <a:ext cx="3625866"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LR- (xét nghiệm âm)</a:t>
            </a:r>
          </a:p>
        </p:txBody>
      </p:sp>
      <p:sp>
        <p:nvSpPr>
          <p:cNvPr id="73" name="CardBody"/>
          <p:cNvSpPr/>
          <p:nvPr/>
        </p:nvSpPr>
        <p:spPr>
          <a:xfrm>
            <a:off x="4283066" y="2658552"/>
            <a:ext cx="3625866" cy="1874342"/>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(1 - độ nhạy) / độ đặc hiệu</a:t>
            </a:r>
          </a:p>
          <a:p>
            <a:pPr marL="0" indent="0" algn="l">
              <a:lnSpc>
                <a:spcPct val="104000"/>
              </a:lnSpc>
              <a:spcBef>
                <a:spcPts val="400"/>
              </a:spcBef>
              <a:buNone/>
            </a:pPr>
            <a:r>
              <a:rPr lang="en-US" sz="1750" b="1" dirty="0">
                <a:solidFill>
                  <a:srgbClr val="000000"/>
                </a:solidFill>
                <a:latin typeface="Arial"/>
                <a:cs typeface="Arial"/>
              </a:rPr>
              <a:t>0.10 / 0.80 = 0.13</a:t>
            </a:r>
          </a:p>
          <a:p>
            <a:pPr marL="0" indent="0" algn="l">
              <a:lnSpc>
                <a:spcPct val="104000"/>
              </a:lnSpc>
              <a:spcBef>
                <a:spcPts val="400"/>
              </a:spcBef>
              <a:buNone/>
            </a:pPr>
            <a:r>
              <a:rPr lang="en-US" sz="1750" dirty="0">
                <a:solidFill>
                  <a:srgbClr val="000000"/>
                </a:solidFill>
                <a:latin typeface="Arial"/>
                <a:cs typeface="Arial"/>
              </a:rPr>
              <a:t>LR trên 10 hoặc dưới 0.1 thay đổi quyết định nhiều nhất</a:t>
            </a:r>
          </a:p>
        </p:txBody>
      </p:sp>
      <p:sp>
        <p:nvSpPr>
          <p:cNvPr id="74" name="CardHead"/>
          <p:cNvSpPr/>
          <p:nvPr/>
        </p:nvSpPr>
        <p:spPr>
          <a:xfrm>
            <a:off x="8108932" y="2018552"/>
            <a:ext cx="3625866"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Báo cáo và thẩm định</a:t>
            </a:r>
          </a:p>
        </p:txBody>
      </p:sp>
      <p:sp>
        <p:nvSpPr>
          <p:cNvPr id="75" name="CardBody"/>
          <p:cNvSpPr/>
          <p:nvPr/>
        </p:nvSpPr>
        <p:spPr>
          <a:xfrm>
            <a:off x="8108932" y="2658552"/>
            <a:ext cx="3625866" cy="1874342"/>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STARD: bảng kiểm báo cáo và sơ đồ luồng</a:t>
            </a:r>
          </a:p>
          <a:p>
            <a:pPr marL="0" indent="0" algn="l">
              <a:lnSpc>
                <a:spcPct val="104000"/>
              </a:lnSpc>
              <a:spcBef>
                <a:spcPts val="400"/>
              </a:spcBef>
              <a:buNone/>
            </a:pPr>
            <a:r>
              <a:rPr lang="en-US" sz="1750" dirty="0">
                <a:solidFill>
                  <a:srgbClr val="000000"/>
                </a:solidFill>
                <a:latin typeface="Arial"/>
                <a:cs typeface="Arial"/>
              </a:rPr>
              <a:t>QUADAS-2: nguy cơ sai lệch</a:t>
            </a:r>
          </a:p>
          <a:p>
            <a:pPr marL="0" indent="0" algn="l">
              <a:lnSpc>
                <a:spcPct val="104000"/>
              </a:lnSpc>
              <a:spcBef>
                <a:spcPts val="400"/>
              </a:spcBef>
              <a:buNone/>
            </a:pPr>
            <a:r>
              <a:rPr lang="en-US" sz="1750" dirty="0">
                <a:solidFill>
                  <a:srgbClr val="000000"/>
                </a:solidFill>
                <a:latin typeface="Arial"/>
                <a:cs typeface="Arial"/>
              </a:rPr>
              <a:t>Thử trên đúng người bệnh sẽ dùng xét nghiệm</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Tỷ số khả dĩ không đổi theo tỷ lệ hiện mắc. Giá trị tiên đoán thì có.</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Biểu đồ đèn giao thông RoB 2</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1383500" y="1150000"/>
            <a:ext cx="9425000" cy="3770000"/>
          </a:xfrm>
          <a:prstGeom prst="rect">
            <a:avLst/>
          </a:prstGeom>
        </p:spPr>
      </p:pic>
      <p:sp>
        <p:nvSpPr>
          <p:cNvPr id="26" name="Caption"/>
          <p:cNvSpPr txBox="1"/>
          <p:nvPr/>
        </p:nvSpPr>
        <p:spPr>
          <a:xfrm>
            <a:off x="457200" y="4980000"/>
            <a:ext cx="11277600" cy="400000"/>
          </a:xfrm>
          <a:prstGeom prst="rect">
            <a:avLst/>
          </a:prstGeom>
          <a:noFill/>
          <a:ln>
            <a:noFill/>
          </a:ln>
        </p:spPr>
        <p:txBody>
          <a:bodyPr wrap="square" lIns="91440" tIns="45720" rIns="91440" bIns="45720" rtlCol="0" anchor="t"/>
          <a:lstStyle/>
          <a:p>
            <a:pPr marL="0" indent="0" algn="ctr">
              <a:buNone/>
            </a:pPr>
            <a:r>
              <a:rPr lang="en-US" sz="1300" i="1" dirty="0">
                <a:solidFill>
                  <a:srgbClr val="595959"/>
                </a:solidFill>
                <a:latin typeface="Arial"/>
                <a:cs typeface="Arial"/>
              </a:rPr>
              <a:t>RoB 2: công cụ đánh giá nguy cơ sai lệch của Cochrane cho thử nghiệm ngẫu nhiên. D1-D5: năm lĩnh vực. Đánh giá minh họa.</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Đánh giá từng lĩnh vực. Nguy cơ chung do lĩnh vực xấu nhất quyết định.</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Ví dụ: hiện mắc hay mới mắc?</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80" name="Step"/>
          <p:cNvSpPr/>
          <p:nvPr/>
        </p:nvSpPr>
        <p:spPr>
          <a:xfrm>
            <a:off x="457200" y="1220000"/>
            <a:ext cx="2864400" cy="760000"/>
          </a:xfrm>
          <a:prstGeom prst="homePlate">
            <a:avLst>
              <a:gd name="adj" fmla="val 28000"/>
            </a:avLst>
          </a:prstGeom>
          <a:solidFill>
            <a:srgbClr val="0D7377"/>
          </a:solidFill>
          <a:ln>
            <a:noFill/>
          </a:ln>
        </p:spPr>
        <p:txBody>
          <a:bodyPr wrap="square" lIns="200000" tIns="45720" rIns="200000" bIns="45720" rtlCol="0" anchor="ctr">
            <a:normAutofit/>
          </a:bodyPr>
          <a:lstStyle/>
          <a:p>
            <a:pPr marL="0" indent="0" algn="ctr">
              <a:buNone/>
            </a:pPr>
            <a:r>
              <a:rPr lang="en-US" sz="1600" b="1" dirty="0">
                <a:solidFill>
                  <a:srgbClr val="FFFFFF"/>
                </a:solidFill>
                <a:latin typeface="Arial"/>
                <a:cs typeface="Arial"/>
              </a:rPr>
              <a:t>Hôm nay</a:t>
            </a:r>
          </a:p>
        </p:txBody>
      </p:sp>
      <p:sp>
        <p:nvSpPr>
          <p:cNvPr id="81" name="StepText"/>
          <p:cNvSpPr/>
          <p:nvPr/>
        </p:nvSpPr>
        <p:spPr>
          <a:xfrm>
            <a:off x="497200" y="2140000"/>
            <a:ext cx="2724400" cy="110000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200 người bệnh ở khoa, 20 người có loét tì đè</a:t>
            </a:r>
          </a:p>
          <a:p>
            <a:pPr marL="0" indent="0" algn="l">
              <a:lnSpc>
                <a:spcPct val="104000"/>
              </a:lnSpc>
              <a:spcBef>
                <a:spcPts val="200"/>
              </a:spcBef>
              <a:buNone/>
            </a:pPr>
            <a:r>
              <a:rPr lang="en-US" sz="1500" dirty="0">
                <a:solidFill>
                  <a:srgbClr val="000000"/>
                </a:solidFill>
                <a:latin typeface="Arial"/>
                <a:cs typeface="Arial"/>
              </a:rPr>
              <a:t>Hiện mắc 10%</a:t>
            </a:r>
          </a:p>
        </p:txBody>
      </p:sp>
      <p:sp>
        <p:nvSpPr>
          <p:cNvPr id="82" name="Step"/>
          <p:cNvSpPr/>
          <p:nvPr/>
        </p:nvSpPr>
        <p:spPr>
          <a:xfrm>
            <a:off x="3261600" y="1220000"/>
            <a:ext cx="2864400" cy="760000"/>
          </a:xfrm>
          <a:prstGeom prst="chevron">
            <a:avLst>
              <a:gd name="adj" fmla="val 28000"/>
            </a:avLst>
          </a:prstGeom>
          <a:solidFill>
            <a:srgbClr val="0B376C"/>
          </a:solidFill>
          <a:ln>
            <a:noFill/>
          </a:ln>
        </p:spPr>
        <p:txBody>
          <a:bodyPr wrap="square" lIns="200000" tIns="45720" rIns="200000" bIns="45720" rtlCol="0" anchor="ctr">
            <a:normAutofit/>
          </a:bodyPr>
          <a:lstStyle/>
          <a:p>
            <a:pPr marL="0" indent="0" algn="ctr">
              <a:buNone/>
            </a:pPr>
            <a:r>
              <a:rPr lang="en-US" sz="1600" b="1" dirty="0">
                <a:solidFill>
                  <a:srgbClr val="FFFFFF"/>
                </a:solidFill>
                <a:latin typeface="Arial"/>
                <a:cs typeface="Arial"/>
              </a:rPr>
              <a:t>Có nguy cơ</a:t>
            </a:r>
          </a:p>
        </p:txBody>
      </p:sp>
      <p:sp>
        <p:nvSpPr>
          <p:cNvPr id="83" name="StepText"/>
          <p:cNvSpPr/>
          <p:nvPr/>
        </p:nvSpPr>
        <p:spPr>
          <a:xfrm>
            <a:off x="3301600" y="2140000"/>
            <a:ext cx="2724400" cy="110000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180 người bệnh chưa bị loét</a:t>
            </a:r>
          </a:p>
        </p:txBody>
      </p:sp>
      <p:sp>
        <p:nvSpPr>
          <p:cNvPr id="84" name="Step"/>
          <p:cNvSpPr/>
          <p:nvPr/>
        </p:nvSpPr>
        <p:spPr>
          <a:xfrm>
            <a:off x="6066000" y="1220000"/>
            <a:ext cx="2864400" cy="760000"/>
          </a:xfrm>
          <a:prstGeom prst="chevron">
            <a:avLst>
              <a:gd name="adj" fmla="val 28000"/>
            </a:avLst>
          </a:prstGeom>
          <a:solidFill>
            <a:srgbClr val="5FA39B"/>
          </a:solidFill>
          <a:ln>
            <a:noFill/>
          </a:ln>
        </p:spPr>
        <p:txBody>
          <a:bodyPr wrap="square" lIns="200000" tIns="45720" rIns="200000" bIns="45720" rtlCol="0" anchor="ctr">
            <a:normAutofit/>
          </a:bodyPr>
          <a:lstStyle/>
          <a:p>
            <a:pPr marL="0" indent="0" algn="ctr">
              <a:buNone/>
            </a:pPr>
            <a:r>
              <a:rPr lang="en-US" sz="1600" b="1" dirty="0">
                <a:solidFill>
                  <a:srgbClr val="FFFFFF"/>
                </a:solidFill>
                <a:latin typeface="Arial"/>
                <a:cs typeface="Arial"/>
              </a:rPr>
              <a:t>Một tuần</a:t>
            </a:r>
          </a:p>
        </p:txBody>
      </p:sp>
      <p:sp>
        <p:nvSpPr>
          <p:cNvPr id="85" name="StepText"/>
          <p:cNvSpPr/>
          <p:nvPr/>
        </p:nvSpPr>
        <p:spPr>
          <a:xfrm>
            <a:off x="6106000" y="2140000"/>
            <a:ext cx="2724400" cy="110000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9 người bị loét mới</a:t>
            </a:r>
          </a:p>
        </p:txBody>
      </p:sp>
      <p:sp>
        <p:nvSpPr>
          <p:cNvPr id="86" name="Step"/>
          <p:cNvSpPr/>
          <p:nvPr/>
        </p:nvSpPr>
        <p:spPr>
          <a:xfrm>
            <a:off x="8870400" y="1220000"/>
            <a:ext cx="2864400" cy="760000"/>
          </a:xfrm>
          <a:prstGeom prst="chevron">
            <a:avLst>
              <a:gd name="adj" fmla="val 28000"/>
            </a:avLst>
          </a:prstGeom>
          <a:solidFill>
            <a:srgbClr val="0070C0"/>
          </a:solidFill>
          <a:ln>
            <a:noFill/>
          </a:ln>
        </p:spPr>
        <p:txBody>
          <a:bodyPr wrap="square" lIns="200000" tIns="45720" rIns="200000" bIns="45720" rtlCol="0" anchor="ctr">
            <a:normAutofit/>
          </a:bodyPr>
          <a:lstStyle/>
          <a:p>
            <a:pPr marL="0" indent="0" algn="ctr">
              <a:buNone/>
            </a:pPr>
            <a:r>
              <a:rPr lang="en-US" sz="1600" b="1" dirty="0">
                <a:solidFill>
                  <a:srgbClr val="FFFFFF"/>
                </a:solidFill>
                <a:latin typeface="Arial"/>
                <a:cs typeface="Arial"/>
              </a:rPr>
              <a:t>Mới mắc</a:t>
            </a:r>
          </a:p>
        </p:txBody>
      </p:sp>
      <p:sp>
        <p:nvSpPr>
          <p:cNvPr id="87" name="StepText"/>
          <p:cNvSpPr/>
          <p:nvPr/>
        </p:nvSpPr>
        <p:spPr>
          <a:xfrm>
            <a:off x="8910400" y="2140000"/>
            <a:ext cx="2724400" cy="110000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9 / 180 = 5% mỗi tuần</a:t>
            </a:r>
          </a:p>
          <a:p>
            <a:pPr marL="0" indent="0" algn="l">
              <a:lnSpc>
                <a:spcPct val="104000"/>
              </a:lnSpc>
              <a:spcBef>
                <a:spcPts val="200"/>
              </a:spcBef>
              <a:buNone/>
            </a:pPr>
            <a:r>
              <a:rPr lang="en-US" sz="1500" dirty="0">
                <a:solidFill>
                  <a:srgbClr val="000000"/>
                </a:solidFill>
                <a:latin typeface="Arial"/>
                <a:cs typeface="Arial"/>
              </a:rPr>
              <a:t>Mẫu số: chỉ người có nguy cơ</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Tỷ lệ mới mắc luôn có khoảng thời gian và chỉ tính người có nguy cơ.</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Logo"/>
          <p:cNvPicPr>
            <a:picLocks noChangeAspect="1"/>
          </p:cNvPicPr>
          <p:nvPr/>
        </p:nvPicPr>
        <p:blipFill>
          <a:blip r:embed="rId3"/>
          <a:stretch>
            <a:fillRect/>
          </a:stretch>
        </p:blipFill>
        <p:spPr>
          <a:xfrm>
            <a:off x="4438553" y="723719"/>
            <a:ext cx="3314894" cy="2906250"/>
          </a:xfrm>
          <a:prstGeom prst="rect">
            <a:avLst/>
          </a:prstGeom>
        </p:spPr>
      </p:pic>
      <p:sp>
        <p:nvSpPr>
          <p:cNvPr id="3" name="CopyHead"/>
          <p:cNvSpPr txBox="1"/>
          <p:nvPr/>
        </p:nvSpPr>
        <p:spPr>
          <a:xfrm>
            <a:off x="1100000" y="3650000"/>
            <a:ext cx="9000000" cy="500000"/>
          </a:xfrm>
          <a:prstGeom prst="rect">
            <a:avLst/>
          </a:prstGeom>
          <a:noFill/>
          <a:ln>
            <a:noFill/>
          </a:ln>
        </p:spPr>
        <p:txBody>
          <a:bodyPr wrap="square" lIns="0" tIns="45720" rIns="0" bIns="45720" rtlCol="0" anchor="t"/>
          <a:lstStyle/>
          <a:p>
            <a:pPr marL="0" indent="0" algn="l">
              <a:buNone/>
            </a:pPr>
            <a:r>
              <a:rPr lang="en-US" sz="2400" b="1" dirty="0">
                <a:solidFill>
                  <a:srgbClr val="4472C4"/>
                </a:solidFill>
                <a:latin typeface="Arial"/>
                <a:cs typeface="Arial"/>
              </a:rPr>
              <a:t>Copyright © Neudata, 2026</a:t>
            </a:r>
          </a:p>
        </p:txBody>
      </p:sp>
      <p:sp>
        <p:nvSpPr>
          <p:cNvPr id="4" name="CopyBody"/>
          <p:cNvSpPr txBox="1"/>
          <p:nvPr/>
        </p:nvSpPr>
        <p:spPr>
          <a:xfrm>
            <a:off x="1100000" y="4200000"/>
            <a:ext cx="9991440" cy="2200000"/>
          </a:xfrm>
          <a:prstGeom prst="rect">
            <a:avLst/>
          </a:prstGeom>
          <a:noFill/>
          <a:ln>
            <a:noFill/>
          </a:ln>
        </p:spPr>
        <p:txBody>
          <a:bodyPr wrap="square" lIns="0" tIns="45720" rIns="0" bIns="45720" rtlCol="0" anchor="t"/>
          <a:lstStyle/>
          <a:p>
            <a:pPr marL="0" indent="0" algn="l">
              <a:spcBef>
                <a:spcPts val="100"/>
              </a:spcBef>
              <a:buNone/>
            </a:pPr>
            <a:r>
              <a:rPr lang="en-US" sz="1200" dirty="0">
                <a:solidFill>
                  <a:srgbClr val="000000"/>
                </a:solidFill>
                <a:latin typeface="Courier New"/>
                <a:cs typeface="Courier New"/>
              </a:rPr>
              <a:t>All property rights and copyright are reserved.</a:t>
            </a:r>
          </a:p>
          <a:p>
            <a:pPr>
              <a:buNone/>
            </a:pPr>
            <a:endParaRPr sz="800"/>
          </a:p>
          <a:p>
            <a:pPr marL="0" indent="0" algn="l">
              <a:spcBef>
                <a:spcPts val="100"/>
              </a:spcBef>
              <a:buNone/>
            </a:pPr>
            <a:r>
              <a:rPr lang="en-US" sz="1200" dirty="0">
                <a:solidFill>
                  <a:srgbClr val="000000"/>
                </a:solidFill>
                <a:latin typeface="Courier New"/>
                <a:cs typeface="Courier New"/>
              </a:rPr>
              <a:t>This presentation contains proprietary data, information, and materials developed by Neudata for dedicated use only and may not be communicated, copied, reproduced, distributed, published, or cited, in whole or in part, without the prior written consent of Neudata.</a:t>
            </a:r>
          </a:p>
          <a:p>
            <a:pPr marL="0" indent="0" algn="l">
              <a:spcBef>
                <a:spcPts val="100"/>
              </a:spcBef>
              <a:buNone/>
            </a:pPr>
            <a:r>
              <a:rPr lang="en-US" sz="1200" dirty="0">
                <a:solidFill>
                  <a:srgbClr val="000000"/>
                </a:solidFill>
                <a:latin typeface="Courier New"/>
                <a:cs typeface="Courier New"/>
              </a:rPr>
              <a:t>Where explicit written permission has been granted, appropriate attribution must be included, followed by “by courtesy of Neudata”.</a:t>
            </a:r>
          </a:p>
          <a:p>
            <a:pPr>
              <a:buNone/>
            </a:pPr>
            <a:endParaRPr sz="800"/>
          </a:p>
          <a:p>
            <a:pPr marL="0" indent="0" algn="l">
              <a:spcBef>
                <a:spcPts val="100"/>
              </a:spcBef>
              <a:buNone/>
            </a:pPr>
            <a:r>
              <a:rPr lang="en-US" sz="1200" dirty="0">
                <a:solidFill>
                  <a:srgbClr val="000000"/>
                </a:solidFill>
                <a:latin typeface="Courier New"/>
                <a:cs typeface="Courier New"/>
              </a:rPr>
              <a:t>Any unauthorized use or infringement of these materials may give rise to legal action and claims for damages, without prejudice to any other rights of Neudata, including rights relating to patents, trademarks, or other forms of intellectual property protection.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sp>
        <p:nvSpPr>
          <p:cNvPr id="905"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x</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Relationships xmlns="http://schemas.openxmlformats.org/package/2006/relationships">
  <Relationship Id="rId1" Type="http://schemas.openxmlformats.org/officeDocument/2006/relationships/customXmlProps" Target="itemProps1.xml"/>
</Relationships>

</file>

<file path=customXml/_rels/item2.xml.rels><?xml version="1.0" encoding="utf-8"?>
<Relationships xmlns="http://schemas.openxmlformats.org/package/2006/relationships">
  <Relationship Id="rId1" Type="http://schemas.openxmlformats.org/officeDocument/2006/relationships/customXmlProps" Target="itemProps2.xml"/>
</Relationships>

</file>

<file path=customXml/_rels/item3.xml.rels><?xml version="1.0" encoding="utf-8"?>
<Relationships xmlns="http://schemas.openxmlformats.org/package/2006/relationships">
  <Relationship Id="rId1" Type="http://schemas.openxmlformats.org/officeDocument/2006/relationships/customXmlProps" Target="itemProps3.xml"/>
</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e658d648-6ffc-4f30-955e-342d2c65b5cc"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54D7B907B5DFD428D1C0297734363F0" ma:contentTypeVersion="15" ma:contentTypeDescription="Een nieuw document maken." ma:contentTypeScope="" ma:versionID="26c99ba727eaa891493a7fa95ff6c725">
  <xsd:schema xmlns:xsd="http://www.w3.org/2001/XMLSchema" xmlns:xs="http://www.w3.org/2001/XMLSchema" xmlns:p="http://schemas.microsoft.com/office/2006/metadata/properties" xmlns:ns3="e658d648-6ffc-4f30-955e-342d2c65b5cc" xmlns:ns4="ab59a5c7-b96d-406d-bbef-f0a1b42de2f3" targetNamespace="http://schemas.microsoft.com/office/2006/metadata/properties" ma:root="true" ma:fieldsID="786a918a36af2f8db8f60bc36475a9d3" ns3:_="" ns4:_="">
    <xsd:import namespace="e658d648-6ffc-4f30-955e-342d2c65b5cc"/>
    <xsd:import namespace="ab59a5c7-b96d-406d-bbef-f0a1b42de2f3"/>
    <xsd:element name="properties">
      <xsd:complexType>
        <xsd:sequence>
          <xsd:element name="documentManagement">
            <xsd:complexType>
              <xsd:all>
                <xsd:element ref="ns3:_activity" minOccurs="0"/>
                <xsd:element ref="ns4:SharedWithUsers" minOccurs="0"/>
                <xsd:element ref="ns4:SharedWithDetails" minOccurs="0"/>
                <xsd:element ref="ns4:SharingHintHash" minOccurs="0"/>
                <xsd:element ref="ns3:MediaServiceMetadata" minOccurs="0"/>
                <xsd:element ref="ns3:MediaServiceFastMetadata" minOccurs="0"/>
                <xsd:element ref="ns3:MediaServiceObjectDetectorVersions" minOccurs="0"/>
                <xsd:element ref="ns3:MediaServiceDateTaken" minOccurs="0"/>
                <xsd:element ref="ns3:MediaServiceAutoTags" minOccurs="0"/>
                <xsd:element ref="ns3:MediaLengthInSeconds" minOccurs="0"/>
                <xsd:element ref="ns3:MediaServiceSearchProperties" minOccurs="0"/>
                <xsd:element ref="ns3:MediaServiceSystemTag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658d648-6ffc-4f30-955e-342d2c65b5cc" elementFormDefault="qualified">
    <xsd:import namespace="http://schemas.microsoft.com/office/2006/documentManagement/types"/>
    <xsd:import namespace="http://schemas.microsoft.com/office/infopath/2007/PartnerControls"/>
    <xsd:element name="_activity" ma:index="8" nillable="true" ma:displayName="_activity" ma:hidden="true" ma:internalName="_activity">
      <xsd:simpleType>
        <xsd:restriction base="dms:Note"/>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MediaServiceSystemTags" ma:index="19" nillable="true" ma:displayName="MediaServiceSystemTags" ma:hidden="true" ma:internalName="MediaServiceSystemTags" ma:readOnly="true">
      <xsd:simpleType>
        <xsd:restriction base="dms:Note"/>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b59a5c7-b96d-406d-bbef-f0a1b42de2f3" elementFormDefault="qualified">
    <xsd:import namespace="http://schemas.microsoft.com/office/2006/documentManagement/types"/>
    <xsd:import namespace="http://schemas.microsoft.com/office/infopath/2007/PartnerControls"/>
    <xsd:element name="SharedWithUsers" ma:index="9"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0" nillable="true" ma:displayName="Gedeeld met details" ma:internalName="SharedWithDetails" ma:readOnly="true">
      <xsd:simpleType>
        <xsd:restriction base="dms:Note">
          <xsd:maxLength value="255"/>
        </xsd:restriction>
      </xsd:simpleType>
    </xsd:element>
    <xsd:element name="SharingHintHash" ma:index="11" nillable="true" ma:displayName="Hint-hash dele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90B55F9-5C8D-46ED-979A-F6455BC92B05}">
  <ds:schemaRefs>
    <ds:schemaRef ds:uri="e658d648-6ffc-4f30-955e-342d2c65b5cc"/>
    <ds:schemaRef ds:uri="ab59a5c7-b96d-406d-bbef-f0a1b42de2f3"/>
    <ds:schemaRef ds:uri="http://purl.org/dc/elements/1.1/"/>
    <ds:schemaRef ds:uri="http://schemas.microsoft.com/office/2006/metadata/properties"/>
    <ds:schemaRef ds:uri="http://schemas.microsoft.com/office/2006/documentManagement/types"/>
    <ds:schemaRef ds:uri="http://schemas.openxmlformats.org/package/2006/metadata/core-properties"/>
    <ds:schemaRef ds:uri="http://purl.org/dc/dcmitype/"/>
    <ds:schemaRef ds:uri="http://schemas.microsoft.com/office/infopath/2007/PartnerControls"/>
    <ds:schemaRef ds:uri="http://www.w3.org/XML/1998/namespace"/>
    <ds:schemaRef ds:uri="http://purl.org/dc/terms/"/>
  </ds:schemaRefs>
</ds:datastoreItem>
</file>

<file path=customXml/itemProps2.xml><?xml version="1.0" encoding="utf-8"?>
<ds:datastoreItem xmlns:ds="http://schemas.openxmlformats.org/officeDocument/2006/customXml" ds:itemID="{183C2C74-28C0-461B-998D-91BCFE0ECC1C}">
  <ds:schemaRefs>
    <ds:schemaRef ds:uri="http://schemas.microsoft.com/sharepoint/v3/contenttype/forms"/>
  </ds:schemaRefs>
</ds:datastoreItem>
</file>

<file path=customXml/itemProps3.xml><?xml version="1.0" encoding="utf-8"?>
<ds:datastoreItem xmlns:ds="http://schemas.openxmlformats.org/officeDocument/2006/customXml" ds:itemID="{A73EACF0-A77F-4E50-B4B4-74F98872DC2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658d648-6ffc-4f30-955e-342d2c65b5cc"/>
    <ds:schemaRef ds:uri="ab59a5c7-b96d-406d-bbef-f0a1b42de2f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2181</TotalTime>
  <Words>443</Words>
  <Application>Microsoft Office PowerPoint</Application>
  <PresentationFormat>Widescreen</PresentationFormat>
  <Paragraphs>58</Paragraphs>
  <Slides>4</Slides>
  <Notes>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vt:i4>
      </vt:variant>
    </vt:vector>
  </HeadingPairs>
  <TitlesOfParts>
    <vt:vector size="12" baseType="lpstr">
      <vt:lpstr>Arial</vt:lpstr>
      <vt:lpstr>Calibri</vt:lpstr>
      <vt:lpstr>Century Gothic</vt:lpstr>
      <vt:lpstr>Consolas</vt:lpstr>
      <vt:lpstr>Segoe UI</vt:lpstr>
      <vt:lpstr>Segoe UI (Body)</vt:lpstr>
      <vt:lpstr>Verdana</vt:lpstr>
      <vt:lpstr>Office Theme</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Osangir Bernard</dc:creator>
  <cp:keywords/>
  <dc:description>generated using python-pptx</dc:description>
  <cp:lastModifiedBy>Bernard OSANG'IR</cp:lastModifiedBy>
  <cp:revision>75</cp:revision>
  <dcterms:created xsi:type="dcterms:W3CDTF">2013-01-27T09:14:16Z</dcterms:created>
  <dcterms:modified xsi:type="dcterms:W3CDTF">2026-06-28T14:46:43Z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0x010100F54D7B907B5DFD428D1C0297734363F0</vt:lpwstr>
  </property>
</Properties>
</file>