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Buổi 3 (19:30). Chào mừng đến Tuần 3. Ở Buổi 1 và 2 chúng ta đặt câu hỏi và tìm bằng chứng. Hôm nay chọn cách một nghiên cứu trả lời câu hỏi. Thứ Bảy tuần sau (Buổi 4) đánh giá có tin được câu trả lời không và tác động lớn đến đâu.</a:t>
            </a:r>
          </a:p>
          <a:p>
            <a:r>
              <a:rPr lang="en-US" sz="1400" b="0" dirty="0"/>
              <a:t>Ý chính: thiết kế quyết định điều được phép kết luận ở cuối nghiên cứu. Câu hỏi hay mà chọn sai thiết kế sẽ cho ra một nghiên cứu yếu.</a:t>
            </a:r>
          </a:p>
          <a:p>
            <a:r>
              <a:rPr lang="en-US" sz="1400" b="0" dirty="0"/>
              <a:t>Cách học trực tuyến (nhắc ngắn): câu trả lời nhanh qua bình chọn (poll). Với các câu hỏi khác, giảng viên mời hai ba người trả lời, bật micro. Bấm nút 'giơ tay' khi muốn phát biểu. Mọi bài tập đều do cả lớp cùng làm, giảng viên gõ câu trả lời chung lên màn hình chia sẻ. Không chia nhóm.</a:t>
            </a:r>
          </a:p>
          <a:p>
            <a:r>
              <a:rPr lang="en-US" sz="1400" b="0" dirty="0"/>
              <a:t>Nhịp độ: buổi này cố ý đi chậm. Mỗi thiết kế được trình bày bằng một hình hoặc một bảng ngắn, rồi một ví dụ từng bước, rồi một câu bình chọn nhanh.</a:t>
            </a:r>
          </a:p>
          <a:p>
            <a:r>
              <a:rPr lang="en-US" sz="1400" b="0" dirty="0"/>
              <a:t>Ví dụ xuyên suốt: câu hỏi về dịch truyền được trả lời hai lần: bằng một thử nghiệm ngẫu nhiên nhỏ (Bài báo 1, Boulet 2024) và một nghiên cứu thuần tập lớn (Bài báo 2, Hyun 2023). Cả hai bài nằm trong thư mục khóa học, Course/Papers.</a:t>
            </a:r>
          </a:p>
          <a:p>
            <a:r>
              <a:rPr lang="en-US" sz="1400" b="0" dirty="0"/>
              <a:t>Hỏi cả lớp (mời hai ba người trả lời, bật micro): ai đã từng thu thập dữ liệu cho một nghiên cứu? Dự kiến: vài người. Dùng họ làm ví dụ sau.</a:t>
            </a:r>
          </a:p>
          <a:p>
            <a:r>
              <a:rPr lang="en-US" sz="1400" b="0" dirty="0"/>
              <a:t>Thời gian: 1 phút. Lịch: 19:30 ôn tập (10), 19:40 phần 3.1 (45), 20:25 Gọi tên thiết kế (15), 20:40 giải lao (15), 20:55 phần 3.2 (30), 21:25 chọn thiết kế (15), 21:40 xây dựng đề cương 3 (45), 22:25 tổng kết (5), 22:30 kết thúc.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Mục đích: gợi lại Buổi 2 và đặt câu hỏi nghiên cứu của mỗi học viên trở lại trước mắt họ. Phần xây dựng đề cương hôm nay chọn thiết kế cho câu hỏi đó.</a:t>
            </a:r>
          </a:p>
          <a:p>
            <a:r>
              <a:rPr lang="en-US" sz="1400" b="0" dirty="0"/>
              <a:t>Chạy thành ba câu bình chọn (poll trên Zoom hoặc Teams, hoặc một biểu mẫu). Chiếu kết quả, rồi công bố đáp án.</a:t>
            </a:r>
          </a:p>
          <a:p>
            <a:r>
              <a:rPr lang="en-US" sz="1400" b="0" dirty="0"/>
              <a:t>Đáp án. C1: AND với một khái niệm khác thu hẹp tìm kiếm. OR mở rộng. C2: hình và bảng (thứ tự đọc: tiêu đề, tóm tắt, hình và bảng, rồi phương pháp). C3: tô vẽ (spin), tức là mô tả kết quả không có ý nghĩa như thể có lợi.</a:t>
            </a:r>
          </a:p>
          <a:p>
            <a:r>
              <a:rPr lang="en-US" sz="1400" b="0" dirty="0"/>
              <a:t>Quan niệm sai cần sửa: 'p = 0.42 là gần có ý nghĩa'. Không phải. Cách nói trung thực là 'không có khác biệt rõ'.</a:t>
            </a:r>
          </a:p>
          <a:p>
            <a:r>
              <a:rPr lang="en-US" sz="1400" b="0" dirty="0"/>
              <a:t>Hỏi cả lớp sau C3 (mời hai ba người trả lời, bật micro): nên viết lại câu đó thế nào? Dự kiến: 'tử vong không khác biệt rõ giữa hai nhóm (p = 0.42)'.</a:t>
            </a:r>
          </a:p>
          <a:p>
            <a:r>
              <a:rPr lang="en-US" sz="1400" b="0" dirty="0"/>
              <a:t>Thời gian: 9 phút (khoảng 6 phút cho ba câu, 3 phút đọc lại). Cộng với slide mở đầu là 10 phút ôn tập.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3.1 bắt đầu từ đây (tổng cộng 45 phút, từ slide này đến câu bình chọn 'gây ra hay có liên quan').</a:t>
            </a:r>
          </a:p>
          <a:p>
            <a:r>
              <a:rPr lang="en-US" sz="1400" b="0" dirty="0"/>
              <a:t>Chỉ đọc bốn tiêu đề. Chi tiết đến dần theo từng slide. Các từ này cũng có ở đầu phiếu bài tập Buổi 3 (file PDF gửi trước buổi học).</a:t>
            </a:r>
          </a:p>
          <a:p>
            <a:r>
              <a:rPr lang="en-US" sz="1400" b="0" dirty="0"/>
              <a:t>Ý chính: gần như mọi câu hỏi về thiết kế trở nên dễ khi gọi tên được phơi nhiễm và kết cục. Ta luyện điều đó trước.</a:t>
            </a:r>
          </a:p>
          <a:p>
            <a:r>
              <a:rPr lang="en-US" sz="1400" b="0" dirty="0"/>
              <a:t>Quan niệm sai: 'phải học thuộc tên thiết kế'. Không. Có thể suy ra từ hai câu hỏi ở thông điệp chính.</a:t>
            </a:r>
          </a:p>
          <a:p>
            <a:r>
              <a:rPr lang="en-US" sz="1400" b="0" dirty="0"/>
              <a:t>Hỏi cả lớp (mời hai ba người trả lời, bật micro): trong câu hỏi về dịch truyền, đâu là phơi nhiễm và đâu là kết cục? Dự kiến: phơi nhiễm = chiến lược hạn chế dịch (so với thường quy). Kết cục = tử vong ngày 28.</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Đây là sợi chỉ xuyên suốt cả buổi. Đọc to câu hỏi: đó là PICO (Đối tượng, Can thiệp, So sánh, Kết cục) cả lớp đã xây dựng ở Buổi 1.</a:t>
            </a:r>
          </a:p>
          <a:p>
            <a:r>
              <a:rPr lang="en-US" sz="1400" b="0" dirty="0"/>
              <a:t>Các bài báo ở đâu: toàn văn (bản gốc và bản có chú giải) nằm trong thư mục khóa học, Course/Papers: 'Paper 1 - Boulet 2024 Crit Care (RCT)' và 'Paper 2 - Hyun 2023 Ann Intensive Care (cohort)'. Học viên đã đọc hai bài này ở Buổi 2.</a:t>
            </a:r>
          </a:p>
          <a:p>
            <a:r>
              <a:rPr lang="en-US" sz="1400" b="0" dirty="0"/>
              <a:t>Ý chính: Boulet chỉ định chiến lược dịch truyền bằng ngẫu nhiên (một thực nghiệm). Hyun chỉ quan sát điều bác sĩ đã làm và điều xảy ra sau đó (một nghiên cứu thuần tập quan sát).</a:t>
            </a:r>
          </a:p>
          <a:p>
            <a:r>
              <a:rPr lang="en-US" sz="1400" b="0" dirty="0"/>
              <a:t>Chi tiết hay bị bỏ qua: kết cục chính của Boulet là cân bằng dịch ngày 5, không phải tử vong. Đây là thử nghiệm thí điểm. Hyun xét tử vong ngày 28 (đúng câu hỏi của chúng ta) nhưng không chỉ định được gì.</a:t>
            </a:r>
          </a:p>
          <a:p>
            <a:r>
              <a:rPr lang="en-US" sz="1400" b="0" dirty="0"/>
              <a:t>Quan niệm sai: 'nghiên cứu lớn hơn luôn tốt hơn'. Cỡ mẫu làm giảm sai số ngẫu nhiên, không loại bỏ sai lệch. Ta quay lại ở Buổi 4.</a:t>
            </a:r>
          </a:p>
          <a:p>
            <a:r>
              <a:rPr lang="en-US" sz="1400" b="0" dirty="0"/>
              <a:t>Hỏi cả lớp (bình chọn, hoặc mời hai ba người trả lời): nghiên cứu nào đáng tin hơn để biết hạn chế dịch có cứu sống người bệnh không? Dự kiến: ý kiến khác nhau, và đó chính là vấn đề. Không nghiên cứu nào trả lời trọn vẹn. Giữ sự băn khoăn này đến cuối phần 3.1.</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Đánh dấu phần 3.1. 45 phút tính từ slide từ khóa đến câu bình chọn 'gây ra hay có liên quan', gồm một lần bình chọn ngắn.</a:t>
            </a:r>
          </a:p>
          <a:p>
            <a:r>
              <a:rPr lang="en-US" sz="1400" b="0" dirty="0"/>
              <a:t>Ý chính: học thiết kế như những hình vẽ trên trục thời gian, không phải định nghĩa. Với mỗi thiết kế hỏi: ai quyết định phơi nhiễm, và thời gian chạy chiều nào? Sau mỗi hình là một ví dụ từng bước.</a:t>
            </a:r>
          </a:p>
          <a:p>
            <a:r>
              <a:rPr lang="en-US" sz="1400" b="0" dirty="0"/>
              <a:t>Nói với cả lớp: không cần thuộc tên. Cuối phần này họ sẽ tự phác họa được.</a:t>
            </a:r>
          </a:p>
          <a:p>
            <a:r>
              <a:rPr lang="en-US" sz="1400" b="0" dirty="0"/>
              <a:t>Thời gian: 30 giây.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từ trái sang phải. Nghiên cứu mô tả mô tả điều đang có, không so sánh. Nghiên cứu phân tích so sánh các nhóm để kiểm định một mối liên quan, và có hai loại: quan sát (nhà nghiên cứu theo dõi điều xảy ra trong chăm sóc thường ngày) và thực nghiệm (nhà nghiên cứu quyết định ai nhận gì).</a:t>
            </a:r>
          </a:p>
          <a:p>
            <a:r>
              <a:rPr lang="en-US" sz="1400" b="0" dirty="0"/>
              <a:t>Tổng quan hệ thống đứng riêng: đó là nghiên cứu về các nghiên cứu, tổng hợp nhiều thiết kế trên slide này.</a:t>
            </a:r>
          </a:p>
          <a:p>
            <a:r>
              <a:rPr lang="en-US" sz="1400" b="0" dirty="0"/>
              <a:t>Quan niệm sai: 'quan sát nghĩa là kém'. Không. Nhiều câu hỏi quan trọng (tác hại, tiên lượng, bệnh hiếm) chỉ trả lời được bằng nghiên cứu quan sát. Vấn đề là sự phù hợp, không phải thứ hạng.</a:t>
            </a:r>
          </a:p>
          <a:p>
            <a:r>
              <a:rPr lang="en-US" sz="1400" b="0" dirty="0"/>
              <a:t>Hỏi cả lớp (bình chọn): Bài báo 1 (Boulet) thuộc thẻ nào? Bài báo 2 (Hyun)? Dự kiến: Boulet = thực nghiệm, RCT. Hyun = quan sát, thuần tập.</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Trước mọi thiết kế, ai cũng phải gọi tên được hai thành phần của câu hỏi.</a:t>
            </a:r>
          </a:p>
          <a:p>
            <a:r>
              <a:rPr lang="en-US" sz="1400" b="0" dirty="0"/>
              <a:t>Phơi nhiễm: điều có trước (một điều trị, chiến lược, yếu tố nguy cơ, hành vi). Kết cục: điều đếm sau đó (tử vong, nhiễm khuẩn, tổn thương, một chỉ số xét nghiệm). Nhóm so sánh là những người không có phơi nhiễm, hoặc được chăm sóc thường quy.</a:t>
            </a:r>
          </a:p>
          <a:p>
            <a:r>
              <a:rPr lang="en-US" sz="1400" b="0" dirty="0"/>
              <a:t>Đi qua từng dòng. Cùng một biến có thể đóng vai trò khác nhau: cân bằng dịch là kết cục trong Boulet (cân bằng dịch ngày 5) nhưng là phơi nhiễm trong Hyun (cân bằng đến ngày 3, kết cục tử vong). Hai dòng cuối là ví dụ khác, sẽ gặp lại trong buổi hôm nay.</a:t>
            </a:r>
          </a:p>
          <a:p>
            <a:r>
              <a:rPr lang="en-US" sz="1400" b="0" dirty="0"/>
              <a:t>Quan niệm sai: 'phơi nhiễm phải có hại'. Không. Một điều trị cũng là phơi nhiễm.</a:t>
            </a:r>
          </a:p>
          <a:p>
            <a:r>
              <a:rPr lang="en-US" sz="1400" b="0" dirty="0"/>
              <a:t>Hỏi cả lớp (mời hai ba người trả lời, bật micro): trong câu hỏi xuyên suốt, đâu là phơi nhiễm, kết cục và so sánh? Dự kiến: chiến lược hạn chế dịch. Tử vong ngày 28. Chăm sóc thường quy.</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Báo cáo ca hoặc loạt ca: vài người bệnh đặc biệt được mô tả chi tiết. Có vai trò lịch sử quan trọng (những báo cáo đầu tiên về AIDS, tác hại của thalidomide) vì chúng báo động và gợi giả thuyết.</a:t>
            </a:r>
          </a:p>
          <a:p>
            <a:r>
              <a:rPr lang="en-US" sz="1400" b="0" dirty="0"/>
              <a:t>Nghiên cứu cắt ngang: một bức ảnh chụp quần thể tại một thời điểm, ví dụ khảo sát mọi người bệnh trong ICU vào một ngày. Nó đo tỷ lệ hiện mắc (bao nhiêu người đang mắc ngay lúc này).</a:t>
            </a:r>
          </a:p>
          <a:p>
            <a:r>
              <a:rPr lang="en-US" sz="1400" b="0" dirty="0"/>
              <a:t>Ý chính: trong nghiên cứu cắt ngang, phơi nhiễm và kết cục được đo cùng lúc, nên thường không biết cái nào có trước.</a:t>
            </a:r>
          </a:p>
          <a:p>
            <a:r>
              <a:rPr lang="en-US" sz="1400" b="0" dirty="0"/>
              <a:t>Quan niệm sai: 'nghiên cứu cắt ngang chứng minh được nhân quả vì có hai nhóm'. Nó có thể so sánh các nhóm (cắt ngang phân tích) nhưng thiếu trình tự thời gian.</a:t>
            </a:r>
          </a:p>
          <a:p>
            <a:r>
              <a:rPr lang="en-US" sz="1400" b="0" dirty="0"/>
              <a:t>Hỏi cả lớp (mời hai ba người trả lời, bật micro): làm sao đo trong một ngày xem cân bằng dịch dương phổ biến thế nào ở ICU của bạn? Dự kiến: khảo sát hiện mắc tại một thời điểm, trên mọi người bệnh có mặt hôm đó.</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Một ví dụ khác (ngoài câu hỏi về dịch truyền) để 'cắt ngang' trở nên cụ thể. Số liệu giả định.</a:t>
            </a:r>
          </a:p>
          <a:p>
            <a:r>
              <a:rPr lang="en-US" sz="1400" b="0" dirty="0"/>
              <a:t>Bước 1-2: mọi người có mặt trong một ngày, được khám cùng một cách (giúp tránh sai lệch thông tin, sẽ học ở Buổi 4). Bước 3: phơi nhiễm (đệm) và kết cục (loét) được ghi cùng lúc. Bước 4: kết quả là tỷ lệ hiện mắc: 37/412 người bệnh, 9%.</a:t>
            </a:r>
          </a:p>
          <a:p>
            <a:r>
              <a:rPr lang="en-US" sz="1400" b="0" dirty="0"/>
              <a:t>Ý chính: có thể so sánh các nhóm (loét ở đệm thường và đệm khí), nhưng không biết đệm có trước hay người bệnh đã bị loét mới được chuyển sang đệm khí.</a:t>
            </a:r>
          </a:p>
          <a:p>
            <a:r>
              <a:rPr lang="en-US" sz="1400" b="0" dirty="0"/>
              <a:t>Quan niệm sai: 'cắt ngang = chất lượng thấp'. Với câu hỏi 'hiện nay phổ biến thế nào?' đó đúng là thiết kế phù hợp, lại rẻ và nhanh.</a:t>
            </a:r>
          </a:p>
          <a:p>
            <a:r>
              <a:rPr lang="en-US" sz="1400" b="0" dirty="0"/>
              <a:t>Hỏi cả lớp (mời hai ba người trả lời, bật micro): với câu hỏi về dịch truyền, ta có thể đo gì ở ICU trong một ngày? Dự kiến: cân bằng dịch và chức năng thận hôm đó của mọi người bệnh có mặt.</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Dùng con trỏ chuột vẽ theo mũi tên từ phải sang trái. Ta bắt đầu hôm nay với những người đã có kết cục (nhóm bệnh) và những người tương tự không có (nhóm chứng). Rồi nhìn ngược lại tìm phơi nhiễm.</a:t>
            </a:r>
          </a:p>
          <a:p>
            <a:r>
              <a:rPr lang="en-US" sz="1400" b="0" dirty="0"/>
              <a:t>Ví dụ trên hình: người bệnh ICU bị nhiễm nấm Candida máu (nhóm bệnh) so với người bệnh ICU không bị (nhóm chứng). Tra hồ sơ xem có nuôi ăn tĩnh mạch không.</a:t>
            </a:r>
          </a:p>
          <a:p>
            <a:r>
              <a:rPr lang="en-US" sz="1400" b="0" dirty="0"/>
              <a:t>Điểm mạnh: hiệu quả với kết cục hiếm hoặc thời gian ủ bệnh dài, vì không cần theo dõi hàng nghìn người. Điểm yếu: sai lệch nhớ lại, khó chọn nhóm chứng tốt, và chỉ tính được tỷ số chênh (OR), không tính được nguy cơ.</a:t>
            </a:r>
          </a:p>
          <a:p>
            <a:r>
              <a:rPr lang="en-US" sz="1400" b="0" dirty="0"/>
              <a:t>Quan niệm sai: 'bệnh–chứng giống thuần tập hồi cứu vì cùng dùng hồ sơ cũ'. Khác biệt nằm ở cách chọn người: theo kết cục trong bệnh–chứng, theo phơi nhiễm trong thuần tập.</a:t>
            </a:r>
          </a:p>
          <a:p>
            <a:r>
              <a:rPr lang="en-US" sz="1400" b="0" dirty="0"/>
              <a:t>Hỏi cả lớp (mời hai ba người trả lời, bật micro): vì sao không tính được nguy cơ nhiễm Candida máu từ nghiên cứu bệnh–chứng? Dự kiến: nhà nghiên cứu tự chọn số ca bệnh và ca chứng, nên tỷ lệ có kết cục do thiết kế quyết định chứ không phải do tự nhiên.</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Một ví dụ khác (ngoài câu hỏi về dịch truyền). Ở Buổi 4 cả lớp sẽ tính tỷ số chênh cho một nghiên cứu bệnh–chứng về câu hỏi dịch truyền dùng đúng các con số này (24/40 so với 16/80), nên hãy đi chậm.</a:t>
            </a:r>
          </a:p>
          <a:p>
            <a:r>
              <a:rPr lang="en-US" sz="1400" b="0" dirty="0"/>
              <a:t>Bước 1: ca bệnh là người có kết cục. Bước 2: ca chứng là những người tương tự không có kết cục, từ cùng nguồn (cùng ICU, cùng thời gian). Chọn ca chứng tốt là phần khó nhất. Bước 3: nhìn lại phơi nhiễm, cùng một cách cho cả hai nhóm. Bước 4: 60% ca bệnh so với 20% ca chứng có phơi nhiễm. Bước 5: kết quả là tỷ số chênh (OR = 6.0, sẽ tính thứ Bảy tuần sau).</a:t>
            </a:r>
          </a:p>
          <a:p>
            <a:r>
              <a:rPr lang="en-US" sz="1400" b="0" dirty="0"/>
              <a:t>Quan niệm sai: 'ca chứng nên là người tình nguyện khỏe mạnh'. Không. Ca chứng phải đến từ quần thể đã sinh ra ca bệnh, nếu không phép so sánh không công bằng.</a:t>
            </a:r>
          </a:p>
          <a:p>
            <a:r>
              <a:rPr lang="en-US" sz="1400" b="0" dirty="0"/>
              <a:t>Hỏi cả lớp (mời hai ba người trả lời, bật micro): vì sao không báo cáo được nguy cơ nhiễm Candida máu từ nghiên cứu này? Dự kiến: ta tự chọn số ca bệnh và ca chứng (1:2), nên tỷ lệ mắc do ta quyết định.</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Mũi tên từ trái sang phải. Chia người theo phơi nhiễm (ở đây: cân bằng dịch dương và âm trong những ngày đầu ở ICU) rồi đếm ai có kết cục (tử vong ngày 28). Đó là Bài báo 2, Hyun 2023.</a:t>
            </a:r>
          </a:p>
          <a:p>
            <a:r>
              <a:rPr lang="en-US" sz="1400" b="0" dirty="0"/>
              <a:t>Thuần tập tiến cứu: bắt đầu từ bây giờ và theo dõi về tương lai. Thuần tập hồi cứu: bắt đầu từ hồ sơ cũ, nhưng logic vẫn là phơi nhiễm rồi đến kết cục. Hyun phân tích một sổ bộ (registry) có dữ liệu được thu thập tiến cứu.</a:t>
            </a:r>
          </a:p>
          <a:p>
            <a:r>
              <a:rPr lang="en-US" sz="1400" b="0" dirty="0"/>
              <a:t>Điểm mạnh: trình tự thời gian rõ, xét được nhiều kết cục, cho nguy cơ và tỷ lệ mới mắc. Điểm yếu: chậm và tốn kém nếu tiến cứu, kém với kết cục hiếm, và yếu tố nhiễu, vì nhà nghiên cứu không chọn ai được truyền nhiều dịch hơn.</a:t>
            </a:r>
          </a:p>
          <a:p>
            <a:r>
              <a:rPr lang="en-US" sz="1400" b="0" dirty="0"/>
              <a:t>Quan niệm sai: 'hồi cứu nghĩa là chất lượng kém'. Không hẳn. Chất lượng phụ thuộc vào việc ghi chép dữ liệu tốt đến đâu.</a:t>
            </a:r>
          </a:p>
          <a:p>
            <a:r>
              <a:rPr lang="en-US" sz="1400" b="0" dirty="0"/>
              <a:t>Hỏi cả lớp (mời hai ba người trả lời, bật micro): trong Hyun, ai quyết định người bệnh nào được truyền nhiều dịch hơn? Dự kiến: bác sĩ điều trị, tùy theo người bệnh trông nặng đến đâu. Giữ ý này cho phần yếu tố nhiễu ở Buổi 4.</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Đây là cách Bài báo 2 (Hyun 2023, thư mục khóa học Course/Papers) hoạt động. Đây là ví dụ tốt về thuần tập xây dựng từ một sổ bộ có dữ liệu thu thập tiến cứu.</a:t>
            </a:r>
          </a:p>
          <a:p>
            <a:r>
              <a:rPr lang="en-US" sz="1400" b="0" dirty="0"/>
              <a:t>Bước 1: nhóm thuần tập: ai được theo dõi (và ai bị loại: người bệnh rời ICU trước ngày 3). Bước 2: phơi nhiễm được đo trước kết cục. Bước 3: kết cục được đếm sau đó. Bước 4: so sánh các nhóm. Hyun ghép cặp theo điểm xu hướng để các nhóm tương đồng (483, 373 và 392 cặp cho ngày 1, 2 và 3). Kết quả ngày 2: tỷ số nguy cơ tức thời (HR) 2.13 (khoảng tin cậy, KTC, 95% 1.48-3.06). Ngày 1 không khác biệt rõ. HR được giải thích kỹ ở Buổi 6. Lúc này hiểu là 'tốc độ tử vong khoảng gấp đôi'.</a:t>
            </a:r>
          </a:p>
          <a:p>
            <a:r>
              <a:rPr lang="en-US" sz="1400" b="0" dirty="0"/>
              <a:t>Quan niệm sai: 'thuần tập phải bắt đầu từ hôm nay'. Thuần tập hồi cứu dùng hồ sơ cũ nhưng vẫn đi từ phơi nhiễm đến kết cục.</a:t>
            </a:r>
          </a:p>
          <a:p>
            <a:r>
              <a:rPr lang="en-US" sz="1400" b="0" dirty="0"/>
              <a:t>Hỏi cả lớp (mời hai ba người trả lời, bật micro): ai quyết định người bệnh nào được truyền nhiều dịch hơn? Dự kiến: bác sĩ điều trị, thường vì người bệnh nặng hơn. Ta quay lại ở Buổi 4 (yếu tố nhiễu).</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báo 1, Boulet 2024: 50 người lớn bị sốc nhiễm khuẩn được máy tính trung tâm phân nhóm ngẫu nhiên tỷ lệ 1:1 vào chiến lược hạn chế dịch không phải hồi sức hoặc chăm sóc thường quy. Hai người bệnh nhóm thường quy rút lại đồng ý, nên 24 + 24 được phân tích.</a:t>
            </a:r>
          </a:p>
          <a:p>
            <a:r>
              <a:rPr lang="en-US" sz="1400" b="0" dirty="0"/>
              <a:t>Ý chính: RCT là một nghiên cứu thuần tập trong đó nhà nghiên cứu chỉ định phơi nhiễm bằng ngẫu nhiên. Vì vậy các nhóm giống nhau từ đầu, cả với yếu tố đã đo và yếu tố chưa đo.</a:t>
            </a:r>
          </a:p>
          <a:p>
            <a:r>
              <a:rPr lang="en-US" sz="1400" b="0" dirty="0"/>
              <a:t>Lưu ý kết quả trung thực: mỗi nhóm có 6 ca tử vong đến ngày 28. Với 24 người bệnh mỗi nhóm, điều này gần như không nói được gì về tử vong. Thử nghiệm thí điểm được tính cỡ mẫu cho cân bằng dịch.</a:t>
            </a:r>
          </a:p>
          <a:p>
            <a:r>
              <a:rPr lang="en-US" sz="1400" b="0" dirty="0"/>
              <a:t>Quan niệm sai: 'RCT = sự thật'. Một RCT nhỏ, không làm mù hoặc thực hiện kém vẫn có thể gây hiểu nhầm. Thiết kế là điều kiện cần, chưa đủ.</a:t>
            </a:r>
          </a:p>
          <a:p>
            <a:r>
              <a:rPr lang="en-US" sz="1400" b="0" dirty="0"/>
              <a:t>Hỏi cả lớp (mời hai ba người trả lời, bật micro): sao không phân nhóm ngẫu nhiên mọi thứ? Dự kiến: có phơi nhiễm không thể chỉ định về mặt đạo đức (hút thuốc, tác hại), có kết cục hiếm hoặc mất nhiều năm, và thử nghiệm rất tốn kém.</a:t>
            </a:r>
          </a:p>
          <a:p>
            <a:r>
              <a:rPr lang="en-US" sz="1400" b="0" dirty="0"/>
              <a:t>Thời gian: 2 phút. Sau giải lao, phần 3.2 cho thấy những cách bố trí thử nghiệm khác.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Đây là Bài báo 1 (Boulet 2024, thư mục khóa học Course/Papers), thử nghiệm ngẫu nhiên thí điểm tại 3 ICU.</a:t>
            </a:r>
          </a:p>
          <a:p>
            <a:r>
              <a:rPr lang="en-US" sz="1400" b="0" dirty="0"/>
              <a:t>Bước 1: tiêu chuẩn chọn chặt chẽ (ta quay lại khi xây dựng đề cương). Bước 2: đồng ý tham gia (ở ICU thường từ người đại diện), trước hoặc ngay sau phân nhóm. Bước 3: phân nhóm bằng máy tính trung tâm giữ kín lần phân bổ tiếp theo (che giấu phân bổ, Buổi 4). Bước 4: thực hiện hai chiến lược. Bước 5: kết cục chính là cân bằng dịch ngày 5. Tử vong ngày 28 là 6/24 ở mỗi nhóm.</a:t>
            </a:r>
          </a:p>
          <a:p>
            <a:r>
              <a:rPr lang="en-US" sz="1400" b="0" dirty="0"/>
              <a:t>Quan niệm sai: 'ngẫu nhiên = làm mù'. Không phải ở đây. Bác sĩ biết nhóm. Chỉ người bệnh và nhà thống kê được làm mù.</a:t>
            </a:r>
          </a:p>
          <a:p>
            <a:r>
              <a:rPr lang="en-US" sz="1400" b="0" dirty="0"/>
              <a:t>Hỏi cả lớp (bình chọn): bước nào biến đây thành thực nghiệm thay vì thuần tập? Dự kiến: bước 3, khi nhà nghiên cứu chỉ định phơi nhiễm.</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Tổng quan hệ thống dùng chiến lược tìm kiếm định trước, có thể lặp lại (nhớ PubMed và toán tử Boolean ở Buổi 2) và thẩm định mọi nghiên cứu tìm được. Phân tích gộp sau đó gộp kết quả thành một ước lượng chung: hình thoi ở cuối biểu đồ rừng (forest plot).</a:t>
            </a:r>
          </a:p>
          <a:p>
            <a:r>
              <a:rPr lang="en-US" sz="1400" b="0" dirty="0"/>
              <a:t>Biểu đồ rừng ở đây chỉ minh họa: mỗi ô vuông là một thử nghiệm, đường ngang là khoảng tin cậy 95%, đường dọc là 'không khác biệt'. Buổi 4 sẽ đọc sơ đồ PRISMA và biểu đồ rừng từng bước.</a:t>
            </a:r>
          </a:p>
          <a:p>
            <a:r>
              <a:rPr lang="en-US" sz="1400" b="0" dirty="0"/>
              <a:t>Quan niệm sai: 'phân tích gộp luôn là bằng chứng tốt nhất'. Nó chỉ tốt bằng các nghiên cứu được gộp: đầu vào kém, đầu ra kém. Gộp các thử nghiệm nhỏ bị sai lệch cho một câu trả lời sai nhưng rất chính xác.</a:t>
            </a:r>
          </a:p>
          <a:p>
            <a:r>
              <a:rPr lang="en-US" sz="1400" b="0" dirty="0"/>
              <a:t>Hỏi cả lớp (mời hai ba người trả lời, bật micro): tổng quan tường thuật khác tổng quan hệ thống thế nào? Dự kiến: tổng quan hệ thống có phương pháp tìm kiếm và chọn lọc được nêu rõ, lặp lại được. Tổng quan tường thuật do tác giả tự chọn.</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Ôn lại từ Buổi 1, giờ có đặt thêm hai bài báo. Bài báo 1 (Boulet) là RCT, Bài báo 2 (Hyun) là thuần tập.</a:t>
            </a:r>
          </a:p>
          <a:p>
            <a:r>
              <a:rPr lang="en-US" sz="1400" b="0" dirty="0"/>
              <a:t>Ý chính: tháp xếp hạng thiết kế theo mức bảo vệ điển hình trước sai lệch với câu hỏi về hiệu quả điều trị. Nó không xếp hạng câu hỏi về tỷ lệ hiện mắc, tiên lượng hay tác hại hiếm, nơi các thiết kế khác mới là công cụ đúng.</a:t>
            </a:r>
          </a:p>
          <a:p>
            <a:r>
              <a:rPr lang="en-US" sz="1400" b="0" dirty="0"/>
              <a:t>Quan niệm sai: 'bất cứ thứ gì ở tầng cao hơn đều thắng tầng dưới'. Một RCT thí điểm 48 người bệnh không bác bỏ được một thuần tập đa trung tâm cẩn thận về tử vong. Chúng trả lời những phần khác nhau của câu hỏi.</a:t>
            </a:r>
          </a:p>
          <a:p>
            <a:r>
              <a:rPr lang="en-US" sz="1400" b="0" dirty="0"/>
              <a:t>Hỏi cả lớp (bình chọn): bài nào ở cao hơn, và điều đó có làm nó hữu ích hơn cho câu hỏi về tử vong không? Dự kiến: Boulet cao hơn, nhưng không được thiết kế hay đủ cỡ mẫu cho tử vong, nên với tử vong nó đóng góp ít.</a:t>
            </a:r>
          </a:p>
          <a:p>
            <a:r>
              <a:rPr lang="en-US" sz="1400" b="0" dirty="0"/>
              <a:t>Thời gian: 1.5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Đây là công cụ cho bài tập 'Gọi tên thiết kế' ở cuối phần 3.1. Đi chậm một lần với Bài báo 1 (Boulet), rồi với Bài báo 2 (Hyun).</a:t>
            </a:r>
          </a:p>
          <a:p>
            <a:r>
              <a:rPr lang="en-US" sz="1400" b="0" dirty="0"/>
              <a:t>Boulet: nhà nghiên cứu có chỉ định chiến lược không? Có. Ngẫu nhiên? Có. RCT.</a:t>
            </a:r>
          </a:p>
          <a:p>
            <a:r>
              <a:rPr lang="en-US" sz="1400" b="0" dirty="0"/>
              <a:t>Hyun: có chỉ định? Không. Có nhóm so sánh? Có (cân bằng dương so với âm). Phơi nhiễm đo trước và kết cục theo dõi sau? Có. Thuần tập.</a:t>
            </a:r>
          </a:p>
          <a:p>
            <a:r>
              <a:rPr lang="en-US" sz="1400" b="0" dirty="0"/>
              <a:t>Quan niệm sai: gọi tên thiết kế theo chữ trong tiêu đề ('tiến cứu', 'sổ bộ', 'hồi cứu'). Tiêu đề có thể gây nhầm, vì vậy hãy dùng ba câu hỏi.</a:t>
            </a:r>
          </a:p>
          <a:p>
            <a:r>
              <a:rPr lang="en-US" sz="1400" b="0" dirty="0"/>
              <a:t>Hỏi cả lớp (bình chọn): một nghiên cứu so sánh cân bằng dịch và chức năng thận của mọi người bệnh ICU trong một ngày. Thiết kế gì? Dự kiến: không chỉ định, có so sánh, cùng thời điểm = cắt ngang. Còn một quy trình dịch truyền áp dụng từ một ngày, so sánh trước và sau? Có chỉ định nhưng không ngẫu nhiên: nghiên cứu không ngẫu nhiên (bán thực nghiệm).</a:t>
            </a:r>
          </a:p>
          <a:p>
            <a:r>
              <a:rPr lang="en-US" sz="1400" b="0" dirty="0"/>
              <a:t>Thời gian: 5 phút. Cây này cũng có trong phiếu bài tập Buổi 3 (PDF), Phần A, để học viên mở sẵn khi làm bài.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Đừng đọc từng dòng. Chọn một điểm mạnh và một điểm yếu mỗi thẻ và nối với hình vừa xem.</a:t>
            </a:r>
          </a:p>
          <a:p>
            <a:r>
              <a:rPr lang="en-US" sz="1400" b="0" dirty="0"/>
              <a:t>Ý chính: điểm mạnh độc nhất của RCT là cân bằng các yếu tố nhiễu chưa biết. Điểm yếu thường là khả năng khái quát: người bệnh thử nghiệm được chọn lọc (Boulet loại người trên 85 tuổi, người cần lọc máu và người suy dinh dưỡng nặng).</a:t>
            </a:r>
          </a:p>
          <a:p>
            <a:r>
              <a:rPr lang="en-US" sz="1400" b="0" dirty="0"/>
              <a:t>Quan niệm sai: 'nghiên cứu bệnh–chứng yếu'. Với kết cục hiếm, đó thường là thiết kế khả thi duy nhất, và chính nó lần đầu liên kết hút thuốc với ung thư phổi.</a:t>
            </a:r>
          </a:p>
          <a:p>
            <a:r>
              <a:rPr lang="en-US" sz="1400" b="0" dirty="0"/>
              <a:t>Hỏi cả lớp (mời hai ba người trả lời, bật micro): muốn tìm yếu tố nguy cơ của một phản ứng thuốc hiếm, chọn thiết kế nào? Dự kiến: bệnh–chứng.</a:t>
            </a:r>
          </a:p>
          <a:p>
            <a:r>
              <a:rPr lang="en-US" sz="1400" b="0" dirty="0"/>
              <a:t>Thời gian: 2 phút. Phiếu bài tập Buổi 3 (PDF) có lại bảng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Quay lại ví dụ xuyên suốt để kết thúc phần 3.1.</a:t>
            </a:r>
          </a:p>
          <a:p>
            <a:r>
              <a:rPr lang="en-US" sz="1400" b="0" dirty="0"/>
              <a:t>Boulet (RCT): vì may rủi làm hai nhóm tương đồng, mọi khác biệt về cân bằng dịch có thể quy cho chiến lược. Nhưng với 48 người bệnh và 6 ca tử vong mỗi nhóm, nó không nói được gì chắc chắn về tử vong. Bác sĩ biết phân nhóm, điều này có thể ảnh hưởng lượng dịch họ truyền.</a:t>
            </a:r>
          </a:p>
          <a:p>
            <a:r>
              <a:rPr lang="en-US" sz="1400" b="0" dirty="0"/>
              <a:t>Hyun (thuần tập): hàng nghìn người bệnh và đúng kết cục ta quan tâm. Cân bằng dịch dương ở ngày 2-3 có liên quan với tử vong ngày 28 cao hơn (tỷ số nguy cơ tức thời, HR, 2.13 ở ngày 2 và 1.56 ở ngày 3, ngày 1 không khác biệt rõ). Nhưng không chứng minh được dịch gây tử vong, vì người bệnh nặng hơn được truyền nhiều dịch hơn.</a:t>
            </a:r>
          </a:p>
          <a:p>
            <a:r>
              <a:rPr lang="en-US" sz="1400" b="0" dirty="0"/>
              <a:t>Quan niệm sai: 'đã hiệu chỉnh' hay 'đã ghép cặp theo điểm xu hướng' biến mối liên quan thành nhân quả. Nó chỉ giảm nhiễu do các yếu tố đã đo.</a:t>
            </a:r>
          </a:p>
          <a:p>
            <a:r>
              <a:rPr lang="en-US" sz="1400" b="0" dirty="0"/>
              <a:t>Hỏi cả lớp (mời hai ba người trả lời, bật micro): viết một câu kết luận trung thực cho mỗi bài. Dự kiến: với Boulet, 'chiến lược không làm giảm rõ cân bằng dịch ngày 5'. Với Hyun, 'cân bằng dịch dương ở ngày 2-3 có liên quan với tử vong cao hơn'.</a:t>
            </a:r>
          </a:p>
          <a:p>
            <a:r>
              <a:rPr lang="en-US" sz="1400" b="0" dirty="0"/>
              <a:t>Thời gian: 4 phút. Sau đó là 3 phút bình chọn, rồi đến bài tập.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Chạy thành ba câu bình chọn (đúng hay sai cho mỗi câu). Chiếu kết quả sau mỗi câu.</a:t>
            </a:r>
          </a:p>
          <a:p>
            <a:r>
              <a:rPr lang="en-US" sz="1400" b="0" dirty="0"/>
              <a:t>Đáp án. A: đúng. Thử nghiệm ngẫu nhiên được phép nói về nhân quả, và câu này báo cáo trung thực một kết quả âm tính. B: sai. Thuần tập chỉ nói 'có liên quan', không nói 'gây ra' (chính tóm tắt của Hyun dùng đúng chữ 'có liên quan'). C: đúng. 'Có liên quan' là từ đúng cho khảo sát cắt ngang. Nó không cho biết cái nào có trước.</a:t>
            </a:r>
          </a:p>
          <a:p>
            <a:r>
              <a:rPr lang="en-US" sz="1400" b="0" dirty="0"/>
              <a:t>Ý chính: đây là câu 8 trong bảng kiểm thẩm định 10 câu dùng ở Buổi 8 (Course/Resources/Critical_Appraisal_Checklist.pdf): lời lẽ có khớp với thiết kế không?</a:t>
            </a:r>
          </a:p>
          <a:p>
            <a:r>
              <a:rPr lang="en-US" sz="1400" b="0" dirty="0"/>
              <a:t>Thời gian: 3 phút. Slide này khép lại 45 phút của phần 3.1.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tập cả lớp, khoảng 2.5 phút mỗi tóm tắt. Phiếu: Course/Practicals/s3_exercises.md, Phần A (gửi dạng PDF trước buổi học). Đáp án: Course/Solutions/s3_solutions.md, Phần A.</a:t>
            </a:r>
          </a:p>
          <a:p>
            <a:r>
              <a:rPr lang="en-US" sz="1400" b="0" dirty="0"/>
              <a:t>Cách chạy: chiếu tóm tắt 1 lên màn hình chia sẻ và đọc to. Mở bình chọn với các lựa chọn thiết kế (cắt ngang, bệnh–chứng, thuần tập, nghiên cứu không ngẫu nhiên, RCT, tổng quan hệ thống). Chiếu kết quả. Mời một bạn (giơ tay, bật micro) nêu cụm từ làm bằng chứng, và gõ cụm từ đó cạnh tóm tắt trên màn hình. Rồi sang tóm tắt tiếp theo.</a:t>
            </a:r>
          </a:p>
          <a:p>
            <a:r>
              <a:rPr lang="en-US" sz="1400" b="0" dirty="0"/>
              <a:t>Tóm tắt 3 (bệnh–chứng, nhìn ngược lại từ việc phải lọc máu) và 4 (thuần tập hồi cứu nghe giống bệnh–chứng) thường khó nhất. Dành thêm thời gian cho hai câu này.</a:t>
            </a:r>
          </a:p>
          <a:p>
            <a:r>
              <a:rPr lang="en-US" sz="1400" b="0" dirty="0"/>
              <a:t>Ý chính: cụm từ làm bằng chứng quan trọng hơn cái nhãn: 'phân bổ ngẫu nhiên', 'so sánh với những người bệnh không bị', 'chia họ theo', 'trong một ngày'.</a:t>
            </a:r>
          </a:p>
          <a:p>
            <a:r>
              <a:rPr lang="en-US" sz="1400" b="0" dirty="0"/>
              <a:t>Quan niệm sai cần lắng nghe: 'dùng hồ sơ cũ nên là bệnh–chứng'. Hỏi lại: người được chọn theo kết cục hay theo phơi nhiễm?</a:t>
            </a:r>
          </a:p>
          <a:p>
            <a:r>
              <a:rPr lang="en-US" sz="1400" b="0" dirty="0"/>
              <a:t>Nếu lớp làm nhanh: phiếu có thêm chín tóm tắt về chủ đề khác để tự học (Phần A, luyện tập thêm). Thông báo giải lao ở cuối slide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chỉ có hình, có chủ ý. Trước giờ giải lao, nói: đứng dậy, vươn vai, uống nước. Gợi ý (tùy chọn): thiết kế nào có thể hợp với câu hỏi của bạn? Sau giải lao ta tiếp tục với các thiết kế khác.</a:t>
            </a:r>
          </a:p>
          <a:p>
            <a:r>
              <a:rPr lang="en-US" sz="1400" b="0" dirty="0"/>
              <a:t>Giải lao 15 phút (20:40-20:55). Chiếu đồng hồ đếm ngược trên màn hình chia sẻ và để phiên họp mở.</a:t>
            </a:r>
          </a:p>
          <a:p>
            <a:r>
              <a:rPr lang="en-US" sz="1400" b="0" dirty="0"/>
              <a:t>Bắt đầu lại đúng giờ, kể cả khi vài người chưa bật lại camera.</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Đánh dấu phần 3.2 (30 phút).</a:t>
            </a:r>
          </a:p>
          <a:p>
            <a:r>
              <a:rPr lang="en-US" sz="1400" b="0" dirty="0"/>
              <a:t>Vì sao quan trọng: phần lớn dự án trong một khoa bệnh viện không phải thử nghiệm hai nhóm kinh điển. Đó là thay đổi ở cấp khoa, dự án cải tiến chất lượng, nghiên cứu thí điểm hay phỏng vấn. Biết các thiết kế này giúp học viên chọn được thiết kế khả thi cho đề cương của mình.</a:t>
            </a:r>
          </a:p>
          <a:p>
            <a:r>
              <a:rPr lang="en-US" sz="1400" b="0" dirty="0"/>
              <a:t>Thời gian: 30 giây.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lớn thử nghiệm là song song (parallel): mỗi người bệnh nhận một điều trị (Boulet). Ba biến thể giải quyết những vấn đề riêng.</a:t>
            </a:r>
          </a:p>
          <a:p>
            <a:r>
              <a:rPr lang="en-US" sz="1400" b="0" dirty="0"/>
              <a:t>Bắt chéo (crossover): mỗi người bệnh nhận cả hai điều trị theo thứ tự ngẫu nhiên, có giai đoạn thải trừ ở giữa, và là đối chứng của chính mình, nên cần ít người bệnh hơn. Chỉ dùng cho bệnh mạn tính, ổn định, khi tác dụng hết đi (ví dụ thuốc hít trong bệnh phổi tắc nghẽn mạn tính). Vô dụng trong sốc nhiễm khuẩn: người bệnh ở ngày 7 không còn như ngày 1.</a:t>
            </a:r>
          </a:p>
          <a:p>
            <a:r>
              <a:rPr lang="en-US" sz="1400" b="0" dirty="0"/>
              <a:t>Theo cụm (cluster): phân nhóm ngẫu nhiên cả khoa, ICU hoặc bệnh viện, không phải từng người bệnh. Dùng khi can thiệp tác động ở cấp đơn vị (chương trình vệ sinh tay, gói xử trí nhiễm khuẩn huyết, quy trình ghi cân bằng dịch do điều dưỡng thực hiện) hoặc khi người bệnh cùng khoa 'lây' can thiệp cho nhau. Cần nhiều người bệnh hơn vì người bệnh trong một cụm giống nhau.</a:t>
            </a:r>
          </a:p>
          <a:p>
            <a:r>
              <a:rPr lang="en-US" sz="1400" b="0" dirty="0"/>
              <a:t>Giai thừa (factorial): hai câu hỏi trong một thử nghiệm. Người bệnh được phân nhóm hai lần (ví dụ chiến lược dịch và vitamin C), tạo bốn nhóm. Hiệu quả nếu hai điều trị không tương tác.</a:t>
            </a:r>
          </a:p>
          <a:p>
            <a:r>
              <a:rPr lang="en-US" sz="1400" b="0" dirty="0"/>
              <a:t>Quan niệm sai: 'thử nghiệm theo cụm là thử nghiệm yếu hơn'. Đó là RCT thực thụ. Phân tích phải tính đến yếu tố cụm.</a:t>
            </a:r>
          </a:p>
          <a:p>
            <a:r>
              <a:rPr lang="en-US" sz="1400" b="0" dirty="0"/>
              <a:t>Hỏi cả lớp (bình chọn): muốn thử một quy trình ghi cân bằng dịch mới do điều dưỡng ICU thực hiện, chọn cách bố trí nào? Dự kiến: theo cụm. Phân nhóm ngẫu nhiên theo ICU, không theo người bệnh.</a:t>
            </a:r>
          </a:p>
          <a:p>
            <a:r>
              <a:rPr lang="en-US" sz="1400" b="0" dirty="0"/>
              <a:t>Thời gian: 5.5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Thử nghiệm vượt trội (superiority) hỏi: điều trị mới có tốt hơn không? Thử nghiệm không kém hơn (non-inferiority) hỏi: nó có không kém hơn đến mức không chấp nhận được không (thường vì nó rẻ hơn, an toàn hơn, đơn giản hơn hoặc dùng ít dịch hơn).</a:t>
            </a:r>
          </a:p>
          <a:p>
            <a:r>
              <a:rPr lang="en-US" sz="1400" b="0" dirty="0"/>
              <a:t>Ngưỡng (ở đây +5 điểm phần trăm tử vong, giả định) là mức thiệt hại lớn nhất ta chấp nhận. Ngưỡng được định trong đề cương, trước khi có dữ liệu, dựa trên lập luận lâm sàng.</a:t>
            </a:r>
          </a:p>
          <a:p>
            <a:r>
              <a:rPr lang="en-US" sz="1400" b="0" dirty="0"/>
              <a:t>Đọc các thanh (hiệu số và khoảng tin cậy, KTC, 95%). A: toàn bộ KTC dưới 0, vậy là vượt trội. B: KTC cắt 0 nhưng vẫn dưới ngưỡng, vậy là không kém hơn. C: KTC cắt ngưỡng, vậy là chưa kết luận. D: toàn bộ KTC trên ngưỡng, vậy là kém hơn.</a:t>
            </a:r>
          </a:p>
          <a:p>
            <a:r>
              <a:rPr lang="en-US" sz="1400" b="0" dirty="0"/>
              <a:t>Quan niệm sai: 'p &gt; 0.05 trong thử nghiệm vượt trội chứng tỏ hai điều trị tương đương'. Không. Không có bằng chứng không phải là bằng chứng của sự không có. p = 0.42 của Boulet không chứng tỏ hạn chế dịch tốt bằng chăm sóc thường quy.</a:t>
            </a:r>
          </a:p>
          <a:p>
            <a:r>
              <a:rPr lang="en-US" sz="1400" b="0" dirty="0"/>
              <a:t>Hỏi cả lớp (bình chọn): ai nên quyết định ngưỡng: nhà thống kê hay bác sĩ lâm sàng? Dự kiến: bác sĩ lâm sàng (và người bệnh), cùng nhà thống kê. Đó là một nhận định lâm sàng.</a:t>
            </a:r>
          </a:p>
          <a:p>
            <a:r>
              <a:rPr lang="en-US" sz="1400" b="0" dirty="0"/>
              <a:t>Thời gian: 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Boulet 2024 tự gọi là thử nghiệm thí điểm (pilot). Giá trị thực sự nằm ở các con số bên trái: 1 201 người bệnh được sàng lọc để có 50 người bệnh được phân nhóm (khoảng 4%), khoảng 3 người bệnh mỗi tháng tại 3 ICU, 48/50 được phân tích.</a:t>
            </a:r>
          </a:p>
          <a:p>
            <a:r>
              <a:rPr lang="en-US" sz="1400" b="0" dirty="0"/>
              <a:t>Nghiên cứu thí điểm hay khả thi kiểm tra bộ máy của thử nghiệm lớn: tuyển chọn, đồng ý tham gia, nhân viên có thực hiện được can thiệp không, kết cục có đo đầy đủ không, và các con số cần để tính cỡ mẫu.</a:t>
            </a:r>
          </a:p>
          <a:p>
            <a:r>
              <a:rPr lang="en-US" sz="1400" b="0" dirty="0"/>
              <a:t>Ý chính: không nên dùng nghiên cứu thí điểm để khẳng định hiệu quả. Tiêu chí thành công của nó là về tính khả thi (ví dụ 'tuyển 2 người bệnh mỗi điểm mỗi tháng', 'dữ liệu đầy đủ trên 90%').</a:t>
            </a:r>
          </a:p>
          <a:p>
            <a:r>
              <a:rPr lang="en-US" sz="1400" b="0" dirty="0"/>
              <a:t>Quan niệm sai: 'nghiên cứu nhỏ của chúng tôi không thấy tác động, nên gọi là thí điểm'. Nghiên cứu thí điểm phải được lên kế hoạch như vậy từ đầu, với mục tiêu khả thi.</a:t>
            </a:r>
          </a:p>
          <a:p>
            <a:r>
              <a:rPr lang="en-US" sz="1400" b="0" dirty="0"/>
              <a:t>Hỏi cả lớp (bình chọn): với những con số này, có nên làm thử nghiệm 1 000 người bệnh tại đúng 3 ICU đó không? Dự kiến: không theo thiết kế này. Với 3 người bệnh mỗi tháng sẽ mất hàng chục năm. Cần nhiều điểm hơn hoặc tiêu chuẩn chọn rộng hơn.</a:t>
            </a:r>
          </a:p>
          <a:p>
            <a:r>
              <a:rPr lang="en-US" sz="1400" b="0" dirty="0"/>
              <a:t>Thời gian: 4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lớn dự án cải tiến chất lượng (QI) áp dụng thay đổi cho mọi người cùng lúc, không ngẫu nhiên và không có nhóm chứng song song. Đó là thiết kế bán thực nghiệm (quasi-experimental).</a:t>
            </a:r>
          </a:p>
          <a:p>
            <a:r>
              <a:rPr lang="en-US" sz="1400" b="0" dirty="0"/>
              <a:t>Nghiên cứu trước-sau đơn giản so sánh trung bình trước với trung bình sau. Yếu: tỷ lệ thường tự giảm (mùa, nhân viên mới, dự án khác, hồi quy về trung bình sau một tháng xấu).</a:t>
            </a:r>
          </a:p>
          <a:p>
            <a:r>
              <a:rPr lang="en-US" sz="1400" b="0" dirty="0"/>
              <a:t>Chuỗi thời gian ngắt quãng (interrupted time series, ITS) mạnh hơn nhiều: nhiều lần đo trước và sau (ở đây mỗi bên 24 điểm theo tháng). Ta so sánh điều đã xảy ra với điều mà xu hướng trước thay đổi dự báo (đường nét đứt). Tìm sự thay đổi về mức (sụt giảm) và về độ dốc (giảm nhanh hơn).</a:t>
            </a:r>
          </a:p>
          <a:p>
            <a:r>
              <a:rPr lang="en-US" sz="1400" b="0" dirty="0"/>
              <a:t>Ý chính: ITS là thiết kế chuẩn để đánh giá một gói can thiệp, quy trình hay chính sách trong một bệnh viện. Thêm một chuỗi đối chứng (một khoa không thay đổi) để mạnh hơn.</a:t>
            </a:r>
          </a:p>
          <a:p>
            <a:r>
              <a:rPr lang="en-US" sz="1400" b="0" dirty="0"/>
              <a:t>Quan niệm sai: 'tỷ lệ nhiễm khuẩn giảm sau gói can thiệp, vậy gói can thiệp hiệu quả'. Chỉ đúng nếu mức giảm lớn hơn xu hướng sẵn có.</a:t>
            </a:r>
          </a:p>
          <a:p>
            <a:r>
              <a:rPr lang="en-US" sz="1400" b="0" dirty="0"/>
              <a:t>Hỏi cả lớp (mời hai ba người trả lời, bật micro): trong tháng thực hiện dự án cải tiến gần nhất, bệnh viện còn thay đổi gì khác? Dự kiến: thường có (luân chuyển nhân sự, chính sách mới, kiểm tra), chính vì vậy xu hướng mới quan trọng.</a:t>
            </a:r>
          </a:p>
          <a:p>
            <a:r>
              <a:rPr lang="en-US" sz="1400" b="0" dirty="0"/>
              <a:t>Thời gian: 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Có những câu hỏi không phải về bao nhiêu mà về vì sao, như thế nào và cảm nhận ra sao. Vì sao điều dưỡng không ghi lượng nước tiểu ban đêm? Gia đình trải qua việc đồng ý thay ở ICU như thế nào? Con số không trả lời được.</a:t>
            </a:r>
          </a:p>
          <a:p>
            <a:r>
              <a:rPr lang="en-US" sz="1400" b="0" dirty="0"/>
              <a:t>Ba phương pháp chính: phỏng vấn sâu (một người, câu hỏi mở), thảo luận nhóm (6-8 người, thảo luận làm lộ ra quan điểm chung và bất đồng), và quan sát (điều mọi người thực sự làm, có thể khác điều họ nói).</a:t>
            </a:r>
          </a:p>
          <a:p>
            <a:r>
              <a:rPr lang="en-US" sz="1400" b="0" dirty="0"/>
              <a:t>Chọn mẫu có chủ đích (chọn người hiểu vấn đề) và tiếp tục đến khi không còn chủ đề mới (bão hòa). Phân tích tìm các chủ đề trong bản ghi. Hướng dẫn báo cáo: COREQ (tiêu chí hợp nhất để báo cáo nghiên cứu định tính) hoặc SRQR (chuẩn báo cáo nghiên cứu định tính).</a:t>
            </a:r>
          </a:p>
          <a:p>
            <a:r>
              <a:rPr lang="en-US" sz="1400" b="0" dirty="0"/>
              <a:t>Phương pháp hỗn hợp kết hợp cả hai: một thử nghiệm kèm phỏng vấn để hiểu vì sao can thiệp được hoặc không được thực hiện.</a:t>
            </a:r>
          </a:p>
          <a:p>
            <a:r>
              <a:rPr lang="en-US" sz="1400" b="0" dirty="0"/>
              <a:t>Quan niệm sai: 'định tính nghĩa là giai thoại'. Làm đúng cách, nó có hệ thống, minh bạch và được bình duyệt.</a:t>
            </a:r>
          </a:p>
          <a:p>
            <a:r>
              <a:rPr lang="en-US" sz="1400" b="0" dirty="0"/>
              <a:t>Hỏi cả lớp (mời hai ba người trả lời, bật micro): một câu hỏi về quản lý dịch truyền ở khoa mình mà chỉ phỏng vấn mới trả lời được. Dự kiến: vì sao phiếu theo dõi dịch không đầy đủ, vì sao bác sĩ ngại ngừng dịch duy trì.</a:t>
            </a:r>
          </a:p>
          <a:p>
            <a:r>
              <a:rPr lang="en-US" sz="1400" b="0" dirty="0"/>
              <a:t>Thời gian: 4.5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Đây là tóm tắt thực hành của cả hai phần hôm nay. Đọc mỗi dòng như sau: nếu câu hỏi của bạn giống thế này, hãy bắt đầu với thiết kế này.</a:t>
            </a:r>
          </a:p>
          <a:p>
            <a:r>
              <a:rPr lang="en-US" sz="1400" b="0" dirty="0"/>
              <a:t>Ý chính: lát nữa trong phần xây dựng đề cương, mỗi học viên sẽ biện luận thiết kế cho câu hỏi của chính mình bằng đúng logic này: 'câu hỏi của tôi về X, nên thiết kế khả thi tốt nhất là Y'.</a:t>
            </a:r>
          </a:p>
          <a:p>
            <a:r>
              <a:rPr lang="en-US" sz="1400" b="0" dirty="0"/>
              <a:t>Lưu ý chữ khả thi: thiết kế lý tưởng cho câu hỏi 'hạn chế dịch có cứu sống người bệnh không?' là một RCT lớn, nhưng một học viên chỉ có một ICU và không có kinh phí có thể trung thực chọn thuần tập hồi cứu và nêu rõ giới hạn.</a:t>
            </a:r>
          </a:p>
          <a:p>
            <a:r>
              <a:rPr lang="en-US" sz="1400" b="0" dirty="0"/>
              <a:t>Quan niệm sai: 'phải làm RCT mới được coi trọng'. Một nghiên cứu thuần tập làm tốt và báo cáo trung thực vẫn có thể công bố và hữu ích.</a:t>
            </a:r>
          </a:p>
          <a:p>
            <a:r>
              <a:rPr lang="en-US" sz="1400" b="0" dirty="0"/>
              <a:t>Hỏi cả lớp (bình chọn): muốn biết hôm nay có bao nhiêu người bệnh ICU có cân bằng dịch dương. Thiết kế nào? Dự kiến: cắt ngang (hiện mắc tại một thời điểm).</a:t>
            </a:r>
          </a:p>
          <a:p>
            <a:r>
              <a:rPr lang="en-US" sz="1400" b="0" dirty="0"/>
              <a:t>Thời gian: 5.5 phút. Slide này khép lại 30 phút của phần 3.2.</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tập cả lớp. Phiếu: phiếu bài tập Buổi 3 (Course/Practicals/s3_exercises.md, file PDF gửi trước buổi học), Phần B. Đáp án: Course/Solutions/s3_solutions.md, Phần B.</a:t>
            </a:r>
          </a:p>
          <a:p>
            <a:r>
              <a:rPr lang="en-US" sz="1400" b="0" dirty="0"/>
              <a:t>Cách chạy: khoảng 2 phút mỗi câu (10 phút), rồi 5 phút cho câu hỏi của chính học viên.</a:t>
            </a:r>
          </a:p>
          <a:p>
            <a:r>
              <a:rPr lang="en-US" sz="1400" b="0" dirty="0"/>
              <a:t>Đáp án cho năm câu: 1 một chiến lược rẻ hơn, chỉ cần chứng minh tử vong ngày 28 không kém hơn (RCT không kém hơn, ngưỡng định trước), 2 quy trình ghi cân bằng dịch do điều dưỡng thực hiện cho cả ICU (thử nghiệm ngẫu nhiên theo cụm), 3 gói xử trí nhiễm khuẩn huyết có giới hạn dịch đã áp dụng từ năm 2023, có số liệu theo tháng (chuỗi thời gian ngắt quãng), 4 vì sao điều dưỡng ca đêm khó ghi lượng nước tiểu (phỏng vấn định tính hoặc thảo luận nhóm), 5 hai ICU của chúng ta có tuyển được người bệnh và thực hiện được hạn chế dịch trước khi làm thử nghiệm lớn không (nghiên cứu thí điểm hoặc khả thi).</a:t>
            </a:r>
          </a:p>
          <a:p>
            <a:r>
              <a:rPr lang="en-US" sz="1400" b="0" dirty="0"/>
              <a:t>Câu hỏi của học viên: mời bốn hoặc năm người nói 'thiết kế của tôi là ..., nên tôi được nói gây ra / có liên quan', bật micro, và nhận xét ngắn. Đây là cầu nối sang phần xây dựng đề cương.</a:t>
            </a:r>
          </a:p>
          <a:p>
            <a:r>
              <a:rPr lang="en-US" sz="1400" b="0" dirty="0"/>
              <a:t>Vấn đề thường gặp: chọn RCT cho câu hỏi về tác hại hay tiên lượng. Hỏi: có thể chỉ định phơi nhiễm này một cách đạo đức không?</a:t>
            </a:r>
          </a:p>
          <a:p>
            <a:r>
              <a:rPr lang="en-US" sz="1400" b="0" dirty="0"/>
              <a:t>Nếu lớp làm nhanh: Phần B của phiếu còn bốn câu về chủ đề khác để tự học.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xây dựng đề cương 3 bắt đầu từ đây (tổng cộng 45 phút, đúng như trên băng tiêu đề và trong chương trình: slide này 3 phút, rồi 42 phút xây dựng đề cương).</a:t>
            </a:r>
          </a:p>
          <a:p>
            <a:r>
              <a:rPr lang="en-US" sz="1400" b="0" dirty="0"/>
              <a:t>Slide này chuẩn bị cho phần xây dựng đề cương: hôm nay mỗi người viết đối tượng nghiên cứu cho đề cương của chính mình.</a:t>
            </a:r>
          </a:p>
          <a:p>
            <a:r>
              <a:rPr lang="en-US" sz="1400" b="0" dirty="0"/>
              <a:t>Đi xuống phễu với ví dụ ICU (phiên bản quan sát của câu hỏi về dịch truyền). Quần thể nguồn: mọi người có thể được nghiên cứu. Tiêu chuẩn chọn: chữ P (Đối tượng) của PICO, đo được (từ 18 tuổi, sốc nhiễm khuẩn, vận mạch bắt đầu trong 24 giờ). Tiêu chuẩn loại trừ: người đạt tiêu chuẩn chọn nhưng phải loại vì một lý do như an toàn, hoặc không đo được kết cục (lọc máu mạn, chỉ chăm sóc giảm nhẹ).</a:t>
            </a:r>
          </a:p>
          <a:p>
            <a:r>
              <a:rPr lang="en-US" sz="1400" b="0" dirty="0"/>
              <a:t>So với Bài báo 1 (Boulet): chọn sốc nhiễm khuẩn, 18-85 tuổi, trong 24 giờ từ khi dùng vận mạch. Loại tổn thương thận cấp cần điều trị thay thế thận trong 24 giờ, bệnh thận giai đoạn cuối, suy dinh dưỡng nặng (chỉ số khối cơ thể dưới 18).</a:t>
            </a:r>
          </a:p>
          <a:p>
            <a:r>
              <a:rPr lang="en-US" sz="1400" b="0" dirty="0"/>
              <a:t>Quan niệm sai: viết tiêu chuẩn loại trừ là ngược lại của tiêu chuẩn chọn ('dưới 18 tuổi' không phải loại trừ, chỉ là không được chọn).</a:t>
            </a:r>
          </a:p>
          <a:p>
            <a:r>
              <a:rPr lang="en-US" sz="1400" b="0" dirty="0"/>
              <a:t>Ý chính: mỗi tiêu chuẩn loại trừ thêm vào làm nghiên cứu 'sạch' hơn nhưng kết quả áp dụng cho ít người bệnh hơn (giá trị ngoại suy, Buổi 4).</a:t>
            </a:r>
          </a:p>
          <a:p>
            <a:r>
              <a:rPr lang="en-US" sz="1400" b="0" dirty="0"/>
              <a:t>Hỏi cả lớp (mời hai ba người trả lời, bật micro): nêu một tiêu chuẩn loại trừ tốt cho nghiên cứu dịch truyền của chúng ta. Dự kiến: lọc máu mạn (không diễn giải được cân bằng dịch), chỉ chăm sóc giảm nhẹ.</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Phiếu làm việc: phiếu bài tập Buổi 3 (PDF), Phần C, và mẫu đề cương (Course/Templates/Research_Proposal_Template.docx, Phần 2). Mỗi người viết đề cương của chính mình. Không chia nhóm.</a:t>
            </a:r>
          </a:p>
          <a:p>
            <a:r>
              <a:rPr lang="en-US" sz="1400" b="0" dirty="0"/>
              <a:t>Nhịp (42 phút): 15 phút giảng viên điền Phần 2a cho ví dụ xuyên suốt trên màn hình chia sẻ, vừa viết vừa nói ra suy nghĩ, 20 phút học viên tự viết nháp Phần 2a của mình (có thể tắt camera, giảng viên vẫn trực tuyến để trả lời câu hỏi trong khung chat), 7 phút ba bạn tình nguyện đọc to câu thiết kế và biện luận và giảng viên nhận xét.</a:t>
            </a:r>
          </a:p>
          <a:p>
            <a:r>
              <a:rPr lang="en-US" sz="1400" b="0" dirty="0"/>
              <a:t>Đáp án mẫu cho ví dụ xuyên suốt (phiên bản quan sát), để viết trực tiếp: thuần tập hồi cứu người lớn sốc nhiễm khuẩn tại ICU của chúng ta trong 3 năm. Biện luận: RCT là lý tưởng nhưng không khả thi với một ICU không có kinh phí. Hồ sơ sẵn có ghi dịch vào và ra cùng kết cục. Sẽ kết luận 'có liên quan với'. Bối cảnh: một ICU hỗn hợp người lớn, 3 năm, hồ sơ điện tử và sổ ICU. Tiêu chuẩn chọn và loại trừ như slide phễu. Mẫu đầy đủ ở Course/Solutions/s3_solutions.md, Phần C.</a:t>
            </a:r>
          </a:p>
          <a:p>
            <a:r>
              <a:rPr lang="en-US" sz="1400" b="0" dirty="0"/>
              <a:t>Vấn đề thường gặp: chọn RCT cho phơi nhiễm không thể chỉ định. Bối cảnh quá lớn. Tiêu chuẩn loại trừ chỉ lặp lại tiêu chuẩn chọn theo chiều ngược.</a:t>
            </a:r>
          </a:p>
          <a:p>
            <a:r>
              <a:rPr lang="en-US" sz="1400" b="0" dirty="0"/>
              <a:t>Phần còn lại của Phần 2 (phơi nhiễm, so sánh, kết cục, sai lệch) được xây dựng ở Buổi 4.</a:t>
            </a:r>
          </a:p>
          <a:p>
            <a:r>
              <a:rPr lang="en-US" sz="1400" b="0" dirty="0"/>
              <a:t>Thời gian: nhắc khi còn 10 phút và 2 phút của phần làm riêng.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Tóm tắt buổi học (22:25). Mời ba bạn tình nguyện (giơ tay) giải thích mỗi thẻ bằng lời của mình.</a:t>
            </a:r>
          </a:p>
          <a:p>
            <a:r>
              <a:rPr lang="en-US" sz="1400" b="0" dirty="0"/>
              <a:t>Nếu thiếu thời gian, chỉ đọc thông điệp chính.</a:t>
            </a:r>
          </a:p>
          <a:p>
            <a:r>
              <a:rPr lang="en-US" sz="1400" b="0" dirty="0"/>
              <a:t>Thời gian: 2 phút. Cùng với slide tổng kết (3 phút) là 5 phút kết thúc buổi.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Đáp án câu hỏi cuối buổi: thuần tập (chia theo phơi nhiễm do bác sĩ chọn, theo dõi về sau). Chỉ được nói 'có liên quan', vì bác sĩ chọn hạn chế dịch cho những người bệnh khác biệt ở nhiều mặt (nhẹ hơn, hoặc đã quá tải dịch). Đây là bước dẫn vào nhiễu do chỉ định thứ Bảy tuần sau.</a:t>
            </a:r>
          </a:p>
          <a:p>
            <a:r>
              <a:rPr lang="en-US" sz="1400" b="0" dirty="0"/>
              <a:t>Mục đích của câu hỏi cuối buổi: kiểm tra ý chính hôm nay đã được hiểu chưa. Đọc mọi câu trả lời trước Buổi 4 và mở đầu Buổi 4 bằng ba câu (ẩn danh).</a:t>
            </a:r>
          </a:p>
          <a:p>
            <a:r>
              <a:rPr lang="en-US" sz="1400" b="0" dirty="0"/>
              <a:t>Thời gian: 3 phút sau slide tóm tắt 2 phút (tổng cộng 5 phút, đúng như trên băng tiêu đề và trong chương trình). Kết thúc lúc 22:30.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các slide sau đây là tùy chọn. Dùng nếu lớp đi nhanh, để trả lời câu hỏi, hoặc giới thiệu cho học viên tự học (bộ slide được gửi dạng PDF sau buổi học).</a:t>
            </a:r>
          </a:p>
          <a:p>
            <a:r>
              <a:rPr lang="en-US" sz="1400" b="0" dirty="0"/>
              <a:t>Thời gian: bỏ qua trong buổi học trừ khi còn thời gian.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đi chậm qua cây quyết định với hai bài báo xuyên suốt (cả hai trong Course/Papers). Hữu ích nếu bài tập 'Gọi tên thiết kế' cho thấy lớp còn lúng túng.</a:t>
            </a:r>
          </a:p>
          <a:p>
            <a:r>
              <a:rPr lang="en-US" sz="1400" b="0" dirty="0"/>
              <a:t>Boulet: chỉ định? Có. Ngẫu nhiên? Có. Vậy là RCT. Hyun: chỉ định? Không. Có nhóm so sánh? Có. Phơi nhiễm đo trước kết cục? Có. Vậy là thuần tập.</a:t>
            </a:r>
          </a:p>
          <a:p>
            <a:r>
              <a:rPr lang="en-US" sz="1400" b="0" dirty="0"/>
              <a:t>Mời học viên làm tương tự với một bài báo trong danh sách tài liệu tham khảo của mình (Phần 1 đề cương).</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thêm ba tình huống từ các khoa khác, để bình chọn nhanh hoặc tự học.</a:t>
            </a:r>
          </a:p>
          <a:p>
            <a:r>
              <a:rPr lang="en-US" sz="1400" b="0" dirty="0"/>
              <a:t>Chú ý tình huống C: một số người sẽ nói RCT vì có hai nhóm. Hỏi: ai quyết định ai được vận động? (Chuyên viên vật lý trị liệu, không phải may rủi.)</a:t>
            </a:r>
          </a:p>
          <a:p>
            <a:r>
              <a:rPr lang="en-US" sz="1400" b="0" dirty="0"/>
              <a:t>Thời gian: 3 phút tính cả slide đáp án,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đáp án cho slide trước.</a:t>
            </a:r>
          </a:p>
          <a:p>
            <a:r>
              <a:rPr lang="en-US" sz="1400" b="0" dirty="0"/>
              <a:t>Ý chính cho C: có hai nhóm không có nghĩa là thử nghiệm. Nếu không phải may rủi quyết định thì đó là nghiên cứu quan sát.</a:t>
            </a:r>
          </a:p>
          <a:p>
            <a:r>
              <a:rPr lang="en-US" sz="1400" b="0" dirty="0"/>
              <a:t>Quan niệm sai: 'xem hồ sơ cũ thì là bệnh–chứng'. Cách chọn mới quyết định: theo kết cục = bệnh–chứng. Theo phơi nhiễm = thuần tập.</a:t>
            </a:r>
          </a:p>
          <a:p>
            <a:r>
              <a:rPr lang="en-US" sz="1400" b="0" dirty="0"/>
              <a:t>Thời gian: nằm trong 3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luyện thêm các thiết kế của phần 3.2, với ví dụ từ chủ đề khác.</a:t>
            </a:r>
          </a:p>
          <a:p>
            <a:r>
              <a:rPr lang="en-US" sz="1400" b="0" dirty="0"/>
              <a:t>Đáp án. A: thử nghiệm không kém hơn. Xác định ngưỡng từ trước. B: thử nghiệm ngẫu nhiên theo cụm. Phân nhóm theo khoa, không theo người bệnh. C: thiết kế định tính, dùng phỏng vấn sâu (hoặc thảo luận nhóm) với gia đình.</a:t>
            </a:r>
          </a:p>
          <a:p>
            <a:r>
              <a:rPr lang="en-US" sz="1400" b="0" dirty="0"/>
              <a:t>Thời gian: 3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dành cho học viên định làm nghiên cứu bệnh–chứng.</a:t>
            </a:r>
          </a:p>
          <a:p>
            <a:r>
              <a:rPr lang="en-US" sz="1400" b="0" dirty="0"/>
              <a:t>Ca chứng phải đến từ quần thể đã sinh ra ca bệnh: trong ví dụ nhiễm Candida máu là những người bệnh ICU khác cùng khoa và cùng tháng, không phải người tình nguyện khỏe mạnh.</a:t>
            </a:r>
          </a:p>
          <a:p>
            <a:r>
              <a:rPr lang="en-US" sz="1400" b="0" dirty="0"/>
              <a:t>Phơi nhiễm phải được đo cùng cách ở ca bệnh và ca chứng, tốt nhất bởi người không biết ai là ai.</a:t>
            </a:r>
          </a:p>
          <a:p>
            <a:r>
              <a:rPr lang="en-US" sz="1400" b="0" dirty="0"/>
              <a:t>Ghép cặp theo vài yếu tố có thể tăng hiệu quả, nhưng ghép quá mức (theo yếu tố liên quan đến phơi nhiễm) che mất tác động.</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hoàn chỉnh hình ảnh ngưỡng ở phần 3.2.</a:t>
            </a:r>
          </a:p>
          <a:p>
            <a:r>
              <a:rPr lang="en-US" sz="1400" b="0" dirty="0"/>
              <a:t>Thử nghiệm vượt trội là loại thông thường. Thử nghiệm tương đương (thường gặp với thuốc generic) cần KTC nằm trong ngưỡng ở cả hai phía. Thử nghiệm không kém hơn chỉ cần phía trên.</a:t>
            </a:r>
          </a:p>
          <a:p>
            <a:r>
              <a:rPr lang="en-US" sz="1400" b="0" dirty="0"/>
              <a:t>Quan niệm sai: 'thử nghiệm vượt trội thất bại chứng tỏ tương đương'. Không. Nó không được thiết kế với một ngưỡng.</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dành cho học viên có dự án đánh giá một thay đổi đã thực hiện ở khoa.</a:t>
            </a:r>
          </a:p>
          <a:p>
            <a:r>
              <a:rPr lang="en-US" sz="1400" b="0" dirty="0"/>
              <a:t>Chuỗi thời gian ngắt quãng so sánh dữ liệu sau thay đổi với xu hướng trước thay đổi. Nhiều điểm dữ liệu hơn, một chuỗi đối chứng và nhật ký các thay đổi khác làm kết quả thuyết phục hơn nhiều.</a:t>
            </a:r>
          </a:p>
          <a:p>
            <a:r>
              <a:rPr lang="en-US" sz="1400" b="0" dirty="0"/>
              <a:t>Hướng dẫn báo cáo cho dự án cải tiến chất lượng: SQUIRE 2.0 (chuẩn báo cáo cải tiến chất lượng).</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bản quyền. Để trên màn hình khi học viên rời phòng họp.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2.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 Id="rId4" Type="http://schemas.openxmlformats.org/officeDocument/2006/relationships/image" Target="../media/image3.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 Id="rId4" Type="http://schemas.openxmlformats.org/officeDocument/2006/relationships/image" Target="../media/image4.pn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 Id="rId4" Type="http://schemas.openxmlformats.org/officeDocument/2006/relationships/image" Target="../media/image5.pn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 Id="rId4" Type="http://schemas.openxmlformats.org/officeDocument/2006/relationships/image" Target="../media/image6.pn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 Id="rId4" Type="http://schemas.openxmlformats.org/officeDocument/2006/relationships/image" Target="../media/image7.pn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 Id="rId4" Type="http://schemas.openxmlformats.org/officeDocument/2006/relationships/image" Target="../media/image8.pn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 Id="rId4" Type="http://schemas.openxmlformats.org/officeDocument/2006/relationships/image" Target="../media/image9.pn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 Id="rId4" Type="http://schemas.openxmlformats.org/officeDocument/2006/relationships/image" Target="../media/image10.pn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 Id="rId4" Type="http://schemas.openxmlformats.org/officeDocument/2006/relationships/image" Target="../media/image11.pn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3200" b="1" dirty="0">
                <a:solidFill>
                  <a:srgbClr val="0D7377"/>
                </a:solidFill>
                <a:latin typeface="Arial"/>
                <a:cs typeface="Arial"/>
              </a:rPr>
              <a:t>Buổi 3 · Thiết kế: chọn đúng loại nghiên cứu</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Tuần 3 · Thứ Bảy · trực tuyến, 19:30-22:30</a:t>
            </a:r>
          </a:p>
          <a:p>
            <a:pPr>
              <a:buNone/>
            </a:pPr>
            <a:endParaRPr sz="800"/>
          </a:p>
          <a:p>
            <a:pPr marL="274320" indent="-274320" algn="l">
              <a:spcBef>
                <a:spcPts val="440"/>
              </a:spcBef>
              <a:buFont typeface="Arial"/>
              <a:buChar char="•"/>
            </a:pPr>
            <a:r>
              <a:rPr lang="en-US" sz="1900" dirty="0">
                <a:solidFill>
                  <a:srgbClr val="000000"/>
                </a:solidFill>
                <a:latin typeface="Arial"/>
                <a:cs typeface="Arial"/>
              </a:rPr>
              <a:t>Câu hỏi ôn tập Buổi 2 (10 phút)</a:t>
            </a:r>
          </a:p>
          <a:p>
            <a:pPr marL="274320" indent="-274320" algn="l">
              <a:spcBef>
                <a:spcPts val="440"/>
              </a:spcBef>
              <a:buFont typeface="Arial"/>
              <a:buChar char="•"/>
            </a:pPr>
            <a:r>
              <a:rPr lang="en-US" sz="1900" dirty="0">
                <a:solidFill>
                  <a:srgbClr val="000000"/>
                </a:solidFill>
                <a:latin typeface="Arial"/>
                <a:cs typeface="Arial"/>
              </a:rPr>
              <a:t>3.1  Thiết kế nghiên cứu qua hình ảnh (45 phút)</a:t>
            </a:r>
          </a:p>
          <a:p>
            <a:pPr marL="274320" indent="-274320" algn="l">
              <a:spcBef>
                <a:spcPts val="440"/>
              </a:spcBef>
              <a:buFont typeface="Arial"/>
              <a:buChar char="•"/>
            </a:pPr>
            <a:r>
              <a:rPr lang="en-US" sz="1900" dirty="0">
                <a:solidFill>
                  <a:srgbClr val="000000"/>
                </a:solidFill>
                <a:latin typeface="Arial"/>
                <a:cs typeface="Arial"/>
              </a:rPr>
              <a:t>Bài tập cả lớp: Gọi tên thiết kế (15 phút)</a:t>
            </a:r>
          </a:p>
          <a:p>
            <a:pPr marL="274320" indent="-274320" algn="l">
              <a:spcBef>
                <a:spcPts val="440"/>
              </a:spcBef>
              <a:buFont typeface="Arial"/>
              <a:buChar char="•"/>
            </a:pPr>
            <a:r>
              <a:rPr lang="en-US" sz="1900" dirty="0">
                <a:solidFill>
                  <a:srgbClr val="000000"/>
                </a:solidFill>
                <a:latin typeface="Arial"/>
                <a:cs typeface="Arial"/>
              </a:rPr>
              <a:t>Giải lao (15 phút)</a:t>
            </a:r>
          </a:p>
          <a:p>
            <a:pPr marL="274320" indent="-274320" algn="l">
              <a:spcBef>
                <a:spcPts val="440"/>
              </a:spcBef>
              <a:buFont typeface="Arial"/>
              <a:buChar char="•"/>
            </a:pPr>
            <a:r>
              <a:rPr lang="en-US" sz="1900" dirty="0">
                <a:solidFill>
                  <a:srgbClr val="000000"/>
                </a:solidFill>
                <a:latin typeface="Arial"/>
                <a:cs typeface="Arial"/>
              </a:rPr>
              <a:t>3.2  Các thiết kế khác: biến thể thử nghiệm, thí điểm, cải tiến chất lượng, định tính (30 phút)</a:t>
            </a:r>
          </a:p>
          <a:p>
            <a:pPr marL="274320" indent="-274320" algn="l">
              <a:spcBef>
                <a:spcPts val="440"/>
              </a:spcBef>
              <a:buFont typeface="Arial"/>
              <a:buChar char="•"/>
            </a:pPr>
            <a:r>
              <a:rPr lang="en-US" sz="1900" dirty="0">
                <a:solidFill>
                  <a:srgbClr val="000000"/>
                </a:solidFill>
                <a:latin typeface="Arial"/>
                <a:cs typeface="Arial"/>
              </a:rPr>
              <a:t>Bài tập cả lớp: chọn thiết kế (15 phút)</a:t>
            </a:r>
          </a:p>
          <a:p>
            <a:pPr marL="274320" indent="-274320" algn="l">
              <a:spcBef>
                <a:spcPts val="440"/>
              </a:spcBef>
              <a:buFont typeface="Arial"/>
              <a:buChar char="•"/>
            </a:pPr>
            <a:r>
              <a:rPr lang="en-US" sz="1900" dirty="0">
                <a:solidFill>
                  <a:srgbClr val="000000"/>
                </a:solidFill>
                <a:latin typeface="Arial"/>
                <a:cs typeface="Arial"/>
              </a:rPr>
              <a:t>Xây dựng đề cương 3: thiết kế, bối cảnh và đối tượng (45 phút), rồi tổng kết (5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Ôn tập: ba câu hỏi về Buổi 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9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C1. Tìm kiếm PubMed ra 3 000 bài. Thêm một khái niệm bằng AND, hay một từ đồng nghĩa bằng OR?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C2. Sau tiêu đề và tóm tắt, đọc phần nào tiếp theo trong bài báo?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C3. Một tóm tắt viết 'có xu hướng giảm tử vong (p = 0.42)'. Điều này gọi là gì?</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Sau đó đọc lại câu hỏi nghiên cứu của chính bạn (Phần 1 đề cương, làm ở Buổi 1 và 2): 3 phút</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Cách thực hiện</a:t>
            </a:r>
          </a:p>
          <a:p>
            <a:pPr marL="274320" indent="-274320" algn="l">
              <a:lnSpc>
                <a:spcPct val="104000"/>
              </a:lnSpc>
              <a:spcBef>
                <a:spcPts val="300"/>
              </a:spcBef>
              <a:buFont typeface="Arial"/>
              <a:buChar char="•"/>
            </a:pPr>
            <a:r>
              <a:rPr lang="en-US" sz="1500" dirty="0">
                <a:solidFill>
                  <a:srgbClr val="000000"/>
                </a:solidFill>
                <a:latin typeface="Arial"/>
                <a:cs typeface="Arial"/>
              </a:rPr>
              <a:t>Trả lời qua bình chọn (30 giây/câu)</a:t>
            </a:r>
          </a:p>
          <a:p>
            <a:pPr marL="274320" indent="-274320" algn="l">
              <a:lnSpc>
                <a:spcPct val="104000"/>
              </a:lnSpc>
              <a:spcBef>
                <a:spcPts val="300"/>
              </a:spcBef>
              <a:buFont typeface="Arial"/>
              <a:buChar char="•"/>
            </a:pPr>
            <a:r>
              <a:rPr lang="en-US" sz="1500" dirty="0">
                <a:solidFill>
                  <a:srgbClr val="000000"/>
                </a:solidFill>
                <a:latin typeface="Arial"/>
                <a:cs typeface="Arial"/>
              </a:rPr>
              <a:t>Xem kết quả, rồi công bố đáp án</a:t>
            </a:r>
          </a:p>
          <a:p>
            <a:pPr marL="274320" indent="-274320" algn="l">
              <a:lnSpc>
                <a:spcPct val="104000"/>
              </a:lnSpc>
              <a:spcBef>
                <a:spcPts val="300"/>
              </a:spcBef>
              <a:buFont typeface="Arial"/>
              <a:buChar char="•"/>
            </a:pPr>
            <a:r>
              <a:rPr lang="en-US" sz="1500" dirty="0">
                <a:solidFill>
                  <a:srgbClr val="000000"/>
                </a:solidFill>
                <a:latin typeface="Arial"/>
                <a:cs typeface="Arial"/>
              </a:rPr>
              <a:t>Không chấm điểm, chỉ khởi động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Câu trả lời bình chọn, và câu hỏi của bạn đã được đọc lại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khóa của ngày hôm nay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Những từ sẽ dùng hôm nay (không cần học thuộc định nghĩa)</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Các thành phần</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Phơi nhiễm: điều có trước</a:t>
            </a:r>
          </a:p>
          <a:p>
            <a:pPr marL="0" indent="0" algn="l">
              <a:lnSpc>
                <a:spcPct val="104000"/>
              </a:lnSpc>
              <a:spcBef>
                <a:spcPts val="400"/>
              </a:spcBef>
              <a:buNone/>
            </a:pPr>
            <a:r>
              <a:rPr lang="en-US" sz="1600" dirty="0">
                <a:solidFill>
                  <a:srgbClr val="000000"/>
                </a:solidFill>
                <a:latin typeface="Arial"/>
                <a:cs typeface="Arial"/>
              </a:rPr>
              <a:t>Kết cục: điều đếm sau đó</a:t>
            </a:r>
          </a:p>
          <a:p>
            <a:pPr marL="0" indent="0" algn="l">
              <a:lnSpc>
                <a:spcPct val="104000"/>
              </a:lnSpc>
              <a:spcBef>
                <a:spcPts val="400"/>
              </a:spcBef>
              <a:buNone/>
            </a:pPr>
            <a:r>
              <a:rPr lang="en-US" sz="1600" dirty="0">
                <a:solidFill>
                  <a:srgbClr val="000000"/>
                </a:solidFill>
                <a:latin typeface="Arial"/>
                <a:cs typeface="Arial"/>
              </a:rPr>
              <a:t>Nhóm so sánh</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Ai quyết định?</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Quan sát: ta theo dõi</a:t>
            </a:r>
          </a:p>
          <a:p>
            <a:pPr marL="0" indent="0" algn="l">
              <a:lnSpc>
                <a:spcPct val="104000"/>
              </a:lnSpc>
              <a:spcBef>
                <a:spcPts val="400"/>
              </a:spcBef>
              <a:buNone/>
            </a:pPr>
            <a:r>
              <a:rPr lang="en-US" sz="1600" dirty="0">
                <a:solidFill>
                  <a:srgbClr val="000000"/>
                </a:solidFill>
                <a:latin typeface="Arial"/>
                <a:cs typeface="Arial"/>
              </a:rPr>
              <a:t>Thực nghiệm: ta chỉ định</a:t>
            </a:r>
          </a:p>
          <a:p>
            <a:pPr marL="0" indent="0" algn="l">
              <a:lnSpc>
                <a:spcPct val="104000"/>
              </a:lnSpc>
              <a:spcBef>
                <a:spcPts val="400"/>
              </a:spcBef>
              <a:buNone/>
            </a:pPr>
            <a:r>
              <a:rPr lang="en-US" sz="1600" dirty="0">
                <a:solidFill>
                  <a:srgbClr val="000000"/>
                </a:solidFill>
                <a:latin typeface="Arial"/>
                <a:cs typeface="Arial"/>
              </a:rPr>
              <a:t>Ngẫu nhiên: may rủi chỉ định</a:t>
            </a:r>
          </a:p>
        </p:txBody>
      </p:sp>
      <p:sp>
        <p:nvSpPr>
          <p:cNvPr id="74" name="CardHead"/>
          <p:cNvSpPr/>
          <p:nvPr/>
        </p:nvSpPr>
        <p:spPr>
          <a:xfrm>
            <a:off x="61960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Thời gian chiều nào?</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Cắt ngang: ảnh chụp một lúc</a:t>
            </a:r>
          </a:p>
          <a:p>
            <a:pPr marL="0" indent="0" algn="l">
              <a:lnSpc>
                <a:spcPct val="104000"/>
              </a:lnSpc>
              <a:spcBef>
                <a:spcPts val="400"/>
              </a:spcBef>
              <a:buNone/>
            </a:pPr>
            <a:r>
              <a:rPr lang="en-US" sz="1600" dirty="0">
                <a:solidFill>
                  <a:srgbClr val="000000"/>
                </a:solidFill>
                <a:latin typeface="Arial"/>
                <a:cs typeface="Arial"/>
              </a:rPr>
              <a:t>Bệnh–chứng: nhìn ngược lại</a:t>
            </a:r>
          </a:p>
          <a:p>
            <a:pPr marL="0" indent="0" algn="l">
              <a:lnSpc>
                <a:spcPct val="104000"/>
              </a:lnSpc>
              <a:spcBef>
                <a:spcPts val="400"/>
              </a:spcBef>
              <a:buNone/>
            </a:pPr>
            <a:r>
              <a:rPr lang="en-US" sz="1600" dirty="0">
                <a:solidFill>
                  <a:srgbClr val="000000"/>
                </a:solidFill>
                <a:latin typeface="Arial"/>
                <a:cs typeface="Arial"/>
              </a:rPr>
              <a:t>Thuần tập: theo dõi về sau</a:t>
            </a:r>
          </a:p>
        </p:txBody>
      </p:sp>
      <p:sp>
        <p:nvSpPr>
          <p:cNvPr id="76" name="CardHead"/>
          <p:cNvSpPr/>
          <p:nvPr/>
        </p:nvSpPr>
        <p:spPr>
          <a:xfrm>
            <a:off x="9065400" y="1973573"/>
            <a:ext cx="26694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Sau giải lao</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Thử nghiệm theo cụm, bắt chéo</a:t>
            </a:r>
          </a:p>
          <a:p>
            <a:pPr marL="0" indent="0" algn="l">
              <a:lnSpc>
                <a:spcPct val="104000"/>
              </a:lnSpc>
              <a:spcBef>
                <a:spcPts val="400"/>
              </a:spcBef>
              <a:buNone/>
            </a:pPr>
            <a:r>
              <a:rPr lang="en-US" sz="1600" dirty="0">
                <a:solidFill>
                  <a:srgbClr val="000000"/>
                </a:solidFill>
                <a:latin typeface="Arial"/>
                <a:cs typeface="Arial"/>
              </a:rPr>
              <a:t>Thử nghiệm không kém hơn, thí điểm</a:t>
            </a:r>
          </a:p>
          <a:p>
            <a:pPr marL="0" indent="0" algn="l">
              <a:lnSpc>
                <a:spcPct val="104000"/>
              </a:lnSpc>
              <a:spcBef>
                <a:spcPts val="400"/>
              </a:spcBef>
              <a:buNone/>
            </a:pPr>
            <a:r>
              <a:rPr lang="en-US" sz="1600" dirty="0">
                <a:solidFill>
                  <a:srgbClr val="000000"/>
                </a:solidFill>
                <a:latin typeface="Arial"/>
                <a:cs typeface="Arial"/>
              </a:rPr>
              <a:t>Chuỗi thời gian, định tính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Hai câu hỏi gọi tên hầu hết thiết kế: ai quyết định phơi nhiễm, và thời gian chạy chiều nào?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Một câu hỏi, hai thiết kế</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Ở người lớn bị sốc nhiễm khuẩn, hạn chế dịch truyền có giảm tử vong ngày 28 không? Cả hai bài: thư mục khóa học, Course/Papers</a:t>
            </a:r>
          </a:p>
        </p:txBody>
      </p:sp>
      <p:sp>
        <p:nvSpPr>
          <p:cNvPr id="70" name="CardHead"/>
          <p:cNvSpPr/>
          <p:nvPr/>
        </p:nvSpPr>
        <p:spPr>
          <a:xfrm>
            <a:off x="457200" y="2006879"/>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báo 1: Boulet 2024, thử nghiệm ngẫu nhiên</a:t>
            </a:r>
          </a:p>
        </p:txBody>
      </p:sp>
      <p:sp>
        <p:nvSpPr>
          <p:cNvPr id="71" name="CardBody"/>
          <p:cNvSpPr/>
          <p:nvPr/>
        </p:nvSpPr>
        <p:spPr>
          <a:xfrm>
            <a:off x="457200" y="2646879"/>
            <a:ext cx="5538800"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50 người bệnh được phân nhóm ngẫu nhiên, 48 được phân tích</a:t>
            </a:r>
          </a:p>
          <a:p>
            <a:pPr marL="0" indent="0" algn="l">
              <a:lnSpc>
                <a:spcPct val="104000"/>
              </a:lnSpc>
              <a:spcBef>
                <a:spcPts val="400"/>
              </a:spcBef>
              <a:buNone/>
            </a:pPr>
            <a:r>
              <a:rPr lang="en-US" sz="1750" dirty="0">
                <a:solidFill>
                  <a:srgbClr val="000000"/>
                </a:solidFill>
                <a:latin typeface="Arial"/>
                <a:cs typeface="Arial"/>
              </a:rPr>
              <a:t>Hạn chế dịch (không phải dịch hồi sức) so với thường quy</a:t>
            </a:r>
          </a:p>
          <a:p>
            <a:pPr marL="0" indent="0" algn="l">
              <a:lnSpc>
                <a:spcPct val="104000"/>
              </a:lnSpc>
              <a:spcBef>
                <a:spcPts val="400"/>
              </a:spcBef>
              <a:buNone/>
            </a:pPr>
            <a:r>
              <a:rPr lang="en-US" sz="1750" dirty="0">
                <a:solidFill>
                  <a:srgbClr val="000000"/>
                </a:solidFill>
                <a:latin typeface="Arial"/>
                <a:cs typeface="Arial"/>
              </a:rPr>
              <a:t>Kết cục chính: cân bằng dịch ngày 5</a:t>
            </a:r>
          </a:p>
          <a:p>
            <a:pPr marL="0" indent="0" algn="l">
              <a:lnSpc>
                <a:spcPct val="104000"/>
              </a:lnSpc>
              <a:spcBef>
                <a:spcPts val="400"/>
              </a:spcBef>
              <a:buNone/>
            </a:pPr>
            <a:r>
              <a:rPr lang="en-US" sz="1750" b="1" dirty="0">
                <a:solidFill>
                  <a:srgbClr val="000000"/>
                </a:solidFill>
                <a:latin typeface="Arial"/>
                <a:cs typeface="Arial"/>
              </a:rPr>
              <a:t>Nhà nghiên cứu chỉ định chiến lược</a:t>
            </a:r>
          </a:p>
        </p:txBody>
      </p:sp>
      <p:sp>
        <p:nvSpPr>
          <p:cNvPr id="72" name="CardHead"/>
          <p:cNvSpPr/>
          <p:nvPr/>
        </p:nvSpPr>
        <p:spPr>
          <a:xfrm>
            <a:off x="6196000" y="2006879"/>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báo 2: Hyun 2023, nghiên cứu thuần tập</a:t>
            </a:r>
          </a:p>
        </p:txBody>
      </p:sp>
      <p:sp>
        <p:nvSpPr>
          <p:cNvPr id="73" name="CardBody"/>
          <p:cNvSpPr/>
          <p:nvPr/>
        </p:nvSpPr>
        <p:spPr>
          <a:xfrm>
            <a:off x="6196000" y="2646879"/>
            <a:ext cx="5538800"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Sổ bộ nhiễm khuẩn huyết: 11 981 người bệnh, 20 bệnh viện</a:t>
            </a:r>
          </a:p>
          <a:p>
            <a:pPr marL="0" indent="0" algn="l">
              <a:lnSpc>
                <a:spcPct val="104000"/>
              </a:lnSpc>
              <a:spcBef>
                <a:spcPts val="400"/>
              </a:spcBef>
              <a:buNone/>
            </a:pPr>
            <a:r>
              <a:rPr lang="en-US" sz="1750" dirty="0">
                <a:solidFill>
                  <a:srgbClr val="000000"/>
                </a:solidFill>
                <a:latin typeface="Arial"/>
                <a:cs typeface="Arial"/>
              </a:rPr>
              <a:t>Cân bằng dịch dương so với âm, ngày 1-3</a:t>
            </a:r>
          </a:p>
          <a:p>
            <a:pPr marL="0" indent="0" algn="l">
              <a:lnSpc>
                <a:spcPct val="104000"/>
              </a:lnSpc>
              <a:spcBef>
                <a:spcPts val="400"/>
              </a:spcBef>
              <a:buNone/>
            </a:pPr>
            <a:r>
              <a:rPr lang="en-US" sz="1750" dirty="0">
                <a:solidFill>
                  <a:srgbClr val="000000"/>
                </a:solidFill>
                <a:latin typeface="Arial"/>
                <a:cs typeface="Arial"/>
              </a:rPr>
              <a:t>Kết cục: tử vong ngày 28 (các cặp đã ghép)</a:t>
            </a:r>
          </a:p>
          <a:p>
            <a:pPr marL="0" indent="0" algn="l">
              <a:lnSpc>
                <a:spcPct val="104000"/>
              </a:lnSpc>
              <a:spcBef>
                <a:spcPts val="400"/>
              </a:spcBef>
              <a:buNone/>
            </a:pPr>
            <a:r>
              <a:rPr lang="en-US" sz="1750" b="1" dirty="0">
                <a:solidFill>
                  <a:srgbClr val="000000"/>
                </a:solidFill>
                <a:latin typeface="Arial"/>
                <a:cs typeface="Arial"/>
              </a:rPr>
              <a:t>Nhà nghiên cứu quan sát điều đã xảy ra</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Cùng câu hỏi, hai thiết kế: thiết kế quyết định điều được phép kết luận.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3.1  Thiết kế nghiên cứu qua hình ảnh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Nhà nghiên cứu chỉ định phơi nhiễm, hay chỉ quan sát?</a:t>
            </a:r>
          </a:p>
          <a:p>
            <a:pPr marL="0" indent="0" algn="ctr">
              <a:spcBef>
                <a:spcPts val="1200"/>
              </a:spcBef>
              <a:buNone/>
            </a:pPr>
            <a:r>
              <a:rPr lang="en-US" sz="1900" i="1" dirty="0">
                <a:solidFill>
                  <a:srgbClr val="595959"/>
                </a:solidFill>
                <a:latin typeface="Arial"/>
                <a:cs typeface="Arial"/>
              </a:rPr>
              <a:t>Một câu hỏi đó phân loại được gần như mọi thiết kế. (45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Bốn họ thiết kế nghiên cứu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80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Mô tả</a:t>
            </a:r>
          </a:p>
        </p:txBody>
      </p:sp>
      <p:sp>
        <p:nvSpPr>
          <p:cNvPr id="71" name="CardBody"/>
          <p:cNvSpPr/>
          <p:nvPr/>
        </p:nvSpPr>
        <p:spPr>
          <a:xfrm>
            <a:off x="4572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Mô tả, không so sánh</a:t>
            </a:r>
          </a:p>
          <a:p>
            <a:pPr marL="0" indent="0" algn="l">
              <a:lnSpc>
                <a:spcPct val="104000"/>
              </a:lnSpc>
              <a:spcBef>
                <a:spcPts val="400"/>
              </a:spcBef>
              <a:buNone/>
            </a:pPr>
            <a:r>
              <a:rPr lang="en-US" sz="1600" dirty="0">
                <a:solidFill>
                  <a:srgbClr val="000000"/>
                </a:solidFill>
                <a:latin typeface="Arial"/>
                <a:cs typeface="Arial"/>
              </a:rPr>
              <a:t>Báo cáo ca hoặc loạt ca</a:t>
            </a:r>
          </a:p>
          <a:p>
            <a:pPr marL="0" indent="0" algn="l">
              <a:lnSpc>
                <a:spcPct val="104000"/>
              </a:lnSpc>
              <a:spcBef>
                <a:spcPts val="400"/>
              </a:spcBef>
              <a:buNone/>
            </a:pPr>
            <a:r>
              <a:rPr lang="en-US" sz="1600" dirty="0">
                <a:solidFill>
                  <a:srgbClr val="000000"/>
                </a:solidFill>
                <a:latin typeface="Arial"/>
                <a:cs typeface="Arial"/>
              </a:rPr>
              <a:t>Khảo sát cắt ngang</a:t>
            </a:r>
          </a:p>
        </p:txBody>
      </p:sp>
      <p:sp>
        <p:nvSpPr>
          <p:cNvPr id="72" name="CardHead"/>
          <p:cNvSpPr/>
          <p:nvPr/>
        </p:nvSpPr>
        <p:spPr>
          <a:xfrm>
            <a:off x="3326600" y="1680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Quan sát</a:t>
            </a:r>
          </a:p>
        </p:txBody>
      </p:sp>
      <p:sp>
        <p:nvSpPr>
          <p:cNvPr id="73" name="CardBody"/>
          <p:cNvSpPr/>
          <p:nvPr/>
        </p:nvSpPr>
        <p:spPr>
          <a:xfrm>
            <a:off x="33266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So sánh các nhóm, ta theo dõi</a:t>
            </a:r>
          </a:p>
          <a:p>
            <a:pPr marL="0" indent="0" algn="l">
              <a:lnSpc>
                <a:spcPct val="104000"/>
              </a:lnSpc>
              <a:spcBef>
                <a:spcPts val="400"/>
              </a:spcBef>
              <a:buNone/>
            </a:pPr>
            <a:r>
              <a:rPr lang="en-US" sz="1600" dirty="0">
                <a:solidFill>
                  <a:srgbClr val="000000"/>
                </a:solidFill>
                <a:latin typeface="Arial"/>
                <a:cs typeface="Arial"/>
              </a:rPr>
              <a:t>Bệnh–chứng</a:t>
            </a:r>
          </a:p>
          <a:p>
            <a:pPr marL="0" indent="0" algn="l">
              <a:lnSpc>
                <a:spcPct val="104000"/>
              </a:lnSpc>
              <a:spcBef>
                <a:spcPts val="400"/>
              </a:spcBef>
              <a:buNone/>
            </a:pPr>
            <a:r>
              <a:rPr lang="en-US" sz="1600" dirty="0">
                <a:solidFill>
                  <a:srgbClr val="000000"/>
                </a:solidFill>
                <a:latin typeface="Arial"/>
                <a:cs typeface="Arial"/>
              </a:rPr>
              <a:t>Thuần tập (tiến cứu hoặc hồi cứu)</a:t>
            </a:r>
          </a:p>
        </p:txBody>
      </p:sp>
      <p:sp>
        <p:nvSpPr>
          <p:cNvPr id="74" name="CardHead"/>
          <p:cNvSpPr/>
          <p:nvPr/>
        </p:nvSpPr>
        <p:spPr>
          <a:xfrm>
            <a:off x="6196000" y="1680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Thực nghiệm</a:t>
            </a:r>
          </a:p>
        </p:txBody>
      </p:sp>
      <p:sp>
        <p:nvSpPr>
          <p:cNvPr id="75" name="CardBody"/>
          <p:cNvSpPr/>
          <p:nvPr/>
        </p:nvSpPr>
        <p:spPr>
          <a:xfrm>
            <a:off x="61960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So sánh các nhóm, ta chỉ định</a:t>
            </a:r>
          </a:p>
          <a:p>
            <a:pPr marL="0" indent="0" algn="l">
              <a:lnSpc>
                <a:spcPct val="104000"/>
              </a:lnSpc>
              <a:spcBef>
                <a:spcPts val="400"/>
              </a:spcBef>
              <a:buNone/>
            </a:pPr>
            <a:r>
              <a:rPr lang="en-US" sz="1600" dirty="0">
                <a:solidFill>
                  <a:srgbClr val="000000"/>
                </a:solidFill>
                <a:latin typeface="Arial"/>
                <a:cs typeface="Arial"/>
              </a:rPr>
              <a:t>Thử nghiệm ngẫu nhiên có đối chứng (RCT)</a:t>
            </a:r>
          </a:p>
          <a:p>
            <a:pPr marL="0" indent="0" algn="l">
              <a:lnSpc>
                <a:spcPct val="104000"/>
              </a:lnSpc>
              <a:spcBef>
                <a:spcPts val="400"/>
              </a:spcBef>
              <a:buNone/>
            </a:pPr>
            <a:r>
              <a:rPr lang="en-US" sz="1600" dirty="0">
                <a:solidFill>
                  <a:srgbClr val="000000"/>
                </a:solidFill>
                <a:latin typeface="Arial"/>
                <a:cs typeface="Arial"/>
              </a:rPr>
              <a:t>Thử nghiệm không ngẫu nhiên</a:t>
            </a:r>
          </a:p>
        </p:txBody>
      </p:sp>
      <p:sp>
        <p:nvSpPr>
          <p:cNvPr id="76" name="CardHead"/>
          <p:cNvSpPr/>
          <p:nvPr/>
        </p:nvSpPr>
        <p:spPr>
          <a:xfrm>
            <a:off x="9065400" y="1680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Nghiên cứu về các nghiên cứu</a:t>
            </a:r>
          </a:p>
        </p:txBody>
      </p:sp>
      <p:sp>
        <p:nvSpPr>
          <p:cNvPr id="77" name="CardBody"/>
          <p:cNvSpPr/>
          <p:nvPr/>
        </p:nvSpPr>
        <p:spPr>
          <a:xfrm>
            <a:off x="90654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Tổng hợp nhiều nghiên cứu</a:t>
            </a:r>
          </a:p>
          <a:p>
            <a:pPr marL="0" indent="0" algn="l">
              <a:lnSpc>
                <a:spcPct val="104000"/>
              </a:lnSpc>
              <a:spcBef>
                <a:spcPts val="400"/>
              </a:spcBef>
              <a:buNone/>
            </a:pPr>
            <a:r>
              <a:rPr lang="en-US" sz="1600" dirty="0">
                <a:solidFill>
                  <a:srgbClr val="000000"/>
                </a:solidFill>
                <a:latin typeface="Arial"/>
                <a:cs typeface="Arial"/>
              </a:rPr>
              <a:t>Tổng quan hệ thống</a:t>
            </a:r>
          </a:p>
          <a:p>
            <a:pPr marL="0" indent="0" algn="l">
              <a:lnSpc>
                <a:spcPct val="104000"/>
              </a:lnSpc>
              <a:spcBef>
                <a:spcPts val="400"/>
              </a:spcBef>
              <a:buNone/>
            </a:pPr>
            <a:r>
              <a:rPr lang="en-US" sz="1600" dirty="0">
                <a:solidFill>
                  <a:srgbClr val="000000"/>
                </a:solidFill>
                <a:latin typeface="Arial"/>
                <a:cs typeface="Arial"/>
              </a:rPr>
              <a:t>Phân tích gộp</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Thiết kế mô tả thì mô tả. Thiết kế phân tích (quan sát và thực nghiệm) thì so sánh các nhóm.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Phơi nhiễm và kết cục: hai từ bạn cần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955750"/>
          <a:ext cx="11277600" cy="18200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Ví dụ</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Phơi nhiễm (có trước)</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Kết cục (đếm sau đó)</a:t>
                      </a:r>
                    </a:p>
                  </a:txBody>
                  <a:tcPr marL="73152" marR="73152" marT="45720" marB="45720" anchor="ctr">
                    <a:solidFill>
                      <a:srgbClr val="0D7377"/>
                    </a:solidFill>
                  </a:tcPr>
                </a:tc>
              </a:tr>
              <a:tr h="360000">
                <a:tc>
                  <a:txBody>
                    <a:bodyPr/>
                    <a:lstStyle/>
                    <a:p>
                      <a:pPr algn="l"/>
                      <a:r>
                        <a:rPr lang="en-US" sz="1500" dirty="0">
                          <a:solidFill>
                            <a:srgbClr val="000000"/>
                          </a:solidFill>
                          <a:latin typeface="Arial"/>
                          <a:cs typeface="Arial"/>
                        </a:rPr>
                        <a:t>Bài báo 2: Hyun 2023, thuần tập</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Cân bằng dịch dương đến ngày 3</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Tử vong ngày 28</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Bài báo 1: Boulet 2024, RCT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Chiến lược hạn chế dịch</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Cân bằng dịch ngày 5</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Ví dụ khác: nhiễm khuẩn ở ICU</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Nuôi ăn tĩnh mạch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Nhiễm nấm Candida máu</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Ví dụ khác: tại khoa</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Đệm khí</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Loét do tì đè</a:t>
                      </a:r>
                    </a:p>
                  </a:txBody>
                  <a:tcPr marL="73152" marR="73152" marT="45720" marB="45720" anchor="ctr">
                    <a:solidFill>
                      <a:srgbClr val="F5F9FA"/>
                    </a:solidFill>
                  </a:tcPr>
                </a:tc>
              </a:tr>
            </a:tbl>
          </a:graphicData>
        </a:graphic>
      </p:graphicFrame>
      <p:sp>
        <p:nvSpPr>
          <p:cNvPr id="31" name="Caption"/>
          <p:cNvSpPr txBox="1"/>
          <p:nvPr/>
        </p:nvSpPr>
        <p:spPr>
          <a:xfrm>
            <a:off x="457200" y="386575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Phơi nhiễm: một điều trị, chiến lược hoặc yếu tố nguy cơ. Kết cục: tử vong, nhiễm khuẩn, tổn thương, một chỉ số xét nghiệm. Nhóm so sánh: người không có phơi nhiễm, hoặc được chăm sóc thường quy.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Thiết kế mô tả: mô tả, không so sánh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08286"/>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Báo cáo ca hoặc loạt ca</a:t>
            </a:r>
          </a:p>
        </p:txBody>
      </p:sp>
      <p:sp>
        <p:nvSpPr>
          <p:cNvPr id="71" name="CardBody"/>
          <p:cNvSpPr/>
          <p:nvPr/>
        </p:nvSpPr>
        <p:spPr>
          <a:xfrm>
            <a:off x="457200" y="2348286"/>
            <a:ext cx="5538800"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Vài người bệnh đặc biệt, mô tả chi tiết</a:t>
            </a:r>
          </a:p>
          <a:p>
            <a:pPr marL="0" indent="0" algn="l">
              <a:lnSpc>
                <a:spcPct val="104000"/>
              </a:lnSpc>
              <a:spcBef>
                <a:spcPts val="400"/>
              </a:spcBef>
              <a:buNone/>
            </a:pPr>
            <a:r>
              <a:rPr lang="en-US" sz="1750" dirty="0">
                <a:solidFill>
                  <a:srgbClr val="000000"/>
                </a:solidFill>
                <a:latin typeface="Arial"/>
                <a:cs typeface="Arial"/>
              </a:rPr>
              <a:t>Không có nhóm so sánh</a:t>
            </a:r>
          </a:p>
          <a:p>
            <a:pPr marL="0" indent="0" algn="l">
              <a:lnSpc>
                <a:spcPct val="104000"/>
              </a:lnSpc>
              <a:spcBef>
                <a:spcPts val="400"/>
              </a:spcBef>
              <a:buNone/>
            </a:pPr>
            <a:r>
              <a:rPr lang="en-US" sz="1750" dirty="0">
                <a:solidFill>
                  <a:srgbClr val="000000"/>
                </a:solidFill>
                <a:latin typeface="Arial"/>
                <a:cs typeface="Arial"/>
              </a:rPr>
              <a:t>Gợi ý tưởng nhưng không kiểm định được</a:t>
            </a:r>
          </a:p>
          <a:p>
            <a:pPr marL="0" indent="0" algn="l">
              <a:lnSpc>
                <a:spcPct val="104000"/>
              </a:lnSpc>
              <a:spcBef>
                <a:spcPts val="400"/>
              </a:spcBef>
              <a:buNone/>
            </a:pPr>
            <a:r>
              <a:rPr lang="en-US" sz="1750" dirty="0">
                <a:solidFill>
                  <a:srgbClr val="000000"/>
                </a:solidFill>
                <a:latin typeface="Arial"/>
                <a:cs typeface="Arial"/>
              </a:rPr>
              <a:t>vd. những báo cáo đầu tiên về tác hại của thalidomide</a:t>
            </a:r>
          </a:p>
        </p:txBody>
      </p:sp>
      <p:sp>
        <p:nvSpPr>
          <p:cNvPr id="72" name="CardHead"/>
          <p:cNvSpPr/>
          <p:nvPr/>
        </p:nvSpPr>
        <p:spPr>
          <a:xfrm>
            <a:off x="6196000" y="1708286"/>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Nghiên cứu cắt ngang</a:t>
            </a:r>
          </a:p>
        </p:txBody>
      </p:sp>
      <p:sp>
        <p:nvSpPr>
          <p:cNvPr id="73" name="CardBody"/>
          <p:cNvSpPr/>
          <p:nvPr/>
        </p:nvSpPr>
        <p:spPr>
          <a:xfrm>
            <a:off x="6196000" y="2348286"/>
            <a:ext cx="5538800"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Một bức ảnh chụp cả khoa, trong một ngày</a:t>
            </a:r>
          </a:p>
          <a:p>
            <a:pPr marL="0" indent="0" algn="l">
              <a:lnSpc>
                <a:spcPct val="104000"/>
              </a:lnSpc>
              <a:spcBef>
                <a:spcPts val="400"/>
              </a:spcBef>
              <a:buNone/>
            </a:pPr>
            <a:r>
              <a:rPr lang="en-US" sz="1750" dirty="0">
                <a:solidFill>
                  <a:srgbClr val="000000"/>
                </a:solidFill>
                <a:latin typeface="Arial"/>
                <a:cs typeface="Arial"/>
              </a:rPr>
              <a:t>Cho tỷ lệ hiện mắc: bao nhiêu người đang mắc</a:t>
            </a:r>
          </a:p>
          <a:p>
            <a:pPr marL="0" indent="0" algn="l">
              <a:lnSpc>
                <a:spcPct val="104000"/>
              </a:lnSpc>
              <a:spcBef>
                <a:spcPts val="400"/>
              </a:spcBef>
              <a:buNone/>
            </a:pPr>
            <a:r>
              <a:rPr lang="en-US" sz="1750" dirty="0">
                <a:solidFill>
                  <a:srgbClr val="000000"/>
                </a:solidFill>
                <a:latin typeface="Arial"/>
                <a:cs typeface="Arial"/>
              </a:rPr>
              <a:t>Phơi nhiễm và kết cục đo cùng lúc</a:t>
            </a:r>
          </a:p>
          <a:p>
            <a:pPr marL="0" indent="0" algn="l">
              <a:lnSpc>
                <a:spcPct val="104000"/>
              </a:lnSpc>
              <a:spcBef>
                <a:spcPts val="400"/>
              </a:spcBef>
              <a:buNone/>
            </a:pPr>
            <a:r>
              <a:rPr lang="en-US" sz="1750" dirty="0">
                <a:solidFill>
                  <a:srgbClr val="000000"/>
                </a:solidFill>
                <a:latin typeface="Arial"/>
                <a:cs typeface="Arial"/>
              </a:rPr>
              <a:t>Không cho biết cái nào có trước</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Nghiên cứu mô tả gợi câu hỏi. Không trả lời được 'X có gây ra Y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khác: khảo sát hiện mắc trong một ngày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Một nghiên cứu cắt ngang có thể làm ngay tuần tới</a:t>
            </a:r>
          </a:p>
        </p:txBody>
      </p:sp>
      <p:sp>
        <p:nvSpPr>
          <p:cNvPr id="80" name="Step"/>
          <p:cNvSpPr/>
          <p:nvPr/>
        </p:nvSpPr>
        <p:spPr>
          <a:xfrm>
            <a:off x="457200" y="166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Chọn ngày</a:t>
            </a:r>
          </a:p>
        </p:txBody>
      </p:sp>
      <p:sp>
        <p:nvSpPr>
          <p:cNvPr id="81" name="StepText"/>
          <p:cNvSpPr/>
          <p:nvPr/>
        </p:nvSpPr>
        <p:spPr>
          <a:xfrm>
            <a:off x="4972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Mọi người bệnh nội trú ở mọi khoa, một ngày trong tuần</a:t>
            </a:r>
          </a:p>
        </p:txBody>
      </p:sp>
      <p:sp>
        <p:nvSpPr>
          <p:cNvPr id="82" name="Step"/>
          <p:cNvSpPr/>
          <p:nvPr/>
        </p:nvSpPr>
        <p:spPr>
          <a:xfrm>
            <a:off x="3261600" y="166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Khám tất cả</a:t>
            </a:r>
          </a:p>
        </p:txBody>
      </p:sp>
      <p:sp>
        <p:nvSpPr>
          <p:cNvPr id="83" name="StepText"/>
          <p:cNvSpPr/>
          <p:nvPr/>
        </p:nvSpPr>
        <p:spPr>
          <a:xfrm>
            <a:off x="33016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Hai điều dưỡng được tập huấn, một phiếu chuẩn</a:t>
            </a:r>
          </a:p>
        </p:txBody>
      </p:sp>
      <p:sp>
        <p:nvSpPr>
          <p:cNvPr id="84" name="Step"/>
          <p:cNvSpPr/>
          <p:nvPr/>
        </p:nvSpPr>
        <p:spPr>
          <a:xfrm>
            <a:off x="6066000" y="166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Ghi cả hai</a:t>
            </a:r>
          </a:p>
        </p:txBody>
      </p:sp>
      <p:sp>
        <p:nvSpPr>
          <p:cNvPr id="85" name="StepText"/>
          <p:cNvSpPr/>
          <p:nvPr/>
        </p:nvSpPr>
        <p:spPr>
          <a:xfrm>
            <a:off x="61060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Loét tì đè (có hoặc không) và loại đệm, trong cùng một lần khám</a:t>
            </a:r>
          </a:p>
        </p:txBody>
      </p:sp>
      <p:sp>
        <p:nvSpPr>
          <p:cNvPr id="86" name="Step"/>
          <p:cNvSpPr/>
          <p:nvPr/>
        </p:nvSpPr>
        <p:spPr>
          <a:xfrm>
            <a:off x="8870400" y="166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Đếm</a:t>
            </a:r>
          </a:p>
        </p:txBody>
      </p:sp>
      <p:sp>
        <p:nvSpPr>
          <p:cNvPr id="87" name="StepText"/>
          <p:cNvSpPr/>
          <p:nvPr/>
        </p:nvSpPr>
        <p:spPr>
          <a:xfrm>
            <a:off x="89104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vd. 37/412 người bệnh = 9% hiện mắc hôm nay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Một bức ảnh chụp cho tỷ lệ hiện mắc. Không cho biết cái nào có trước.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Bệnh–chứng: bắt đầu từ kết cục, nhìn ngược lại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ICU: đơn vị hồi sức tích cực</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Bệnh–chứng: chọn người theo kết cục, rồi so sánh phơi nhiễm trong quá khứ.</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khác: một nghiên cứu bệnh–chứng ở ICU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Câu hỏi: nuôi ăn tĩnh mạch có phải yếu tố nguy cơ của nhiễm Candida máu ở ICU?</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Tìm ca bệnh</a:t>
            </a:r>
          </a:p>
        </p:txBody>
      </p:sp>
      <p:sp>
        <p:nvSpPr>
          <p:cNvPr id="81" name="StepText"/>
          <p:cNvSpPr/>
          <p:nvPr/>
        </p:nvSpPr>
        <p:spPr>
          <a:xfrm>
            <a:off x="49720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40 người bệnh ICU nhiễm Candida máu, từ hồ sơ xét nghiệm</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Tìm ca chứng</a:t>
            </a:r>
          </a:p>
        </p:txBody>
      </p:sp>
      <p:sp>
        <p:nvSpPr>
          <p:cNvPr id="83" name="StepText"/>
          <p:cNvSpPr/>
          <p:nvPr/>
        </p:nvSpPr>
        <p:spPr>
          <a:xfrm>
            <a:off x="274072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80 người bệnh ICU không bị, cùng khoa và cùng tháng</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Nhìn lại</a:t>
            </a:r>
          </a:p>
        </p:txBody>
      </p:sp>
      <p:sp>
        <p:nvSpPr>
          <p:cNvPr id="85" name="StepText"/>
          <p:cNvSpPr/>
          <p:nvPr/>
        </p:nvSpPr>
        <p:spPr>
          <a:xfrm>
            <a:off x="498424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Có nuôi ăn tĩnh mạch trong 14 ngày trước đó?</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So sánh</a:t>
            </a:r>
          </a:p>
        </p:txBody>
      </p:sp>
      <p:sp>
        <p:nvSpPr>
          <p:cNvPr id="87" name="StepText"/>
          <p:cNvSpPr/>
          <p:nvPr/>
        </p:nvSpPr>
        <p:spPr>
          <a:xfrm>
            <a:off x="722776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Có phơi nhiễm: 24/40 ca bệnh so với 16/80 ca chứng</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Báo cáo</a:t>
            </a:r>
          </a:p>
        </p:txBody>
      </p:sp>
      <p:sp>
        <p:nvSpPr>
          <p:cNvPr id="89" name="StepText"/>
          <p:cNvSpPr/>
          <p:nvPr/>
        </p:nvSpPr>
        <p:spPr>
          <a:xfrm>
            <a:off x="947128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Một tỷ số chênh (OR), sẽ tính ở Buổi 4</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Ca bệnh và ca chứng được chọn theo kết cục. Phơi nhiễm đo bằng cách nhìn lại.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Thuần tập: bắt đầu từ phơi nhiễm, theo dõi về sau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Thuần tập: phơi nhiễm trước, kết cục sau, nên thời gian chạy đúng chiều.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Bài báo 2 (Hyun 2023), từng bước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Câu hỏi: cân bằng dịch dương có liên quan với tử vong ngày 28 không?</a:t>
            </a:r>
          </a:p>
        </p:txBody>
      </p:sp>
      <p:sp>
        <p:nvSpPr>
          <p:cNvPr id="80" name="Step"/>
          <p:cNvSpPr/>
          <p:nvPr/>
        </p:nvSpPr>
        <p:spPr>
          <a:xfrm>
            <a:off x="457200" y="166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Xác định nhóm</a:t>
            </a:r>
          </a:p>
        </p:txBody>
      </p:sp>
      <p:sp>
        <p:nvSpPr>
          <p:cNvPr id="81" name="StepText"/>
          <p:cNvSpPr/>
          <p:nvPr/>
        </p:nvSpPr>
        <p:spPr>
          <a:xfrm>
            <a:off x="4972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Người lớn nhiễm khuẩn huyết ở 20 bệnh viện, nằm ICU từ 3 ngày trở lên</a:t>
            </a:r>
          </a:p>
        </p:txBody>
      </p:sp>
      <p:sp>
        <p:nvSpPr>
          <p:cNvPr id="82" name="Step"/>
          <p:cNvSpPr/>
          <p:nvPr/>
        </p:nvSpPr>
        <p:spPr>
          <a:xfrm>
            <a:off x="3261600" y="166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Đo phơi nhiễm</a:t>
            </a:r>
          </a:p>
        </p:txBody>
      </p:sp>
      <p:sp>
        <p:nvSpPr>
          <p:cNvPr id="83" name="StepText"/>
          <p:cNvSpPr/>
          <p:nvPr/>
        </p:nvSpPr>
        <p:spPr>
          <a:xfrm>
            <a:off x="33016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Cân bằng dịch tích lũy ngày 1-3 ở ICU: dương hay âm</a:t>
            </a:r>
          </a:p>
        </p:txBody>
      </p:sp>
      <p:sp>
        <p:nvSpPr>
          <p:cNvPr id="84" name="Step"/>
          <p:cNvSpPr/>
          <p:nvPr/>
        </p:nvSpPr>
        <p:spPr>
          <a:xfrm>
            <a:off x="6066000" y="166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Theo dõi</a:t>
            </a:r>
          </a:p>
        </p:txBody>
      </p:sp>
      <p:sp>
        <p:nvSpPr>
          <p:cNvPr id="85" name="StepText"/>
          <p:cNvSpPr/>
          <p:nvPr/>
        </p:nvSpPr>
        <p:spPr>
          <a:xfrm>
            <a:off x="61060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Ghi nhận ai tử vong đến ngày 28</a:t>
            </a:r>
          </a:p>
        </p:txBody>
      </p:sp>
      <p:sp>
        <p:nvSpPr>
          <p:cNvPr id="86" name="Step"/>
          <p:cNvSpPr/>
          <p:nvPr/>
        </p:nvSpPr>
        <p:spPr>
          <a:xfrm>
            <a:off x="8870400" y="166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So sánh</a:t>
            </a:r>
          </a:p>
        </p:txBody>
      </p:sp>
      <p:sp>
        <p:nvSpPr>
          <p:cNvPr id="87" name="StepText"/>
          <p:cNvSpPr/>
          <p:nvPr/>
        </p:nvSpPr>
        <p:spPr>
          <a:xfrm>
            <a:off x="89104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Các cặp đã ghép. Tỷ số nguy cơ tức thời (HR) 2.13 ở ngày 2</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Thuần tập chia người theo phơi nhiễm rồi theo dõi đến kết cục.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100" b="1" dirty="0">
                <a:solidFill>
                  <a:srgbClr val="0D7377"/>
                </a:solidFill>
                <a:latin typeface="Arial"/>
                <a:cs typeface="Arial"/>
              </a:rPr>
              <a:t>RCT (thử nghiệm ngẫu nhiên có đối chứng): phân nhóm ngẫu nhiên, rồi theo dõi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 phân nhóm ngẫu nhiên bằng máy tính trung tâm, tỷ lệ 1:1</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Trong RCT, may rủi (không phải bác sĩ) quyết định ai nhận gì.</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Bài báo 1 (Boulet 2024), từng bước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Câu hỏi: hạn chế dịch không phải hồi sức có giảm cân bằng dịch ngày 5 không?</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Tiêu chuẩn</a:t>
            </a:r>
          </a:p>
        </p:txBody>
      </p:sp>
      <p:sp>
        <p:nvSpPr>
          <p:cNvPr id="81" name="StepText"/>
          <p:cNvSpPr/>
          <p:nvPr/>
        </p:nvSpPr>
        <p:spPr>
          <a:xfrm>
            <a:off x="49720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Sốc nhiễm khuẩn, 18-85 tuổi, bắt đầu vận mạch chưa đến 24 giờ</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Đồng ý</a:t>
            </a:r>
          </a:p>
        </p:txBody>
      </p:sp>
      <p:sp>
        <p:nvSpPr>
          <p:cNvPr id="83" name="StepText"/>
          <p:cNvSpPr/>
          <p:nvPr/>
        </p:nvSpPr>
        <p:spPr>
          <a:xfrm>
            <a:off x="274072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Người bệnh hoặc người đại diện hợp pháp</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Ngẫu nhiên</a:t>
            </a:r>
          </a:p>
        </p:txBody>
      </p:sp>
      <p:sp>
        <p:nvSpPr>
          <p:cNvPr id="85" name="StepText"/>
          <p:cNvSpPr/>
          <p:nvPr/>
        </p:nvSpPr>
        <p:spPr>
          <a:xfrm>
            <a:off x="498424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Máy tính trung tâm, 1:1, nên không ai đoán được</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Điều trị</a:t>
            </a:r>
          </a:p>
        </p:txBody>
      </p:sp>
      <p:sp>
        <p:nvSpPr>
          <p:cNvPr id="87" name="StepText"/>
          <p:cNvSpPr/>
          <p:nvPr/>
        </p:nvSpPr>
        <p:spPr>
          <a:xfrm>
            <a:off x="722776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Hạn chế dịch so với thường quy trong 7 ngày</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Đo</a:t>
            </a:r>
          </a:p>
        </p:txBody>
      </p:sp>
      <p:sp>
        <p:nvSpPr>
          <p:cNvPr id="89" name="StepText"/>
          <p:cNvSpPr/>
          <p:nvPr/>
        </p:nvSpPr>
        <p:spPr>
          <a:xfrm>
            <a:off x="947128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Cân bằng dịch ngày 5. Tử vong ngày 28</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Trong thử nghiệm, nhà nghiên cứu chỉ định phơi nhiễm bằng may rủi.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Tổng quan hệ thống và phân tích gộp: nghiên cứu về các nghiên cứu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Tổng quan hệ thống tìm kiếm và thẩm định. Phân tích gộp gộp các con số.</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Hai bài báo nằm ở đâu trên tháp bằng chứng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Đọc một cách thận trọng</a:t>
            </a:r>
          </a:p>
          <a:p>
            <a:pPr marL="274320" indent="-274320" algn="l">
              <a:spcBef>
                <a:spcPts val="440"/>
              </a:spcBef>
              <a:buFont typeface="Arial"/>
              <a:buChar char="•"/>
            </a:pPr>
            <a:r>
              <a:rPr lang="en-US" sz="1450" dirty="0">
                <a:solidFill>
                  <a:srgbClr val="000000"/>
                </a:solidFill>
                <a:latin typeface="Arial"/>
                <a:cs typeface="Arial"/>
              </a:rPr>
              <a:t>TQHT / PTG: tổng quan hệ thống và phân tích gộp</a:t>
            </a:r>
          </a:p>
          <a:p>
            <a:pPr marL="274320" indent="-274320" algn="l">
              <a:spcBef>
                <a:spcPts val="440"/>
              </a:spcBef>
              <a:buFont typeface="Arial"/>
              <a:buChar char="•"/>
            </a:pPr>
            <a:r>
              <a:rPr lang="en-US" sz="1450" dirty="0">
                <a:solidFill>
                  <a:srgbClr val="000000"/>
                </a:solidFill>
                <a:latin typeface="Arial"/>
                <a:cs typeface="Arial"/>
              </a:rPr>
              <a:t>Càng cao = trung bình càng ít sai lệch</a:t>
            </a:r>
          </a:p>
          <a:p>
            <a:pPr marL="274320" indent="-274320" algn="l">
              <a:spcBef>
                <a:spcPts val="440"/>
              </a:spcBef>
              <a:buFont typeface="Arial"/>
              <a:buChar char="•"/>
            </a:pPr>
            <a:r>
              <a:rPr lang="en-US" sz="1450" dirty="0">
                <a:solidFill>
                  <a:srgbClr val="000000"/>
                </a:solidFill>
                <a:latin typeface="Arial"/>
                <a:cs typeface="Arial"/>
              </a:rPr>
              <a:t>Quy tắc kinh nghiệm, không phải định luật</a:t>
            </a:r>
          </a:p>
          <a:p>
            <a:pPr marL="274320" indent="-274320" algn="l">
              <a:spcBef>
                <a:spcPts val="440"/>
              </a:spcBef>
              <a:buFont typeface="Arial"/>
              <a:buChar char="•"/>
            </a:pPr>
            <a:r>
              <a:rPr lang="en-US" sz="1450" dirty="0">
                <a:solidFill>
                  <a:srgbClr val="000000"/>
                </a:solidFill>
                <a:latin typeface="Arial"/>
                <a:cs typeface="Arial"/>
              </a:rPr>
              <a:t>Thuần tập tốt có thể hơn RCT kém</a:t>
            </a:r>
          </a:p>
          <a:p>
            <a:pPr marL="274320" indent="-274320" algn="l">
              <a:spcBef>
                <a:spcPts val="440"/>
              </a:spcBef>
              <a:buFont typeface="Arial"/>
              <a:buChar char="•"/>
            </a:pPr>
            <a:r>
              <a:rPr lang="en-US" sz="1450" dirty="0">
                <a:solidFill>
                  <a:srgbClr val="000000"/>
                </a:solidFill>
                <a:latin typeface="Arial"/>
                <a:cs typeface="Arial"/>
              </a:rPr>
              <a:t>Thiết kế tốt nhất là thiết kế hợp với câu hỏi</a:t>
            </a:r>
          </a:p>
        </p:txBody>
      </p:sp>
      <p:pic>
        <p:nvPicPr>
          <p:cNvPr id="25" name="Figure"/>
          <p:cNvPicPr>
            <a:picLocks noChangeAspect="1"/>
          </p:cNvPicPr>
          <p:nvPr/>
        </p:nvPicPr>
        <p:blipFill>
          <a:blip r:embed="rId4"/>
          <a:stretch>
            <a:fillRect/>
          </a:stretch>
        </p:blipFill>
        <p:spPr>
          <a:xfrm>
            <a:off x="4307200" y="1150000"/>
            <a:ext cx="7275000" cy="4850000"/>
          </a:xfrm>
          <a:prstGeom prst="rect">
            <a:avLst/>
          </a:prstGeom>
        </p:spPr>
      </p:pic>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Gọi tên thiết kế bằng ba câu hỏi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Có chỉ định? Có ngẫu nhiên? Thời gian chạy chiều nào? Ba câu gọi tên thiết kế.</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Thiết kế nào cũng phải đánh đổi một điều gì đó</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Điểm mạnh và điểm yếu trong nháy mắt</a:t>
            </a:r>
          </a:p>
        </p:txBody>
      </p:sp>
      <p:sp>
        <p:nvSpPr>
          <p:cNvPr id="70" name="CardHead"/>
          <p:cNvSpPr/>
          <p:nvPr/>
        </p:nvSpPr>
        <p:spPr>
          <a:xfrm>
            <a:off x="457200" y="17873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Cắt ngang</a:t>
            </a:r>
          </a:p>
        </p:txBody>
      </p:sp>
      <p:sp>
        <p:nvSpPr>
          <p:cNvPr id="71" name="CardBody"/>
          <p:cNvSpPr/>
          <p:nvPr/>
        </p:nvSpPr>
        <p:spPr>
          <a:xfrm>
            <a:off x="457200" y="2427306"/>
            <a:ext cx="2669400" cy="2568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2E8B57"/>
                </a:solidFill>
                <a:latin typeface="Arial"/>
                <a:cs typeface="Arial"/>
              </a:rPr>
              <a:t>+ nhanh, rẻ</a:t>
            </a:r>
          </a:p>
          <a:p>
            <a:pPr marL="0" indent="0" algn="l">
              <a:lnSpc>
                <a:spcPct val="104000"/>
              </a:lnSpc>
              <a:spcBef>
                <a:spcPts val="400"/>
              </a:spcBef>
              <a:buNone/>
            </a:pPr>
            <a:r>
              <a:rPr lang="en-US" sz="1600" dirty="0">
                <a:solidFill>
                  <a:srgbClr val="2E8B57"/>
                </a:solidFill>
                <a:latin typeface="Arial"/>
                <a:cs typeface="Arial"/>
              </a:rPr>
              <a:t>+ cho tỷ lệ hiện mắc</a:t>
            </a:r>
          </a:p>
          <a:p>
            <a:pPr marL="0" indent="0" algn="l">
              <a:lnSpc>
                <a:spcPct val="104000"/>
              </a:lnSpc>
              <a:spcBef>
                <a:spcPts val="400"/>
              </a:spcBef>
              <a:buNone/>
            </a:pPr>
            <a:r>
              <a:rPr lang="en-US" sz="1600" dirty="0">
                <a:solidFill>
                  <a:srgbClr val="B23B2E"/>
                </a:solidFill>
                <a:latin typeface="Arial"/>
                <a:cs typeface="Arial"/>
              </a:rPr>
              <a:t>- cái nào có trước?</a:t>
            </a:r>
          </a:p>
        </p:txBody>
      </p:sp>
      <p:sp>
        <p:nvSpPr>
          <p:cNvPr id="72" name="CardHead"/>
          <p:cNvSpPr/>
          <p:nvPr/>
        </p:nvSpPr>
        <p:spPr>
          <a:xfrm>
            <a:off x="3326600" y="17873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Bệnh–chứng</a:t>
            </a:r>
          </a:p>
        </p:txBody>
      </p:sp>
      <p:sp>
        <p:nvSpPr>
          <p:cNvPr id="73" name="CardBody"/>
          <p:cNvSpPr/>
          <p:nvPr/>
        </p:nvSpPr>
        <p:spPr>
          <a:xfrm>
            <a:off x="3326600" y="2427306"/>
            <a:ext cx="2669400" cy="2568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2E8B57"/>
                </a:solidFill>
                <a:latin typeface="Arial"/>
                <a:cs typeface="Arial"/>
              </a:rPr>
              <a:t>+ kết cục hiếm</a:t>
            </a:r>
          </a:p>
          <a:p>
            <a:pPr marL="0" indent="0" algn="l">
              <a:lnSpc>
                <a:spcPct val="104000"/>
              </a:lnSpc>
              <a:spcBef>
                <a:spcPts val="400"/>
              </a:spcBef>
              <a:buNone/>
            </a:pPr>
            <a:r>
              <a:rPr lang="en-US" sz="1600" dirty="0">
                <a:solidFill>
                  <a:srgbClr val="2E8B57"/>
                </a:solidFill>
                <a:latin typeface="Arial"/>
                <a:cs typeface="Arial"/>
              </a:rPr>
              <a:t>+ ít người bệnh, nhanh</a:t>
            </a:r>
          </a:p>
          <a:p>
            <a:pPr marL="0" indent="0" algn="l">
              <a:lnSpc>
                <a:spcPct val="104000"/>
              </a:lnSpc>
              <a:spcBef>
                <a:spcPts val="400"/>
              </a:spcBef>
              <a:buNone/>
            </a:pPr>
            <a:r>
              <a:rPr lang="en-US" sz="1600" dirty="0">
                <a:solidFill>
                  <a:srgbClr val="B23B2E"/>
                </a:solidFill>
                <a:latin typeface="Arial"/>
                <a:cs typeface="Arial"/>
              </a:rPr>
              <a:t>- sai lệch nhớ lại</a:t>
            </a:r>
          </a:p>
          <a:p>
            <a:pPr marL="0" indent="0" algn="l">
              <a:lnSpc>
                <a:spcPct val="104000"/>
              </a:lnSpc>
              <a:spcBef>
                <a:spcPts val="400"/>
              </a:spcBef>
              <a:buNone/>
            </a:pPr>
            <a:r>
              <a:rPr lang="en-US" sz="1600" dirty="0">
                <a:solidFill>
                  <a:srgbClr val="B23B2E"/>
                </a:solidFill>
                <a:latin typeface="Arial"/>
                <a:cs typeface="Arial"/>
              </a:rPr>
              <a:t>- chỉ có tỷ số chênh</a:t>
            </a:r>
          </a:p>
        </p:txBody>
      </p:sp>
      <p:sp>
        <p:nvSpPr>
          <p:cNvPr id="74" name="CardHead"/>
          <p:cNvSpPr/>
          <p:nvPr/>
        </p:nvSpPr>
        <p:spPr>
          <a:xfrm>
            <a:off x="6196000" y="17873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Thuần tập</a:t>
            </a:r>
          </a:p>
        </p:txBody>
      </p:sp>
      <p:sp>
        <p:nvSpPr>
          <p:cNvPr id="75" name="CardBody"/>
          <p:cNvSpPr/>
          <p:nvPr/>
        </p:nvSpPr>
        <p:spPr>
          <a:xfrm>
            <a:off x="6196000" y="2427306"/>
            <a:ext cx="2669400" cy="2568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2E8B57"/>
                </a:solidFill>
                <a:latin typeface="Arial"/>
                <a:cs typeface="Arial"/>
              </a:rPr>
              <a:t>+ trình tự thời gian rõ</a:t>
            </a:r>
          </a:p>
          <a:p>
            <a:pPr marL="0" indent="0" algn="l">
              <a:lnSpc>
                <a:spcPct val="104000"/>
              </a:lnSpc>
              <a:spcBef>
                <a:spcPts val="400"/>
              </a:spcBef>
              <a:buNone/>
            </a:pPr>
            <a:r>
              <a:rPr lang="en-US" sz="1600" dirty="0">
                <a:solidFill>
                  <a:srgbClr val="2E8B57"/>
                </a:solidFill>
                <a:latin typeface="Arial"/>
                <a:cs typeface="Arial"/>
              </a:rPr>
              <a:t>+ nguy cơ, nhiều kết cục</a:t>
            </a:r>
          </a:p>
          <a:p>
            <a:pPr marL="0" indent="0" algn="l">
              <a:lnSpc>
                <a:spcPct val="104000"/>
              </a:lnSpc>
              <a:spcBef>
                <a:spcPts val="400"/>
              </a:spcBef>
              <a:buNone/>
            </a:pPr>
            <a:r>
              <a:rPr lang="en-US" sz="1600" dirty="0">
                <a:solidFill>
                  <a:srgbClr val="B23B2E"/>
                </a:solidFill>
                <a:latin typeface="Arial"/>
                <a:cs typeface="Arial"/>
              </a:rPr>
              <a:t>- chậm nếu tiến cứu</a:t>
            </a:r>
          </a:p>
          <a:p>
            <a:pPr marL="0" indent="0" algn="l">
              <a:lnSpc>
                <a:spcPct val="104000"/>
              </a:lnSpc>
              <a:spcBef>
                <a:spcPts val="400"/>
              </a:spcBef>
              <a:buNone/>
            </a:pPr>
            <a:r>
              <a:rPr lang="en-US" sz="1600" dirty="0">
                <a:solidFill>
                  <a:srgbClr val="B23B2E"/>
                </a:solidFill>
                <a:latin typeface="Arial"/>
                <a:cs typeface="Arial"/>
              </a:rPr>
              <a:t>- yếu tố nhiễu</a:t>
            </a:r>
          </a:p>
        </p:txBody>
      </p:sp>
      <p:sp>
        <p:nvSpPr>
          <p:cNvPr id="76" name="CardHead"/>
          <p:cNvSpPr/>
          <p:nvPr/>
        </p:nvSpPr>
        <p:spPr>
          <a:xfrm>
            <a:off x="9065400" y="17873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RCT</a:t>
            </a:r>
          </a:p>
        </p:txBody>
      </p:sp>
      <p:sp>
        <p:nvSpPr>
          <p:cNvPr id="77" name="CardBody"/>
          <p:cNvSpPr/>
          <p:nvPr/>
        </p:nvSpPr>
        <p:spPr>
          <a:xfrm>
            <a:off x="9065400" y="2427306"/>
            <a:ext cx="2669400" cy="2568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2E8B57"/>
                </a:solidFill>
                <a:latin typeface="Arial"/>
                <a:cs typeface="Arial"/>
              </a:rPr>
              <a:t>+ cân bằng cả yếu tố chưa biết</a:t>
            </a:r>
          </a:p>
          <a:p>
            <a:pPr marL="0" indent="0" algn="l">
              <a:lnSpc>
                <a:spcPct val="104000"/>
              </a:lnSpc>
              <a:spcBef>
                <a:spcPts val="400"/>
              </a:spcBef>
              <a:buNone/>
            </a:pPr>
            <a:r>
              <a:rPr lang="en-US" sz="1600" dirty="0">
                <a:solidFill>
                  <a:srgbClr val="2E8B57"/>
                </a:solidFill>
                <a:latin typeface="Arial"/>
                <a:cs typeface="Arial"/>
              </a:rPr>
              <a:t>+ mạnh nhất cho nhân quả</a:t>
            </a:r>
          </a:p>
          <a:p>
            <a:pPr marL="0" indent="0" algn="l">
              <a:lnSpc>
                <a:spcPct val="104000"/>
              </a:lnSpc>
              <a:spcBef>
                <a:spcPts val="400"/>
              </a:spcBef>
              <a:buNone/>
            </a:pPr>
            <a:r>
              <a:rPr lang="en-US" sz="1600" dirty="0">
                <a:solidFill>
                  <a:srgbClr val="B23B2E"/>
                </a:solidFill>
                <a:latin typeface="Arial"/>
                <a:cs typeface="Arial"/>
              </a:rPr>
              <a:t>- tốn kém, giới hạn đạo đức</a:t>
            </a:r>
          </a:p>
          <a:p>
            <a:pPr marL="0" indent="0" algn="l">
              <a:lnSpc>
                <a:spcPct val="104000"/>
              </a:lnSpc>
              <a:spcBef>
                <a:spcPts val="400"/>
              </a:spcBef>
              <a:buNone/>
            </a:pPr>
            <a:r>
              <a:rPr lang="en-US" sz="1600" dirty="0">
                <a:solidFill>
                  <a:srgbClr val="B23B2E"/>
                </a:solidFill>
                <a:latin typeface="Arial"/>
                <a:cs typeface="Arial"/>
              </a:rPr>
              <a:t>- người bệnh được chọn lọc</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Không thiết kế nào hoàn hảo: chọn thiết kế có điểm yếu ít hại câu hỏi nhất.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Mỗi thiết kế được kết luận điều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396607"/>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RCT: Bài báo 1, Boulet 2024 (48 người bệnh)</a:t>
            </a:r>
          </a:p>
        </p:txBody>
      </p:sp>
      <p:sp>
        <p:nvSpPr>
          <p:cNvPr id="71" name="CardBody"/>
          <p:cNvSpPr/>
          <p:nvPr/>
        </p:nvSpPr>
        <p:spPr>
          <a:xfrm>
            <a:off x="457200" y="2036607"/>
            <a:ext cx="5538800" cy="286017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2E8B57"/>
                </a:solidFill>
                <a:latin typeface="Arial"/>
                <a:cs typeface="Arial"/>
              </a:rPr>
              <a:t>Có thể kết luận</a:t>
            </a:r>
          </a:p>
          <a:p>
            <a:pPr marL="0" indent="0" algn="l">
              <a:lnSpc>
                <a:spcPct val="104000"/>
              </a:lnSpc>
              <a:spcBef>
                <a:spcPts val="400"/>
              </a:spcBef>
              <a:buNone/>
            </a:pPr>
            <a:r>
              <a:rPr lang="en-US" sz="1750" dirty="0">
                <a:solidFill>
                  <a:srgbClr val="000000"/>
                </a:solidFill>
                <a:latin typeface="Arial"/>
                <a:cs typeface="Arial"/>
              </a:rPr>
              <a:t>Hai nhóm giống nhau từ đầu (nhờ ngẫu nhiên)</a:t>
            </a:r>
          </a:p>
          <a:p>
            <a:pPr marL="0" indent="0" algn="l">
              <a:lnSpc>
                <a:spcPct val="104000"/>
              </a:lnSpc>
              <a:spcBef>
                <a:spcPts val="400"/>
              </a:spcBef>
              <a:buNone/>
            </a:pPr>
            <a:r>
              <a:rPr lang="en-US" sz="1750" dirty="0">
                <a:solidFill>
                  <a:srgbClr val="000000"/>
                </a:solidFill>
                <a:latin typeface="Arial"/>
                <a:cs typeface="Arial"/>
              </a:rPr>
              <a:t>Khác biệt có thể quy cho chiến lược</a:t>
            </a:r>
          </a:p>
          <a:p>
            <a:pPr marL="0" indent="0" algn="l">
              <a:lnSpc>
                <a:spcPct val="104000"/>
              </a:lnSpc>
              <a:spcBef>
                <a:spcPts val="400"/>
              </a:spcBef>
              <a:buNone/>
            </a:pPr>
            <a:r>
              <a:rPr lang="en-US" sz="1750" b="1" dirty="0">
                <a:solidFill>
                  <a:srgbClr val="B23B2E"/>
                </a:solidFill>
                <a:latin typeface="Arial"/>
                <a:cs typeface="Arial"/>
              </a:rPr>
              <a:t>Giới hạn</a:t>
            </a:r>
          </a:p>
          <a:p>
            <a:pPr marL="0" indent="0" algn="l">
              <a:lnSpc>
                <a:spcPct val="104000"/>
              </a:lnSpc>
              <a:spcBef>
                <a:spcPts val="400"/>
              </a:spcBef>
              <a:buNone/>
            </a:pPr>
            <a:r>
              <a:rPr lang="en-US" sz="1750" dirty="0">
                <a:solidFill>
                  <a:srgbClr val="000000"/>
                </a:solidFill>
                <a:latin typeface="Arial"/>
                <a:cs typeface="Arial"/>
              </a:rPr>
              <a:t>Quá nhỏ để nói về tử vong (6 so với 6 ca)</a:t>
            </a:r>
          </a:p>
          <a:p>
            <a:pPr marL="0" indent="0" algn="l">
              <a:lnSpc>
                <a:spcPct val="104000"/>
              </a:lnSpc>
              <a:spcBef>
                <a:spcPts val="400"/>
              </a:spcBef>
              <a:buNone/>
            </a:pPr>
            <a:r>
              <a:rPr lang="en-US" sz="1750" dirty="0">
                <a:solidFill>
                  <a:srgbClr val="000000"/>
                </a:solidFill>
                <a:latin typeface="Arial"/>
                <a:cs typeface="Arial"/>
              </a:rPr>
              <a:t>Bác sĩ biết nhóm (mù đơn)</a:t>
            </a:r>
          </a:p>
        </p:txBody>
      </p:sp>
      <p:sp>
        <p:nvSpPr>
          <p:cNvPr id="72" name="CardHead"/>
          <p:cNvSpPr/>
          <p:nvPr/>
        </p:nvSpPr>
        <p:spPr>
          <a:xfrm>
            <a:off x="6196000" y="1396607"/>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Thuần tập: Bài báo 2, Hyun 2023 (hàng nghìn người bệnh)</a:t>
            </a:r>
          </a:p>
        </p:txBody>
      </p:sp>
      <p:sp>
        <p:nvSpPr>
          <p:cNvPr id="73" name="CardBody"/>
          <p:cNvSpPr/>
          <p:nvPr/>
        </p:nvSpPr>
        <p:spPr>
          <a:xfrm>
            <a:off x="6196000" y="2036607"/>
            <a:ext cx="5538800" cy="286017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2E8B57"/>
                </a:solidFill>
                <a:latin typeface="Arial"/>
                <a:cs typeface="Arial"/>
              </a:rPr>
              <a:t>Có thể kết luận</a:t>
            </a:r>
          </a:p>
          <a:p>
            <a:pPr marL="0" indent="0" algn="l">
              <a:lnSpc>
                <a:spcPct val="104000"/>
              </a:lnSpc>
              <a:spcBef>
                <a:spcPts val="400"/>
              </a:spcBef>
              <a:buNone/>
            </a:pPr>
            <a:r>
              <a:rPr lang="en-US" sz="1750" dirty="0">
                <a:solidFill>
                  <a:srgbClr val="000000"/>
                </a:solidFill>
                <a:latin typeface="Arial"/>
                <a:cs typeface="Arial"/>
              </a:rPr>
              <a:t>Cỡ mẫu lớn, người bệnh thực tế, tử vong ngày 28</a:t>
            </a:r>
          </a:p>
          <a:p>
            <a:pPr marL="0" indent="0" algn="l">
              <a:lnSpc>
                <a:spcPct val="104000"/>
              </a:lnSpc>
              <a:spcBef>
                <a:spcPts val="400"/>
              </a:spcBef>
              <a:buNone/>
            </a:pPr>
            <a:r>
              <a:rPr lang="en-US" sz="1750" dirty="0">
                <a:solidFill>
                  <a:srgbClr val="000000"/>
                </a:solidFill>
                <a:latin typeface="Arial"/>
                <a:cs typeface="Arial"/>
              </a:rPr>
              <a:t>'Có liên quan' (HR 2.13 ở ngày 2)</a:t>
            </a:r>
          </a:p>
          <a:p>
            <a:pPr marL="0" indent="0" algn="l">
              <a:lnSpc>
                <a:spcPct val="104000"/>
              </a:lnSpc>
              <a:spcBef>
                <a:spcPts val="400"/>
              </a:spcBef>
              <a:buNone/>
            </a:pPr>
            <a:r>
              <a:rPr lang="en-US" sz="1750" b="1" dirty="0">
                <a:solidFill>
                  <a:srgbClr val="B23B2E"/>
                </a:solidFill>
                <a:latin typeface="Arial"/>
                <a:cs typeface="Arial"/>
              </a:rPr>
              <a:t>Giới hạn</a:t>
            </a:r>
          </a:p>
          <a:p>
            <a:pPr marL="0" indent="0" algn="l">
              <a:lnSpc>
                <a:spcPct val="104000"/>
              </a:lnSpc>
              <a:spcBef>
                <a:spcPts val="400"/>
              </a:spcBef>
              <a:buNone/>
            </a:pPr>
            <a:r>
              <a:rPr lang="en-US" sz="1750" dirty="0">
                <a:solidFill>
                  <a:srgbClr val="000000"/>
                </a:solidFill>
                <a:latin typeface="Arial"/>
                <a:cs typeface="Arial"/>
              </a:rPr>
              <a:t>Không chứng minh được dịch gây tử vong</a:t>
            </a:r>
          </a:p>
          <a:p>
            <a:pPr marL="0" indent="0" algn="l">
              <a:lnSpc>
                <a:spcPct val="104000"/>
              </a:lnSpc>
              <a:spcBef>
                <a:spcPts val="400"/>
              </a:spcBef>
              <a:buNone/>
            </a:pPr>
            <a:r>
              <a:rPr lang="en-US" sz="1750" dirty="0">
                <a:solidFill>
                  <a:srgbClr val="000000"/>
                </a:solidFill>
                <a:latin typeface="Arial"/>
                <a:cs typeface="Arial"/>
              </a:rPr>
              <a:t>Người bệnh nặng hơn được truyền nhiều dịch hơn (nhiễu)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RCT có thể nói 'gây ra'. Thuần tập nên nói 'có liên quan'.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nhanh: gây ra hay có liên quan?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Bài báo 1, Boulet (RCT): 'Chiến lược hạn chế không làm giảm cân bằng dịch ngày 5'</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Bài báo 2, Hyun (thuần tập): 'Cân bằng dịch dương gây ra tử vong ngày 28 cao hơn'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Khảo sát một ngày ở ICU: 'Cân bằng dịch dương hôm nay có liên quan với tổn thương thận hôm nay'</a:t>
            </a:r>
          </a:p>
        </p:txBody>
      </p:sp>
      <p:sp>
        <p:nvSpPr>
          <p:cNvPr id="52" name="Side"/>
          <p:cNvSpPr/>
          <p:nvPr/>
        </p:nvSpPr>
        <p:spPr>
          <a:xfrm>
            <a:off x="7423760" y="1720000"/>
            <a:ext cx="4311040" cy="120000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Với mỗi câu</a:t>
            </a:r>
          </a:p>
          <a:p>
            <a:pPr marL="274320" indent="-274320" algn="l">
              <a:lnSpc>
                <a:spcPct val="104000"/>
              </a:lnSpc>
              <a:spcBef>
                <a:spcPts val="300"/>
              </a:spcBef>
              <a:buFont typeface="Arial"/>
              <a:buChar char="•"/>
            </a:pPr>
            <a:r>
              <a:rPr lang="en-US" sz="1500" dirty="0">
                <a:solidFill>
                  <a:srgbClr val="000000"/>
                </a:solidFill>
                <a:latin typeface="Arial"/>
                <a:cs typeface="Arial"/>
              </a:rPr>
              <a:t>Lời lẽ có hợp với thiết kế không?</a:t>
            </a:r>
          </a:p>
          <a:p>
            <a:pPr marL="274320" indent="-274320" algn="l">
              <a:lnSpc>
                <a:spcPct val="104000"/>
              </a:lnSpc>
              <a:spcBef>
                <a:spcPts val="300"/>
              </a:spcBef>
              <a:buFont typeface="Arial"/>
              <a:buChar char="•"/>
            </a:pPr>
            <a:r>
              <a:rPr lang="en-US" sz="1500" dirty="0">
                <a:solidFill>
                  <a:srgbClr val="000000"/>
                </a:solidFill>
                <a:latin typeface="Arial"/>
                <a:cs typeface="Arial"/>
              </a:rPr>
              <a:t>Bình chọn: đúng hay sai</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Một phiếu bình chọn (đúng hay sai) cho mỗi câu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Bài tập: Gọi tên thiết kế</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15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Sáu tóm tắt ngắn về câu hỏi dịch truyền: phiếu bài tập Buổi 3 (file PDF gửi trước buổi học), Phần A</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Giảng viên chiếu từng tóm tắt lên màn hình chia sẻ</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Bình chọn thiết kế</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Một bạn tình nguyện nói cụm từ làm bằng chứng, bật micro</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Dùng ba câu hỏi: có chỉ định? có ngẫu nhiên? thời gian chạy chiều nào?</a:t>
            </a:r>
          </a:p>
        </p:txBody>
      </p:sp>
      <p:sp>
        <p:nvSpPr>
          <p:cNvPr id="52" name="Side"/>
          <p:cNvSpPr/>
          <p:nvPr/>
        </p:nvSpPr>
        <p:spPr>
          <a:xfrm>
            <a:off x="7423760" y="1720000"/>
            <a:ext cx="4311040" cy="19680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Dùng cây quyết định</a:t>
            </a:r>
          </a:p>
          <a:p>
            <a:pPr marL="274320" indent="-274320" algn="l">
              <a:lnSpc>
                <a:spcPct val="104000"/>
              </a:lnSpc>
              <a:spcBef>
                <a:spcPts val="300"/>
              </a:spcBef>
              <a:buFont typeface="Arial"/>
              <a:buChar char="•"/>
            </a:pPr>
            <a:r>
              <a:rPr lang="en-US" sz="1500" dirty="0">
                <a:solidFill>
                  <a:srgbClr val="000000"/>
                </a:solidFill>
                <a:latin typeface="Arial"/>
                <a:cs typeface="Arial"/>
              </a:rPr>
              <a:t>Có chỉ định và ngẫu nhiên: RCT</a:t>
            </a:r>
          </a:p>
          <a:p>
            <a:pPr marL="274320" indent="-274320" algn="l">
              <a:lnSpc>
                <a:spcPct val="104000"/>
              </a:lnSpc>
              <a:spcBef>
                <a:spcPts val="300"/>
              </a:spcBef>
              <a:buFont typeface="Arial"/>
              <a:buChar char="•"/>
            </a:pPr>
            <a:r>
              <a:rPr lang="en-US" sz="1500" dirty="0">
                <a:solidFill>
                  <a:srgbClr val="000000"/>
                </a:solidFill>
                <a:latin typeface="Arial"/>
                <a:cs typeface="Arial"/>
              </a:rPr>
              <a:t>Kết cục trước, nhìn lại: bệnh–chứng</a:t>
            </a:r>
          </a:p>
          <a:p>
            <a:pPr marL="274320" indent="-274320" algn="l">
              <a:lnSpc>
                <a:spcPct val="104000"/>
              </a:lnSpc>
              <a:spcBef>
                <a:spcPts val="300"/>
              </a:spcBef>
              <a:buFont typeface="Arial"/>
              <a:buChar char="•"/>
            </a:pPr>
            <a:r>
              <a:rPr lang="en-US" sz="1500" dirty="0">
                <a:solidFill>
                  <a:srgbClr val="000000"/>
                </a:solidFill>
                <a:latin typeface="Arial"/>
                <a:cs typeface="Arial"/>
              </a:rPr>
              <a:t>Phơi nhiễm trước, theo dõi về sau: thuần tập</a:t>
            </a:r>
          </a:p>
          <a:p>
            <a:pPr marL="274320" indent="-274320" algn="l">
              <a:lnSpc>
                <a:spcPct val="104000"/>
              </a:lnSpc>
              <a:spcBef>
                <a:spcPts val="300"/>
              </a:spcBef>
              <a:buFont typeface="Arial"/>
              <a:buChar char="•"/>
            </a:pPr>
            <a:r>
              <a:rPr lang="en-US" sz="1500" dirty="0">
                <a:solidFill>
                  <a:srgbClr val="000000"/>
                </a:solidFill>
                <a:latin typeface="Arial"/>
                <a:cs typeface="Arial"/>
              </a:rPr>
              <a:t>Cùng thời điểm: cắt ngang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Cả lớp gọi tên sáu thiết kế, mỗi thiết kế có một cụm từ làm bằng chứng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Giải lao</a:t>
            </a:r>
          </a:p>
          <a:p>
            <a:pPr marL="0" indent="0" algn="ctr">
              <a:spcBef>
                <a:spcPts val="600"/>
              </a:spcBef>
              <a:buNone/>
            </a:pPr>
            <a:r>
              <a:rPr lang="en-US" sz="2400" dirty="0">
                <a:solidFill>
                  <a:srgbClr val="595959"/>
                </a:solidFill>
                <a:latin typeface="Arial"/>
                <a:cs typeface="Arial"/>
              </a:rPr>
              <a:t>15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3.2  Các thiết kế khác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Dự án thực tế uốn các thiết kế cơ bản.</a:t>
            </a:r>
          </a:p>
          <a:p>
            <a:pPr marL="0" indent="0" algn="ctr">
              <a:spcBef>
                <a:spcPts val="1200"/>
              </a:spcBef>
              <a:buNone/>
            </a:pPr>
            <a:r>
              <a:rPr lang="en-US" sz="1900" i="1" dirty="0">
                <a:solidFill>
                  <a:srgbClr val="595959"/>
                </a:solidFill>
                <a:latin typeface="Arial"/>
                <a:cs typeface="Arial"/>
              </a:rPr>
              <a:t>Biến thể thử nghiệm, không kém hơn, thí điểm, thiết kế cải tiến chất lượng và nghiên cứu định tính. (30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Không phải thử nghiệm nào cũng song song: bốn cách bố trí</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479673" y="1150000"/>
            <a:ext cx="9232653"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 phân nhóm ngẫu nhiên. A và B: hai điều trị</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Chọn cách bố trí thử nghiệm phù hợp với can thiệp và đơn vị chăm sóc.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Vượt trội hay không kém hơn? Hình ảnh ngưỡng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283234" y="1150000"/>
            <a:ext cx="9625531"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KTC: khoảng tin cậy. Kết quả giả định.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Không kém hơn: toàn bộ KTC phải nằm dưới ngưỡng định trước.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Nghiên cứu thí điểm và tính khả thi: buổi tổng duyệt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91353"/>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báo 1, Boulet 2024: thử nghiệm thí điểm</a:t>
            </a:r>
          </a:p>
        </p:txBody>
      </p:sp>
      <p:sp>
        <p:nvSpPr>
          <p:cNvPr id="71" name="CardBody"/>
          <p:cNvSpPr/>
          <p:nvPr/>
        </p:nvSpPr>
        <p:spPr>
          <a:xfrm>
            <a:off x="457200" y="2331353"/>
            <a:ext cx="5538800" cy="197594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1 201 người bệnh được sàng lọc</a:t>
            </a:r>
          </a:p>
          <a:p>
            <a:pPr marL="0" indent="0" algn="l">
              <a:lnSpc>
                <a:spcPct val="104000"/>
              </a:lnSpc>
              <a:spcBef>
                <a:spcPts val="400"/>
              </a:spcBef>
              <a:buNone/>
            </a:pPr>
            <a:r>
              <a:rPr lang="en-US" sz="1750" dirty="0">
                <a:solidFill>
                  <a:srgbClr val="000000"/>
                </a:solidFill>
                <a:latin typeface="Arial"/>
                <a:cs typeface="Arial"/>
              </a:rPr>
              <a:t>50 được phân nhóm ngẫu nhiên (4%)</a:t>
            </a:r>
          </a:p>
          <a:p>
            <a:pPr marL="0" indent="0" algn="l">
              <a:lnSpc>
                <a:spcPct val="104000"/>
              </a:lnSpc>
              <a:spcBef>
                <a:spcPts val="400"/>
              </a:spcBef>
              <a:buNone/>
            </a:pPr>
            <a:r>
              <a:rPr lang="en-US" sz="1750" dirty="0">
                <a:solidFill>
                  <a:srgbClr val="000000"/>
                </a:solidFill>
                <a:latin typeface="Arial"/>
                <a:cs typeface="Arial"/>
              </a:rPr>
              <a:t>48 được phân tích (96%)</a:t>
            </a:r>
          </a:p>
          <a:p>
            <a:pPr marL="0" indent="0" algn="l">
              <a:lnSpc>
                <a:spcPct val="104000"/>
              </a:lnSpc>
              <a:spcBef>
                <a:spcPts val="400"/>
              </a:spcBef>
              <a:buNone/>
            </a:pPr>
            <a:r>
              <a:rPr lang="en-US" sz="1750" dirty="0">
                <a:solidFill>
                  <a:srgbClr val="000000"/>
                </a:solidFill>
                <a:latin typeface="Arial"/>
                <a:cs typeface="Arial"/>
              </a:rPr>
              <a:t>Khoảng 3 người bệnh mỗi tháng tại 3 ICU</a:t>
            </a:r>
          </a:p>
        </p:txBody>
      </p:sp>
      <p:sp>
        <p:nvSpPr>
          <p:cNvPr id="72" name="CardHead"/>
          <p:cNvSpPr/>
          <p:nvPr/>
        </p:nvSpPr>
        <p:spPr>
          <a:xfrm>
            <a:off x="6196000" y="1691353"/>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Thí điểm hỏi: có làm được thử nghiệm lớn không?</a:t>
            </a:r>
          </a:p>
        </p:txBody>
      </p:sp>
      <p:sp>
        <p:nvSpPr>
          <p:cNvPr id="73" name="CardBody"/>
          <p:cNvSpPr/>
          <p:nvPr/>
        </p:nvSpPr>
        <p:spPr>
          <a:xfrm>
            <a:off x="6196000" y="2331353"/>
            <a:ext cx="5538800" cy="197594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Có tuyển đủ người bệnh không?</a:t>
            </a:r>
          </a:p>
          <a:p>
            <a:pPr marL="0" indent="0" algn="l">
              <a:lnSpc>
                <a:spcPct val="104000"/>
              </a:lnSpc>
              <a:spcBef>
                <a:spcPts val="400"/>
              </a:spcBef>
              <a:buNone/>
            </a:pPr>
            <a:r>
              <a:rPr lang="en-US" sz="1750" dirty="0">
                <a:solidFill>
                  <a:srgbClr val="000000"/>
                </a:solidFill>
                <a:latin typeface="Arial"/>
                <a:cs typeface="Arial"/>
              </a:rPr>
              <a:t>Người bệnh hoặc gia đình có đồng ý không?</a:t>
            </a:r>
          </a:p>
          <a:p>
            <a:pPr marL="0" indent="0" algn="l">
              <a:lnSpc>
                <a:spcPct val="104000"/>
              </a:lnSpc>
              <a:spcBef>
                <a:spcPts val="400"/>
              </a:spcBef>
              <a:buNone/>
            </a:pPr>
            <a:r>
              <a:rPr lang="en-US" sz="1750" dirty="0">
                <a:solidFill>
                  <a:srgbClr val="000000"/>
                </a:solidFill>
                <a:latin typeface="Arial"/>
                <a:cs typeface="Arial"/>
              </a:rPr>
              <a:t>Nhân viên có thực hiện được can thiệp không?</a:t>
            </a:r>
          </a:p>
          <a:p>
            <a:pPr marL="0" indent="0" algn="l">
              <a:lnSpc>
                <a:spcPct val="104000"/>
              </a:lnSpc>
              <a:spcBef>
                <a:spcPts val="400"/>
              </a:spcBef>
              <a:buNone/>
            </a:pPr>
            <a:r>
              <a:rPr lang="en-US" sz="1750" dirty="0">
                <a:solidFill>
                  <a:srgbClr val="000000"/>
                </a:solidFill>
                <a:latin typeface="Arial"/>
                <a:cs typeface="Arial"/>
              </a:rPr>
              <a:t>Kết cục có đo được và đầy đủ không?</a:t>
            </a:r>
          </a:p>
          <a:p>
            <a:pPr marL="0" indent="0" algn="l">
              <a:lnSpc>
                <a:spcPct val="104000"/>
              </a:lnSpc>
              <a:spcBef>
                <a:spcPts val="400"/>
              </a:spcBef>
              <a:buNone/>
            </a:pPr>
            <a:r>
              <a:rPr lang="en-US" sz="1750" dirty="0">
                <a:solidFill>
                  <a:srgbClr val="000000"/>
                </a:solidFill>
                <a:latin typeface="Arial"/>
                <a:cs typeface="Arial"/>
              </a:rPr>
              <a:t>Cần số liệu gì cho thử nghiệm lớn?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Thí điểm hỏi 'có làm được không?', không phải 'có hiệu quả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Thiết kế bán thực nghiệm: trước-sau và chuỗi thời gian ngắt quãng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283234" y="1150000"/>
            <a:ext cx="9625531"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Dữ liệu mô phỏng dùng cho giảng dạy. ITS: chuỗi thời gian ngắt quãng. QI: cải tiến chất lượng.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So sánh với xu hướng dự kiến, không phải với một giá trị trung bình 'trước'.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Thiết kế định tính: khi con số không trả lời được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Vì sao? Như thế nào? Cảm nhận ra sao? Lời nói, không phải con số, được phân tích theo chủ đề</a:t>
            </a:r>
          </a:p>
        </p:txBody>
      </p:sp>
      <p:sp>
        <p:nvSpPr>
          <p:cNvPr id="70" name="CardHead"/>
          <p:cNvSpPr/>
          <p:nvPr/>
        </p:nvSpPr>
        <p:spPr>
          <a:xfrm>
            <a:off x="457200" y="2111157"/>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Phỏng vấn sâu</a:t>
            </a:r>
          </a:p>
        </p:txBody>
      </p:sp>
      <p:sp>
        <p:nvSpPr>
          <p:cNvPr id="71" name="CardBody"/>
          <p:cNvSpPr/>
          <p:nvPr/>
        </p:nvSpPr>
        <p:spPr>
          <a:xfrm>
            <a:off x="457200"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Một người, câu hỏi mở</a:t>
            </a:r>
          </a:p>
          <a:p>
            <a:pPr marL="0" indent="0" algn="l">
              <a:lnSpc>
                <a:spcPct val="104000"/>
              </a:lnSpc>
              <a:spcBef>
                <a:spcPts val="400"/>
              </a:spcBef>
              <a:buNone/>
            </a:pPr>
            <a:r>
              <a:rPr lang="en-US" sz="1750" dirty="0">
                <a:solidFill>
                  <a:srgbClr val="000000"/>
                </a:solidFill>
                <a:latin typeface="Arial"/>
                <a:cs typeface="Arial"/>
              </a:rPr>
              <a:t>Thường 30-60 phút</a:t>
            </a:r>
          </a:p>
          <a:p>
            <a:pPr marL="0" indent="0" algn="l">
              <a:lnSpc>
                <a:spcPct val="104000"/>
              </a:lnSpc>
              <a:spcBef>
                <a:spcPts val="400"/>
              </a:spcBef>
              <a:buNone/>
            </a:pPr>
            <a:r>
              <a:rPr lang="en-US" sz="1750" dirty="0">
                <a:solidFill>
                  <a:srgbClr val="000000"/>
                </a:solidFill>
                <a:latin typeface="Arial"/>
                <a:cs typeface="Arial"/>
              </a:rPr>
              <a:t>vd. vì sao lượng nước tiểu ban đêm không được ghi</a:t>
            </a:r>
          </a:p>
        </p:txBody>
      </p:sp>
      <p:sp>
        <p:nvSpPr>
          <p:cNvPr id="72" name="CardHead"/>
          <p:cNvSpPr/>
          <p:nvPr/>
        </p:nvSpPr>
        <p:spPr>
          <a:xfrm>
            <a:off x="4283066" y="2111157"/>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Thảo luận nhóm</a:t>
            </a:r>
          </a:p>
        </p:txBody>
      </p:sp>
      <p:sp>
        <p:nvSpPr>
          <p:cNvPr id="73" name="CardBody"/>
          <p:cNvSpPr/>
          <p:nvPr/>
        </p:nvSpPr>
        <p:spPr>
          <a:xfrm>
            <a:off x="4283066"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6-8 người cùng thảo luận</a:t>
            </a:r>
          </a:p>
          <a:p>
            <a:pPr marL="0" indent="0" algn="l">
              <a:lnSpc>
                <a:spcPct val="104000"/>
              </a:lnSpc>
              <a:spcBef>
                <a:spcPts val="400"/>
              </a:spcBef>
              <a:buNone/>
            </a:pPr>
            <a:r>
              <a:rPr lang="en-US" sz="1750" dirty="0">
                <a:solidFill>
                  <a:srgbClr val="000000"/>
                </a:solidFill>
                <a:latin typeface="Arial"/>
                <a:cs typeface="Arial"/>
              </a:rPr>
              <a:t>Ý kiến này gợi ý kiến khác</a:t>
            </a:r>
          </a:p>
          <a:p>
            <a:pPr marL="0" indent="0" algn="l">
              <a:lnSpc>
                <a:spcPct val="104000"/>
              </a:lnSpc>
              <a:spcBef>
                <a:spcPts val="400"/>
              </a:spcBef>
              <a:buNone/>
            </a:pPr>
            <a:r>
              <a:rPr lang="en-US" sz="1750" dirty="0">
                <a:solidFill>
                  <a:srgbClr val="000000"/>
                </a:solidFill>
                <a:latin typeface="Arial"/>
                <a:cs typeface="Arial"/>
              </a:rPr>
              <a:t>vd. gia đình trải qua việc đồng ý ở ICU ra sao</a:t>
            </a:r>
          </a:p>
        </p:txBody>
      </p:sp>
      <p:sp>
        <p:nvSpPr>
          <p:cNvPr id="74" name="CardHead"/>
          <p:cNvSpPr/>
          <p:nvPr/>
        </p:nvSpPr>
        <p:spPr>
          <a:xfrm>
            <a:off x="8108932" y="2111157"/>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Quan sát</a:t>
            </a:r>
          </a:p>
        </p:txBody>
      </p:sp>
      <p:sp>
        <p:nvSpPr>
          <p:cNvPr id="75" name="CardBody"/>
          <p:cNvSpPr/>
          <p:nvPr/>
        </p:nvSpPr>
        <p:spPr>
          <a:xfrm>
            <a:off x="8108932"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Xem mọi người thực sự làm gì</a:t>
            </a:r>
          </a:p>
          <a:p>
            <a:pPr marL="0" indent="0" algn="l">
              <a:lnSpc>
                <a:spcPct val="104000"/>
              </a:lnSpc>
              <a:spcBef>
                <a:spcPts val="400"/>
              </a:spcBef>
              <a:buNone/>
            </a:pPr>
            <a:r>
              <a:rPr lang="en-US" sz="1750" dirty="0">
                <a:solidFill>
                  <a:srgbClr val="000000"/>
                </a:solidFill>
                <a:latin typeface="Arial"/>
                <a:cs typeface="Arial"/>
              </a:rPr>
              <a:t>Có thể khác với điều họ nói</a:t>
            </a:r>
          </a:p>
          <a:p>
            <a:pPr marL="0" indent="0" algn="l">
              <a:lnSpc>
                <a:spcPct val="104000"/>
              </a:lnSpc>
              <a:spcBef>
                <a:spcPts val="400"/>
              </a:spcBef>
              <a:buNone/>
            </a:pPr>
            <a:r>
              <a:rPr lang="en-US" sz="1750" dirty="0">
                <a:solidFill>
                  <a:srgbClr val="000000"/>
                </a:solidFill>
                <a:latin typeface="Arial"/>
                <a:cs typeface="Arial"/>
              </a:rPr>
              <a:t>vd. phiếu theo dõi dịch được ghi thế nào</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Nghiên cứu định tính giải thích vì sao và như thế nào. Nó bổ sung cho con số.</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Chọn thiết kế phù hợp với câu hỏi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175808"/>
          <a:ext cx="11277600" cy="43662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Nếu câu hỏi của bạn là...</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Bắt đầu với</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Ví dụ với câu hỏi dịch truyền</a:t>
                      </a:r>
                    </a:p>
                  </a:txBody>
                  <a:tcPr marL="73152" marR="73152" marT="45720" marB="45720" anchor="ctr">
                    <a:solidFill>
                      <a:srgbClr val="0D7377"/>
                    </a:solidFill>
                  </a:tcPr>
                </a:tc>
              </a:tr>
              <a:tr h="797240">
                <a:tc>
                  <a:txBody>
                    <a:bodyPr/>
                    <a:lstStyle/>
                    <a:p>
                      <a:pPr algn="l"/>
                      <a:r>
                        <a:rPr lang="en-US" sz="1500" dirty="0">
                          <a:solidFill>
                            <a:srgbClr val="000000"/>
                          </a:solidFill>
                          <a:latin typeface="Arial"/>
                          <a:cs typeface="Arial"/>
                        </a:rPr>
                        <a:t>Hiện nay phổ biến thế nào?</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Cắt ngang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Người bệnh có cân bằng dịch dương ở ICU hôm nay</a:t>
                      </a:r>
                    </a:p>
                  </a:txBody>
                  <a:tcPr marL="73152" marR="73152" marT="45720" marB="45720" anchor="ctr">
                    <a:solidFill>
                      <a:srgbClr val="FFFFFF"/>
                    </a:solidFill>
                  </a:tcPr>
                </a:tc>
              </a:tr>
              <a:tr h="797240">
                <a:tc>
                  <a:txBody>
                    <a:bodyPr/>
                    <a:lstStyle/>
                    <a:p>
                      <a:pPr algn="l"/>
                      <a:r>
                        <a:rPr lang="en-US" sz="1500" dirty="0">
                          <a:solidFill>
                            <a:srgbClr val="000000"/>
                          </a:solidFill>
                          <a:latin typeface="Arial"/>
                          <a:cs typeface="Arial"/>
                        </a:rPr>
                        <a:t>Kết cục hiếm: yếu tố nào làm tăng nguy cơ?</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Bệnh–chứng</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Người bệnh nhiễm khuẩn huyết phải lọc máu mới, nhìn lại lượng dịch đã nhận</a:t>
                      </a:r>
                    </a:p>
                  </a:txBody>
                  <a:tcPr marL="73152" marR="73152" marT="45720" marB="45720" anchor="ctr">
                    <a:solidFill>
                      <a:srgbClr val="F5F9FA"/>
                    </a:solidFill>
                  </a:tcPr>
                </a:tc>
              </a:tr>
              <a:tr h="797240">
                <a:tc>
                  <a:txBody>
                    <a:bodyPr/>
                    <a:lstStyle/>
                    <a:p>
                      <a:pPr algn="l"/>
                      <a:r>
                        <a:rPr lang="en-US" sz="1500" dirty="0">
                          <a:solidFill>
                            <a:srgbClr val="000000"/>
                          </a:solidFill>
                          <a:latin typeface="Arial"/>
                          <a:cs typeface="Arial"/>
                        </a:rPr>
                        <a:t>Điều gì xảy ra sau một phơi nhiễm?</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Thuần tập</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Cân bằng dịch dương và tử vong ngày 28 (Bài báo 2)</a:t>
                      </a:r>
                    </a:p>
                  </a:txBody>
                  <a:tcPr marL="73152" marR="73152" marT="45720" marB="45720" anchor="ctr">
                    <a:solidFill>
                      <a:srgbClr val="FFFFFF"/>
                    </a:solidFill>
                  </a:tcPr>
                </a:tc>
              </a:tr>
              <a:tr h="797240">
                <a:tc>
                  <a:txBody>
                    <a:bodyPr/>
                    <a:lstStyle/>
                    <a:p>
                      <a:pPr algn="l"/>
                      <a:r>
                        <a:rPr lang="en-US" sz="1500" dirty="0">
                          <a:solidFill>
                            <a:srgbClr val="000000"/>
                          </a:solidFill>
                          <a:latin typeface="Arial"/>
                          <a:cs typeface="Arial"/>
                        </a:rPr>
                        <a:t>Điều trị này có hiệu quả không?</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RCT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Hạn chế dịch so với thường quy (Bài báo 1)</a:t>
                      </a:r>
                    </a:p>
                  </a:txBody>
                  <a:tcPr marL="73152" marR="73152" marT="45720" marB="45720" anchor="ctr">
                    <a:solidFill>
                      <a:srgbClr val="F5F9FA"/>
                    </a:solidFill>
                  </a:tcPr>
                </a:tc>
              </a:tr>
              <a:tr h="797240">
                <a:tc>
                  <a:txBody>
                    <a:bodyPr/>
                    <a:lstStyle/>
                    <a:p>
                      <a:pPr algn="l"/>
                      <a:r>
                        <a:rPr lang="en-US" sz="1500" dirty="0">
                          <a:solidFill>
                            <a:srgbClr val="000000"/>
                          </a:solidFill>
                          <a:latin typeface="Arial"/>
                          <a:cs typeface="Arial"/>
                        </a:rPr>
                        <a:t>Tất cả nghiên cứu nói gì?</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Tổng quan hệ thống và phân tích gộp</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Gộp mọi thử nghiệm hạn chế dịch</a:t>
                      </a:r>
                    </a:p>
                  </a:txBody>
                  <a:tcPr marL="73152" marR="73152" marT="45720" marB="45720" anchor="ctr">
                    <a:solidFill>
                      <a:srgbClr val="FFFFFF"/>
                    </a:solidFill>
                  </a:tcPr>
                </a:tc>
              </a:tr>
            </a:tbl>
          </a:graphicData>
        </a:graphic>
      </p:graphicFrame>
      <p:sp>
        <p:nvSpPr>
          <p:cNvPr id="31" name="Caption"/>
          <p:cNvSpPr txBox="1"/>
          <p:nvPr/>
        </p:nvSpPr>
        <p:spPr>
          <a:xfrm>
            <a:off x="457200" y="5632008"/>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Bắt đầu từ câu hỏi, thiết kế sẽ theo sau. Rồi kiểm tra xem thiết kế đó có khả thi ở nơi bạn làm việc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Bài tập: chọn thiết kế</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15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Năm câu hỏi lập kế hoạch về câu hỏi dịch truyền: phiếu bài tập, Phần B</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Với mỗi câu: bình chọn thiết kế khả thi tốt nhất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Một bạn tình nguyện nêu một lý do và điểm yếu chính. Giảng viên gõ lên màn hình chia sẻ</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Rồi đến câu hỏi của bạn: hai ba người nói thiết kế mình chọn, và 'gây ra' hay 'có liên quan'</a:t>
            </a:r>
          </a:p>
        </p:txBody>
      </p:sp>
      <p:sp>
        <p:nvSpPr>
          <p:cNvPr id="52" name="Side"/>
          <p:cNvSpPr/>
          <p:nvPr/>
        </p:nvSpPr>
        <p:spPr>
          <a:xfrm>
            <a:off x="7423760" y="1720000"/>
            <a:ext cx="4311040" cy="22442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Ghi nhớ</a:t>
            </a:r>
          </a:p>
          <a:p>
            <a:pPr marL="274320" indent="-274320" algn="l">
              <a:lnSpc>
                <a:spcPct val="104000"/>
              </a:lnSpc>
              <a:spcBef>
                <a:spcPts val="300"/>
              </a:spcBef>
              <a:buFont typeface="Arial"/>
              <a:buChar char="•"/>
            </a:pPr>
            <a:r>
              <a:rPr lang="en-US" sz="1500" dirty="0">
                <a:solidFill>
                  <a:srgbClr val="000000"/>
                </a:solidFill>
                <a:latin typeface="Arial"/>
                <a:cs typeface="Arial"/>
              </a:rPr>
              <a:t>Có hiệu quả? RCT hoặc thử nghiệm theo cụm</a:t>
            </a:r>
          </a:p>
          <a:p>
            <a:pPr marL="274320" indent="-274320" algn="l">
              <a:lnSpc>
                <a:spcPct val="104000"/>
              </a:lnSpc>
              <a:spcBef>
                <a:spcPts val="300"/>
              </a:spcBef>
              <a:buFont typeface="Arial"/>
              <a:buChar char="•"/>
            </a:pPr>
            <a:r>
              <a:rPr lang="en-US" sz="1500" dirty="0">
                <a:solidFill>
                  <a:srgbClr val="000000"/>
                </a:solidFill>
                <a:latin typeface="Arial"/>
                <a:cs typeface="Arial"/>
              </a:rPr>
              <a:t>Không kém hơn? Thử nghiệm không kém hơn</a:t>
            </a:r>
          </a:p>
          <a:p>
            <a:pPr marL="274320" indent="-274320" algn="l">
              <a:lnSpc>
                <a:spcPct val="104000"/>
              </a:lnSpc>
              <a:spcBef>
                <a:spcPts val="300"/>
              </a:spcBef>
              <a:buFont typeface="Arial"/>
              <a:buChar char="•"/>
            </a:pPr>
            <a:r>
              <a:rPr lang="en-US" sz="1500" dirty="0">
                <a:solidFill>
                  <a:srgbClr val="000000"/>
                </a:solidFill>
                <a:latin typeface="Arial"/>
                <a:cs typeface="Arial"/>
              </a:rPr>
              <a:t>Đã thay đổi rồi? Chuỗi thời gian</a:t>
            </a:r>
          </a:p>
          <a:p>
            <a:pPr marL="274320" indent="-274320" algn="l">
              <a:lnSpc>
                <a:spcPct val="104000"/>
              </a:lnSpc>
              <a:spcBef>
                <a:spcPts val="300"/>
              </a:spcBef>
              <a:buFont typeface="Arial"/>
              <a:buChar char="•"/>
            </a:pPr>
            <a:r>
              <a:rPr lang="en-US" sz="1500" dirty="0">
                <a:solidFill>
                  <a:srgbClr val="000000"/>
                </a:solidFill>
                <a:latin typeface="Arial"/>
                <a:cs typeface="Arial"/>
              </a:rPr>
              <a:t>Vì sao, thế nào? Định tính</a:t>
            </a:r>
          </a:p>
          <a:p>
            <a:pPr marL="274320" indent="-274320" algn="l">
              <a:lnSpc>
                <a:spcPct val="104000"/>
              </a:lnSpc>
              <a:spcBef>
                <a:spcPts val="300"/>
              </a:spcBef>
              <a:buFont typeface="Arial"/>
              <a:buChar char="•"/>
            </a:pPr>
            <a:r>
              <a:rPr lang="en-US" sz="1500" dirty="0">
                <a:solidFill>
                  <a:srgbClr val="000000"/>
                </a:solidFill>
                <a:latin typeface="Arial"/>
                <a:cs typeface="Arial"/>
              </a:rPr>
              <a:t>Có làm được không? Thí điểm</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Cả lớp chọn năm thiết kế, rồi vài người chia sẻ thiết kế và kết luận của mình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Ai trong nghiên cứu của bạn? Tiêu chuẩn chọn và loại trừ</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Tiêu chuẩn chọn mô tả chữ P (Đối tượng). Tiêu chuẩn loại trừ loại người đủ tiêu chuẩn vì một lý do nêu rõ.</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3: thiết kế, bối cảnh và đối tượng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XÂY DỰNG ĐỀ CƯƠNG   |   45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Theo dõi: giảng viên viết trực tiếp Phần 2a cho ví dụ xuyên suốt (15 phút)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Thiết kế và 3-5 câu biện luận, chọn bằng cây quyết định</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Bối cảnh: ở đâu, khi nào, những khoa nào, nguồn dữ liệu nào</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Đối tượng: 3-5 tiêu chuẩn chọn và 3-5 tiêu chuẩn loại trừ, mỗi tiêu chuẩn loại trừ có lý do</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Đến lượt bạn: viết nháp phần này cho câu hỏi của chính mình (20 phút, làm riêng, yên lặng)</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Ba bạn tình nguyện đọc to câu thiết kế của mình để nhận góp ý (7 phút)</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Tự kiểm tra bản nháp</a:t>
            </a:r>
          </a:p>
          <a:p>
            <a:pPr marL="274320" indent="-274320" algn="l">
              <a:lnSpc>
                <a:spcPct val="104000"/>
              </a:lnSpc>
              <a:spcBef>
                <a:spcPts val="300"/>
              </a:spcBef>
              <a:buFont typeface="Arial"/>
              <a:buChar char="•"/>
            </a:pPr>
            <a:r>
              <a:rPr lang="en-US" sz="1500" dirty="0">
                <a:solidFill>
                  <a:srgbClr val="000000"/>
                </a:solidFill>
                <a:latin typeface="Arial"/>
                <a:cs typeface="Arial"/>
              </a:rPr>
              <a:t>Thiết kế hợp với câu hỏi?</a:t>
            </a:r>
          </a:p>
          <a:p>
            <a:pPr marL="274320" indent="-274320" algn="l">
              <a:lnSpc>
                <a:spcPct val="104000"/>
              </a:lnSpc>
              <a:spcBef>
                <a:spcPts val="300"/>
              </a:spcBef>
              <a:buFont typeface="Arial"/>
              <a:buChar char="•"/>
            </a:pPr>
            <a:r>
              <a:rPr lang="en-US" sz="1500" dirty="0">
                <a:solidFill>
                  <a:srgbClr val="000000"/>
                </a:solidFill>
                <a:latin typeface="Arial"/>
                <a:cs typeface="Arial"/>
              </a:rPr>
              <a:t>Khả thi ở khoa bạn?</a:t>
            </a:r>
          </a:p>
          <a:p>
            <a:pPr marL="274320" indent="-274320" algn="l">
              <a:lnSpc>
                <a:spcPct val="104000"/>
              </a:lnSpc>
              <a:spcBef>
                <a:spcPts val="300"/>
              </a:spcBef>
              <a:buFont typeface="Arial"/>
              <a:buChar char="•"/>
            </a:pPr>
            <a:r>
              <a:rPr lang="en-US" sz="1500" dirty="0">
                <a:solidFill>
                  <a:srgbClr val="000000"/>
                </a:solidFill>
                <a:latin typeface="Arial"/>
                <a:cs typeface="Arial"/>
              </a:rPr>
              <a:t>Tiêu chuẩn chọn = chữ P (Đối tượng)?</a:t>
            </a:r>
          </a:p>
          <a:p>
            <a:pPr marL="274320" indent="-274320" algn="l">
              <a:lnSpc>
                <a:spcPct val="104000"/>
              </a:lnSpc>
              <a:spcBef>
                <a:spcPts val="300"/>
              </a:spcBef>
              <a:buFont typeface="Arial"/>
              <a:buChar char="•"/>
            </a:pPr>
            <a:r>
              <a:rPr lang="en-US" sz="1500" dirty="0">
                <a:solidFill>
                  <a:srgbClr val="000000"/>
                </a:solidFill>
                <a:latin typeface="Arial"/>
                <a:cs typeface="Arial"/>
              </a:rPr>
              <a:t>Mỗi loại trừ có lý do?</a:t>
            </a:r>
          </a:p>
          <a:p>
            <a:pPr marL="274320" indent="-274320" algn="l">
              <a:lnSpc>
                <a:spcPct val="104000"/>
              </a:lnSpc>
              <a:spcBef>
                <a:spcPts val="300"/>
              </a:spcBef>
              <a:buFont typeface="Arial"/>
              <a:buChar char="•"/>
            </a:pPr>
            <a:r>
              <a:rPr lang="en-US" sz="1500" dirty="0">
                <a:solidFill>
                  <a:srgbClr val="000000"/>
                </a:solidFill>
                <a:latin typeface="Arial"/>
                <a:cs typeface="Arial"/>
              </a:rPr>
              <a:t>'Gây ra' hay 'có liên quan'?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SẢN PHẨM   </a:t>
            </a:r>
            <a:r>
              <a:rPr lang="en-US" sz="1500" dirty="0">
                <a:solidFill>
                  <a:srgbClr val="000000"/>
                </a:solidFill>
                <a:latin typeface="Arial"/>
                <a:cs typeface="Arial"/>
              </a:rPr>
              <a:t>Bản nháp Phần 2a đề cương của chính bạn (hoàn thành ở nhà)</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Buổi 3 trong một slide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32615"/>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3.1 Thiết kế cơ bản</a:t>
            </a:r>
          </a:p>
        </p:txBody>
      </p:sp>
      <p:sp>
        <p:nvSpPr>
          <p:cNvPr id="71" name="CardBody"/>
          <p:cNvSpPr/>
          <p:nvPr/>
        </p:nvSpPr>
        <p:spPr>
          <a:xfrm>
            <a:off x="457200" y="2272615"/>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Ảnh chụp, nhìn lại, theo dõi về sau</a:t>
            </a:r>
          </a:p>
          <a:p>
            <a:pPr marL="0" indent="0" algn="l">
              <a:lnSpc>
                <a:spcPct val="104000"/>
              </a:lnSpc>
              <a:spcBef>
                <a:spcPts val="400"/>
              </a:spcBef>
              <a:buNone/>
            </a:pPr>
            <a:r>
              <a:rPr lang="en-US" sz="1750" dirty="0">
                <a:solidFill>
                  <a:srgbClr val="000000"/>
                </a:solidFill>
                <a:latin typeface="Arial"/>
                <a:cs typeface="Arial"/>
              </a:rPr>
              <a:t>RCT: may rủi chỉ định phơi nhiễm</a:t>
            </a:r>
          </a:p>
          <a:p>
            <a:pPr marL="0" indent="0" algn="l">
              <a:lnSpc>
                <a:spcPct val="104000"/>
              </a:lnSpc>
              <a:spcBef>
                <a:spcPts val="400"/>
              </a:spcBef>
              <a:buNone/>
            </a:pPr>
            <a:r>
              <a:rPr lang="en-US" sz="1750" dirty="0">
                <a:solidFill>
                  <a:srgbClr val="000000"/>
                </a:solidFill>
                <a:latin typeface="Arial"/>
                <a:cs typeface="Arial"/>
              </a:rPr>
              <a:t>RCT nói 'gây ra'. Thuần tập nói 'có liên quan'</a:t>
            </a:r>
          </a:p>
        </p:txBody>
      </p:sp>
      <p:sp>
        <p:nvSpPr>
          <p:cNvPr id="72" name="CardHead"/>
          <p:cNvSpPr/>
          <p:nvPr/>
        </p:nvSpPr>
        <p:spPr>
          <a:xfrm>
            <a:off x="4283066" y="1632615"/>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3.2 Thiết kế khác</a:t>
            </a:r>
          </a:p>
        </p:txBody>
      </p:sp>
      <p:sp>
        <p:nvSpPr>
          <p:cNvPr id="73" name="CardBody"/>
          <p:cNvSpPr/>
          <p:nvPr/>
        </p:nvSpPr>
        <p:spPr>
          <a:xfrm>
            <a:off x="4283066" y="2272615"/>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Theo cụm, bắt chéo, giai thừa</a:t>
            </a:r>
          </a:p>
          <a:p>
            <a:pPr marL="0" indent="0" algn="l">
              <a:lnSpc>
                <a:spcPct val="104000"/>
              </a:lnSpc>
              <a:spcBef>
                <a:spcPts val="400"/>
              </a:spcBef>
              <a:buNone/>
            </a:pPr>
            <a:r>
              <a:rPr lang="en-US" sz="1750" dirty="0">
                <a:solidFill>
                  <a:srgbClr val="000000"/>
                </a:solidFill>
                <a:latin typeface="Arial"/>
                <a:cs typeface="Arial"/>
              </a:rPr>
              <a:t>Không kém hơn cần ngưỡng</a:t>
            </a:r>
          </a:p>
          <a:p>
            <a:pPr marL="0" indent="0" algn="l">
              <a:lnSpc>
                <a:spcPct val="104000"/>
              </a:lnSpc>
              <a:spcBef>
                <a:spcPts val="400"/>
              </a:spcBef>
              <a:buNone/>
            </a:pPr>
            <a:r>
              <a:rPr lang="en-US" sz="1750" dirty="0">
                <a:solidFill>
                  <a:srgbClr val="000000"/>
                </a:solidFill>
                <a:latin typeface="Arial"/>
                <a:cs typeface="Arial"/>
              </a:rPr>
              <a:t>Thí điểm, chuỗi thời gian, định tính</a:t>
            </a:r>
          </a:p>
        </p:txBody>
      </p:sp>
      <p:sp>
        <p:nvSpPr>
          <p:cNvPr id="74" name="CardHead"/>
          <p:cNvSpPr/>
          <p:nvPr/>
        </p:nvSpPr>
        <p:spPr>
          <a:xfrm>
            <a:off x="8108932" y="1632615"/>
            <a:ext cx="3625866"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Đề cương của bạn</a:t>
            </a:r>
          </a:p>
        </p:txBody>
      </p:sp>
      <p:sp>
        <p:nvSpPr>
          <p:cNvPr id="75" name="CardBody"/>
          <p:cNvSpPr/>
          <p:nvPr/>
        </p:nvSpPr>
        <p:spPr>
          <a:xfrm>
            <a:off x="8108932" y="2272615"/>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Thiết kế và biện luận</a:t>
            </a:r>
          </a:p>
          <a:p>
            <a:pPr marL="0" indent="0" algn="l">
              <a:lnSpc>
                <a:spcPct val="104000"/>
              </a:lnSpc>
              <a:spcBef>
                <a:spcPts val="400"/>
              </a:spcBef>
              <a:buNone/>
            </a:pPr>
            <a:r>
              <a:rPr lang="en-US" sz="1750" dirty="0">
                <a:solidFill>
                  <a:srgbClr val="000000"/>
                </a:solidFill>
                <a:latin typeface="Arial"/>
                <a:cs typeface="Arial"/>
              </a:rPr>
              <a:t>Bối cảnh</a:t>
            </a:r>
          </a:p>
          <a:p>
            <a:pPr marL="0" indent="0" algn="l">
              <a:lnSpc>
                <a:spcPct val="104000"/>
              </a:lnSpc>
              <a:spcBef>
                <a:spcPts val="400"/>
              </a:spcBef>
              <a:buNone/>
            </a:pPr>
            <a:r>
              <a:rPr lang="en-US" sz="1750" dirty="0">
                <a:solidFill>
                  <a:srgbClr val="000000"/>
                </a:solidFill>
                <a:latin typeface="Arial"/>
                <a:cs typeface="Arial"/>
              </a:rPr>
              <a:t>Tiêu chuẩn chọn và loại trừ</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Câu hỏi chọn thiết kế. Thiết kế quyết định điều được phép kết luận.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Tổng kết và bài về nhà</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THẢO LUẬN   |   5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Câu hỏi cuối buổi (chat hoặc biểu mẫu 1 câu): bác sĩ chọn hạn chế dịch cho một số người bệnh sốc nhiễm khuẩn và không cho số khác. Cả hai nhóm được theo dõi đến ngày 28. Thiết kế gì? 'Gây ra' hay 'có liên quan'?</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Vì sao: để kiểm tra ý chính hôm nay. Giảng viên đọc mọi câu trả lời và mở đầu Buổi 4 bằng chúng</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Bài về nhà: hoàn thành Phần 2a đề cương của bạn (thiết kế, bối cảnh, đối tượng)</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Đọc: đoạn 'Patients' của Bài báo 1 (Boulet) và 'Data source' của Bài báo 2 (Hyun), trong Course/Papers</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Thứ Bảy tuần sau (Buổi 4): có tin được kết quả không, và tác động lớn đến đâu?</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SẢN PHẨM   </a:t>
            </a:r>
            <a:r>
              <a:rPr lang="en-US" sz="1500" dirty="0">
                <a:solidFill>
                  <a:srgbClr val="000000"/>
                </a:solidFill>
                <a:latin typeface="Arial"/>
                <a:cs typeface="Arial"/>
              </a:rPr>
              <a:t>Mỗi người một câu trả lời cuối buổi, trong khung chat hoặc biểu mẫu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Slide bổ sung: Buổi 3</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Slide bổ sung: Buổi 3</a:t>
            </a:r>
          </a:p>
          <a:p>
            <a:pPr marL="0" indent="0" algn="ctr">
              <a:spcBef>
                <a:spcPts val="1200"/>
              </a:spcBef>
              <a:buNone/>
            </a:pPr>
            <a:r>
              <a:rPr lang="en-US" sz="1900" i="1" dirty="0">
                <a:solidFill>
                  <a:srgbClr val="595959"/>
                </a:solidFill>
                <a:latin typeface="Arial"/>
                <a:cs typeface="Arial"/>
              </a:rPr>
              <a:t>Dùng nếu còn thời gian, hoặc để tự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100" b="1" dirty="0">
                <a:solidFill>
                  <a:srgbClr val="0D7377"/>
                </a:solidFill>
                <a:latin typeface="Arial"/>
                <a:cs typeface="Arial"/>
              </a:rPr>
              <a:t>Cây quyết định trong thực tế: Bài báo 1 (Boulet) và Bài báo 2 (Hyun)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Chỉ định?</a:t>
            </a:r>
          </a:p>
        </p:txBody>
      </p:sp>
      <p:sp>
        <p:nvSpPr>
          <p:cNvPr id="81" name="StepText"/>
          <p:cNvSpPr/>
          <p:nvPr/>
        </p:nvSpPr>
        <p:spPr>
          <a:xfrm>
            <a:off x="49720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Boulet: có, thử nghiệm chỉ định chiến lược</a:t>
            </a:r>
          </a:p>
          <a:p>
            <a:pPr marL="0" indent="0" algn="l">
              <a:lnSpc>
                <a:spcPct val="104000"/>
              </a:lnSpc>
              <a:spcBef>
                <a:spcPts val="200"/>
              </a:spcBef>
              <a:buNone/>
            </a:pPr>
            <a:r>
              <a:rPr lang="en-US" sz="1500" dirty="0">
                <a:solidFill>
                  <a:srgbClr val="000000"/>
                </a:solidFill>
                <a:latin typeface="Arial"/>
                <a:cs typeface="Arial"/>
              </a:rPr>
              <a:t>Hyun: không, bác sĩ quyết định</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Ngẫu nhiên?</a:t>
            </a:r>
          </a:p>
        </p:txBody>
      </p:sp>
      <p:sp>
        <p:nvSpPr>
          <p:cNvPr id="83" name="StepText"/>
          <p:cNvSpPr/>
          <p:nvPr/>
        </p:nvSpPr>
        <p:spPr>
          <a:xfrm>
            <a:off x="274072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Boulet: có, bằng máy tính trung tâm</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So sánh?</a:t>
            </a:r>
          </a:p>
        </p:txBody>
      </p:sp>
      <p:sp>
        <p:nvSpPr>
          <p:cNvPr id="85" name="StepText"/>
          <p:cNvSpPr/>
          <p:nvPr/>
        </p:nvSpPr>
        <p:spPr>
          <a:xfrm>
            <a:off x="498424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Hyun: có, cân bằng dương so với âm</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Thứ tự?</a:t>
            </a:r>
          </a:p>
        </p:txBody>
      </p:sp>
      <p:sp>
        <p:nvSpPr>
          <p:cNvPr id="87" name="StepText"/>
          <p:cNvSpPr/>
          <p:nvPr/>
        </p:nvSpPr>
        <p:spPr>
          <a:xfrm>
            <a:off x="722776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Hyun: phơi nhiễm ngày 1-3, rồi tử vong ngày 28</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Thiết kế</a:t>
            </a:r>
          </a:p>
        </p:txBody>
      </p:sp>
      <p:sp>
        <p:nvSpPr>
          <p:cNvPr id="89" name="StepText"/>
          <p:cNvSpPr/>
          <p:nvPr/>
        </p:nvSpPr>
        <p:spPr>
          <a:xfrm>
            <a:off x="947128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Boulet: RCT</a:t>
            </a:r>
          </a:p>
          <a:p>
            <a:pPr marL="0" indent="0" algn="l">
              <a:lnSpc>
                <a:spcPct val="104000"/>
              </a:lnSpc>
              <a:spcBef>
                <a:spcPts val="200"/>
              </a:spcBef>
              <a:buNone/>
            </a:pPr>
            <a:r>
              <a:rPr lang="en-US" sz="1500" dirty="0">
                <a:solidFill>
                  <a:srgbClr val="000000"/>
                </a:solidFill>
                <a:latin typeface="Arial"/>
                <a:cs typeface="Arial"/>
              </a:rPr>
              <a:t>Hyun: thuần tập</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Cho mọi bài báo đi qua cùng các câu hỏi trước khi đọc kết quả.</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Luyện thêm (ví dụ khác): gọi tên thiết kế</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Hôm nay kiểm tra cả 300 người bệnh nội trú: có ống thông tiểu không, có nhiễm khuẩn tiết niệu không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Người bệnh viêm phổi liên quan thở máy được so sánh với người bệnh không viêm phổi về việc dùng an thần trước đó</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Người bệnh được vận động sớm (do chuyên viên vật lý trị liệu quyết định) và người bệnh không được, theo dõi đến khi ra viện</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Chọn</a:t>
            </a:r>
          </a:p>
          <a:p>
            <a:pPr marL="274320" indent="-274320" algn="l">
              <a:lnSpc>
                <a:spcPct val="104000"/>
              </a:lnSpc>
              <a:spcBef>
                <a:spcPts val="300"/>
              </a:spcBef>
              <a:buFont typeface="Arial"/>
              <a:buChar char="•"/>
            </a:pPr>
            <a:r>
              <a:rPr lang="en-US" sz="1500" dirty="0">
                <a:solidFill>
                  <a:srgbClr val="000000"/>
                </a:solidFill>
                <a:latin typeface="Arial"/>
                <a:cs typeface="Arial"/>
              </a:rPr>
              <a:t>Cắt ngang</a:t>
            </a:r>
          </a:p>
          <a:p>
            <a:pPr marL="274320" indent="-274320" algn="l">
              <a:lnSpc>
                <a:spcPct val="104000"/>
              </a:lnSpc>
              <a:spcBef>
                <a:spcPts val="300"/>
              </a:spcBef>
              <a:buFont typeface="Arial"/>
              <a:buChar char="•"/>
            </a:pPr>
            <a:r>
              <a:rPr lang="en-US" sz="1500" dirty="0">
                <a:solidFill>
                  <a:srgbClr val="000000"/>
                </a:solidFill>
                <a:latin typeface="Arial"/>
                <a:cs typeface="Arial"/>
              </a:rPr>
              <a:t>Bệnh–chứng</a:t>
            </a:r>
          </a:p>
          <a:p>
            <a:pPr marL="274320" indent="-274320" algn="l">
              <a:lnSpc>
                <a:spcPct val="104000"/>
              </a:lnSpc>
              <a:spcBef>
                <a:spcPts val="300"/>
              </a:spcBef>
              <a:buFont typeface="Arial"/>
              <a:buChar char="•"/>
            </a:pPr>
            <a:r>
              <a:rPr lang="en-US" sz="1500" dirty="0">
                <a:solidFill>
                  <a:srgbClr val="000000"/>
                </a:solidFill>
                <a:latin typeface="Arial"/>
                <a:cs typeface="Arial"/>
              </a:rPr>
              <a:t>Thuần tập</a:t>
            </a:r>
          </a:p>
          <a:p>
            <a:pPr marL="274320" indent="-274320" algn="l">
              <a:lnSpc>
                <a:spcPct val="104000"/>
              </a:lnSpc>
              <a:spcBef>
                <a:spcPts val="300"/>
              </a:spcBef>
              <a:buFont typeface="Arial"/>
              <a:buChar char="•"/>
            </a:pPr>
            <a:r>
              <a:rPr lang="en-US" sz="1500" dirty="0">
                <a:solidFill>
                  <a:srgbClr val="000000"/>
                </a:solidFill>
                <a:latin typeface="Arial"/>
                <a:cs typeface="Arial"/>
              </a:rPr>
              <a:t>RCT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Mỗi tình huống một thiết kế (đáp án ở slide sau)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Đáp án: gọi tên thiết kế (ví dụ khác)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25219"/>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 Cắt ngang</a:t>
            </a:r>
          </a:p>
        </p:txBody>
      </p:sp>
      <p:sp>
        <p:nvSpPr>
          <p:cNvPr id="71" name="CardBody"/>
          <p:cNvSpPr/>
          <p:nvPr/>
        </p:nvSpPr>
        <p:spPr>
          <a:xfrm>
            <a:off x="457200"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Một ngày, tất cả mọi người</a:t>
            </a:r>
          </a:p>
          <a:p>
            <a:pPr marL="0" indent="0" algn="l">
              <a:lnSpc>
                <a:spcPct val="104000"/>
              </a:lnSpc>
              <a:spcBef>
                <a:spcPts val="400"/>
              </a:spcBef>
              <a:buNone/>
            </a:pPr>
            <a:r>
              <a:rPr lang="en-US" sz="1750" dirty="0">
                <a:solidFill>
                  <a:srgbClr val="000000"/>
                </a:solidFill>
                <a:latin typeface="Arial"/>
                <a:cs typeface="Arial"/>
              </a:rPr>
              <a:t>Phơi nhiễm và kết cục đo cùng lúc</a:t>
            </a:r>
          </a:p>
          <a:p>
            <a:pPr marL="0" indent="0" algn="l">
              <a:lnSpc>
                <a:spcPct val="104000"/>
              </a:lnSpc>
              <a:spcBef>
                <a:spcPts val="400"/>
              </a:spcBef>
              <a:buNone/>
            </a:pPr>
            <a:r>
              <a:rPr lang="en-US" sz="1750" dirty="0">
                <a:solidFill>
                  <a:srgbClr val="000000"/>
                </a:solidFill>
                <a:latin typeface="Arial"/>
                <a:cs typeface="Arial"/>
              </a:rPr>
              <a:t>Cho tỷ lệ hiện mắc</a:t>
            </a:r>
          </a:p>
        </p:txBody>
      </p:sp>
      <p:sp>
        <p:nvSpPr>
          <p:cNvPr id="72" name="CardHead"/>
          <p:cNvSpPr/>
          <p:nvPr/>
        </p:nvSpPr>
        <p:spPr>
          <a:xfrm>
            <a:off x="4283066" y="1725219"/>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 Bệnh–chứng</a:t>
            </a:r>
          </a:p>
        </p:txBody>
      </p:sp>
      <p:sp>
        <p:nvSpPr>
          <p:cNvPr id="73" name="CardBody"/>
          <p:cNvSpPr/>
          <p:nvPr/>
        </p:nvSpPr>
        <p:spPr>
          <a:xfrm>
            <a:off x="4283066"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Chọn theo kết cục (viêm phổi)</a:t>
            </a:r>
          </a:p>
          <a:p>
            <a:pPr marL="0" indent="0" algn="l">
              <a:lnSpc>
                <a:spcPct val="104000"/>
              </a:lnSpc>
              <a:spcBef>
                <a:spcPts val="400"/>
              </a:spcBef>
              <a:buNone/>
            </a:pPr>
            <a:r>
              <a:rPr lang="en-US" sz="1750" dirty="0">
                <a:solidFill>
                  <a:srgbClr val="000000"/>
                </a:solidFill>
                <a:latin typeface="Arial"/>
                <a:cs typeface="Arial"/>
              </a:rPr>
              <a:t>Nhìn lại phơi nhiễm (an thần)</a:t>
            </a:r>
          </a:p>
          <a:p>
            <a:pPr marL="0" indent="0" algn="l">
              <a:lnSpc>
                <a:spcPct val="104000"/>
              </a:lnSpc>
              <a:spcBef>
                <a:spcPts val="400"/>
              </a:spcBef>
              <a:buNone/>
            </a:pPr>
            <a:r>
              <a:rPr lang="en-US" sz="1750" dirty="0">
                <a:solidFill>
                  <a:srgbClr val="000000"/>
                </a:solidFill>
                <a:latin typeface="Arial"/>
                <a:cs typeface="Arial"/>
              </a:rPr>
              <a:t>Cho tỷ số chênh</a:t>
            </a:r>
          </a:p>
        </p:txBody>
      </p:sp>
      <p:sp>
        <p:nvSpPr>
          <p:cNvPr id="74" name="CardHead"/>
          <p:cNvSpPr/>
          <p:nvPr/>
        </p:nvSpPr>
        <p:spPr>
          <a:xfrm>
            <a:off x="8108932" y="1725219"/>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 Thuần tập</a:t>
            </a:r>
          </a:p>
        </p:txBody>
      </p:sp>
      <p:sp>
        <p:nvSpPr>
          <p:cNvPr id="75" name="CardBody"/>
          <p:cNvSpPr/>
          <p:nvPr/>
        </p:nvSpPr>
        <p:spPr>
          <a:xfrm>
            <a:off x="8108932"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Chia theo phơi nhiễm (vận động)</a:t>
            </a:r>
          </a:p>
          <a:p>
            <a:pPr marL="0" indent="0" algn="l">
              <a:lnSpc>
                <a:spcPct val="104000"/>
              </a:lnSpc>
              <a:spcBef>
                <a:spcPts val="400"/>
              </a:spcBef>
              <a:buNone/>
            </a:pPr>
            <a:r>
              <a:rPr lang="en-US" sz="1750" dirty="0">
                <a:solidFill>
                  <a:srgbClr val="000000"/>
                </a:solidFill>
                <a:latin typeface="Arial"/>
                <a:cs typeface="Arial"/>
              </a:rPr>
              <a:t>Theo dõi đến khi ra viện</a:t>
            </a:r>
          </a:p>
          <a:p>
            <a:pPr marL="0" indent="0" algn="l">
              <a:lnSpc>
                <a:spcPct val="104000"/>
              </a:lnSpc>
              <a:spcBef>
                <a:spcPts val="400"/>
              </a:spcBef>
              <a:buNone/>
            </a:pPr>
            <a:r>
              <a:rPr lang="en-US" sz="1750" dirty="0">
                <a:solidFill>
                  <a:srgbClr val="000000"/>
                </a:solidFill>
                <a:latin typeface="Arial"/>
                <a:cs typeface="Arial"/>
              </a:rPr>
              <a:t>Không phải RCT: không ngẫu nhiên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Hỏi: chọn theo phơi nhiễm hay theo kết cục? Có do may rủi chỉ định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Luyện thêm (ví dụ khác): thiết kế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Một phác đồ kháng sinh rẻ hơn. Chỉ cần chứng minh nó không kém hơn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Chương trình vệ sinh tay áp dụng cho cả khoa</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Vì sao gia đình từ chối đồng ý tham gia nghiên cứu ở ICU?</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Chọn</a:t>
            </a:r>
          </a:p>
          <a:p>
            <a:pPr marL="274320" indent="-274320" algn="l">
              <a:lnSpc>
                <a:spcPct val="104000"/>
              </a:lnSpc>
              <a:spcBef>
                <a:spcPts val="300"/>
              </a:spcBef>
              <a:buFont typeface="Arial"/>
              <a:buChar char="•"/>
            </a:pPr>
            <a:r>
              <a:rPr lang="en-US" sz="1500" dirty="0">
                <a:solidFill>
                  <a:srgbClr val="000000"/>
                </a:solidFill>
                <a:latin typeface="Arial"/>
                <a:cs typeface="Arial"/>
              </a:rPr>
              <a:t>Thử nghiệm theo cụm</a:t>
            </a:r>
          </a:p>
          <a:p>
            <a:pPr marL="274320" indent="-274320" algn="l">
              <a:lnSpc>
                <a:spcPct val="104000"/>
              </a:lnSpc>
              <a:spcBef>
                <a:spcPts val="300"/>
              </a:spcBef>
              <a:buFont typeface="Arial"/>
              <a:buChar char="•"/>
            </a:pPr>
            <a:r>
              <a:rPr lang="en-US" sz="1500" dirty="0">
                <a:solidFill>
                  <a:srgbClr val="000000"/>
                </a:solidFill>
                <a:latin typeface="Arial"/>
                <a:cs typeface="Arial"/>
              </a:rPr>
              <a:t>Thử nghiệm không kém hơn</a:t>
            </a:r>
          </a:p>
          <a:p>
            <a:pPr marL="274320" indent="-274320" algn="l">
              <a:lnSpc>
                <a:spcPct val="104000"/>
              </a:lnSpc>
              <a:spcBef>
                <a:spcPts val="300"/>
              </a:spcBef>
              <a:buFont typeface="Arial"/>
              <a:buChar char="•"/>
            </a:pPr>
            <a:r>
              <a:rPr lang="en-US" sz="1500" dirty="0">
                <a:solidFill>
                  <a:srgbClr val="000000"/>
                </a:solidFill>
                <a:latin typeface="Arial"/>
                <a:cs typeface="Arial"/>
              </a:rPr>
              <a:t>Phỏng vấn định tính</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Mỗi câu một thiết kế (đáp án trong ghi chú)</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Chọn ca chứng tốt trong nghiên cứu bệnh–chứng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34756"/>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Cùng nguồn</a:t>
            </a:r>
          </a:p>
        </p:txBody>
      </p:sp>
      <p:sp>
        <p:nvSpPr>
          <p:cNvPr id="71" name="CardBody"/>
          <p:cNvSpPr/>
          <p:nvPr/>
        </p:nvSpPr>
        <p:spPr>
          <a:xfrm>
            <a:off x="457200" y="2474756"/>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Cùng bệnh viện, khoa và thời gian với ca bệnh</a:t>
            </a:r>
          </a:p>
          <a:p>
            <a:pPr marL="0" indent="0" algn="l">
              <a:lnSpc>
                <a:spcPct val="104000"/>
              </a:lnSpc>
              <a:spcBef>
                <a:spcPts val="400"/>
              </a:spcBef>
              <a:buNone/>
            </a:pPr>
            <a:r>
              <a:rPr lang="en-US" sz="1750" dirty="0">
                <a:solidFill>
                  <a:srgbClr val="000000"/>
                </a:solidFill>
                <a:latin typeface="Arial"/>
                <a:cs typeface="Arial"/>
              </a:rPr>
              <a:t>Sẽ thành ca bệnh nếu có kết cục</a:t>
            </a:r>
          </a:p>
        </p:txBody>
      </p:sp>
      <p:sp>
        <p:nvSpPr>
          <p:cNvPr id="72" name="CardHead"/>
          <p:cNvSpPr/>
          <p:nvPr/>
        </p:nvSpPr>
        <p:spPr>
          <a:xfrm>
            <a:off x="4283066" y="1834756"/>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Cùng cách đo</a:t>
            </a:r>
          </a:p>
        </p:txBody>
      </p:sp>
      <p:sp>
        <p:nvSpPr>
          <p:cNvPr id="73" name="CardBody"/>
          <p:cNvSpPr/>
          <p:nvPr/>
        </p:nvSpPr>
        <p:spPr>
          <a:xfrm>
            <a:off x="4283066" y="2474756"/>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Cùng hồ sơ, cùng câu hỏi</a:t>
            </a:r>
          </a:p>
          <a:p>
            <a:pPr marL="0" indent="0" algn="l">
              <a:lnSpc>
                <a:spcPct val="104000"/>
              </a:lnSpc>
              <a:spcBef>
                <a:spcPts val="400"/>
              </a:spcBef>
              <a:buNone/>
            </a:pPr>
            <a:r>
              <a:rPr lang="en-US" sz="1750" dirty="0">
                <a:solidFill>
                  <a:srgbClr val="000000"/>
                </a:solidFill>
                <a:latin typeface="Arial"/>
                <a:cs typeface="Arial"/>
              </a:rPr>
              <a:t>Tốt nhất người đánh giá không biết ai là ca bệnh</a:t>
            </a:r>
          </a:p>
        </p:txBody>
      </p:sp>
      <p:sp>
        <p:nvSpPr>
          <p:cNvPr id="74" name="CardHead"/>
          <p:cNvSpPr/>
          <p:nvPr/>
        </p:nvSpPr>
        <p:spPr>
          <a:xfrm>
            <a:off x="8108932" y="1834756"/>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Ghép cặp (tùy chọn)</a:t>
            </a:r>
          </a:p>
        </p:txBody>
      </p:sp>
      <p:sp>
        <p:nvSpPr>
          <p:cNvPr id="75" name="CardBody"/>
          <p:cNvSpPr/>
          <p:nvPr/>
        </p:nvSpPr>
        <p:spPr>
          <a:xfrm>
            <a:off x="8108932" y="2474756"/>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vd. tuổi, tháng nhập viện</a:t>
            </a:r>
          </a:p>
          <a:p>
            <a:pPr marL="0" indent="0" algn="l">
              <a:lnSpc>
                <a:spcPct val="104000"/>
              </a:lnSpc>
              <a:spcBef>
                <a:spcPts val="400"/>
              </a:spcBef>
              <a:buNone/>
            </a:pPr>
            <a:r>
              <a:rPr lang="en-US" sz="1750" dirty="0">
                <a:solidFill>
                  <a:srgbClr val="000000"/>
                </a:solidFill>
                <a:latin typeface="Arial"/>
                <a:cs typeface="Arial"/>
              </a:rPr>
              <a:t>Không ghép theo chính phơi nhiễm</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Ca chứng kém làm mọi nghiên cứu bệnh–chứng trở nên vô nghĩa.</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Vượt trội, tương đương và không kém hơn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KTC: khoảng tin cậy. Ngưỡng: mức khác biệt lớn nhất ta chấp nhận, định trước</a:t>
            </a:r>
          </a:p>
        </p:txBody>
      </p:sp>
      <p:sp>
        <p:nvSpPr>
          <p:cNvPr id="70" name="CardHead"/>
          <p:cNvSpPr/>
          <p:nvPr/>
        </p:nvSpPr>
        <p:spPr>
          <a:xfrm>
            <a:off x="457200" y="2128090"/>
            <a:ext cx="3625866"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Vượt trội</a:t>
            </a:r>
          </a:p>
        </p:txBody>
      </p:sp>
      <p:sp>
        <p:nvSpPr>
          <p:cNvPr id="71" name="CardBody"/>
          <p:cNvSpPr/>
          <p:nvPr/>
        </p:nvSpPr>
        <p:spPr>
          <a:xfrm>
            <a:off x="457200" y="2768090"/>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Điều trị mới có tốt hơn không?</a:t>
            </a:r>
          </a:p>
          <a:p>
            <a:pPr marL="0" indent="0" algn="l">
              <a:lnSpc>
                <a:spcPct val="104000"/>
              </a:lnSpc>
              <a:spcBef>
                <a:spcPts val="400"/>
              </a:spcBef>
              <a:buNone/>
            </a:pPr>
            <a:r>
              <a:rPr lang="en-US" sz="1750" dirty="0">
                <a:solidFill>
                  <a:srgbClr val="000000"/>
                </a:solidFill>
                <a:latin typeface="Arial"/>
                <a:cs typeface="Arial"/>
              </a:rPr>
              <a:t>Toàn bộ KTC ở phía 'tốt hơn' của 0</a:t>
            </a:r>
          </a:p>
        </p:txBody>
      </p:sp>
      <p:sp>
        <p:nvSpPr>
          <p:cNvPr id="72" name="CardHead"/>
          <p:cNvSpPr/>
          <p:nvPr/>
        </p:nvSpPr>
        <p:spPr>
          <a:xfrm>
            <a:off x="4283066" y="2128090"/>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Tương đương</a:t>
            </a:r>
          </a:p>
        </p:txBody>
      </p:sp>
      <p:sp>
        <p:nvSpPr>
          <p:cNvPr id="73" name="CardBody"/>
          <p:cNvSpPr/>
          <p:nvPr/>
        </p:nvSpPr>
        <p:spPr>
          <a:xfrm>
            <a:off x="4283066" y="2768090"/>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Có như nhau không?</a:t>
            </a:r>
          </a:p>
          <a:p>
            <a:pPr marL="0" indent="0" algn="l">
              <a:lnSpc>
                <a:spcPct val="104000"/>
              </a:lnSpc>
              <a:spcBef>
                <a:spcPts val="400"/>
              </a:spcBef>
              <a:buNone/>
            </a:pPr>
            <a:r>
              <a:rPr lang="en-US" sz="1750" dirty="0">
                <a:solidFill>
                  <a:srgbClr val="000000"/>
                </a:solidFill>
                <a:latin typeface="Arial"/>
                <a:cs typeface="Arial"/>
              </a:rPr>
              <a:t>Toàn bộ KTC nằm giữa âm và dương ngưỡng</a:t>
            </a:r>
          </a:p>
        </p:txBody>
      </p:sp>
      <p:sp>
        <p:nvSpPr>
          <p:cNvPr id="74" name="CardHead"/>
          <p:cNvSpPr/>
          <p:nvPr/>
        </p:nvSpPr>
        <p:spPr>
          <a:xfrm>
            <a:off x="8108932" y="2128090"/>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Không kém hơn</a:t>
            </a:r>
          </a:p>
        </p:txBody>
      </p:sp>
      <p:sp>
        <p:nvSpPr>
          <p:cNvPr id="75" name="CardBody"/>
          <p:cNvSpPr/>
          <p:nvPr/>
        </p:nvSpPr>
        <p:spPr>
          <a:xfrm>
            <a:off x="8108932" y="2768090"/>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Có không kém đến mức không chấp nhận được?</a:t>
            </a:r>
          </a:p>
          <a:p>
            <a:pPr marL="0" indent="0" algn="l">
              <a:lnSpc>
                <a:spcPct val="104000"/>
              </a:lnSpc>
              <a:spcBef>
                <a:spcPts val="400"/>
              </a:spcBef>
              <a:buNone/>
            </a:pPr>
            <a:r>
              <a:rPr lang="en-US" sz="1750" dirty="0">
                <a:solidFill>
                  <a:srgbClr val="000000"/>
                </a:solidFill>
                <a:latin typeface="Arial"/>
                <a:cs typeface="Arial"/>
              </a:rPr>
              <a:t>Toàn bộ KTC dưới dương ngưỡng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Câu hỏi (tốt hơn, như nhau, không kém) được định trong đề cương, trước khi có dữ liệu.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Làm đánh giá cải tiến chất lượng mạnh hơn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916666"/>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Nhiều điểm thời gian</a:t>
            </a:r>
          </a:p>
        </p:txBody>
      </p:sp>
      <p:sp>
        <p:nvSpPr>
          <p:cNvPr id="71" name="CardBody"/>
          <p:cNvSpPr/>
          <p:nvPr/>
        </p:nvSpPr>
        <p:spPr>
          <a:xfrm>
            <a:off x="457200" y="2556666"/>
            <a:ext cx="3625866"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Ít nhất 8-12 điểm trước và sau</a:t>
            </a:r>
          </a:p>
          <a:p>
            <a:pPr marL="0" indent="0" algn="l">
              <a:lnSpc>
                <a:spcPct val="104000"/>
              </a:lnSpc>
              <a:spcBef>
                <a:spcPts val="400"/>
              </a:spcBef>
              <a:buNone/>
            </a:pPr>
            <a:r>
              <a:rPr lang="en-US" sz="1750" dirty="0">
                <a:solidFill>
                  <a:srgbClr val="000000"/>
                </a:solidFill>
                <a:latin typeface="Arial"/>
                <a:cs typeface="Arial"/>
              </a:rPr>
              <a:t>Cùng một định nghĩa mỗi tháng</a:t>
            </a:r>
          </a:p>
        </p:txBody>
      </p:sp>
      <p:sp>
        <p:nvSpPr>
          <p:cNvPr id="72" name="CardHead"/>
          <p:cNvSpPr/>
          <p:nvPr/>
        </p:nvSpPr>
        <p:spPr>
          <a:xfrm>
            <a:off x="4283066" y="1916666"/>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Chuỗi đối chứng</a:t>
            </a:r>
          </a:p>
        </p:txBody>
      </p:sp>
      <p:sp>
        <p:nvSpPr>
          <p:cNvPr id="73" name="CardBody"/>
          <p:cNvSpPr/>
          <p:nvPr/>
        </p:nvSpPr>
        <p:spPr>
          <a:xfrm>
            <a:off x="4283066" y="2556666"/>
            <a:ext cx="3625866"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Một khoa hay bệnh viện không thay đổi</a:t>
            </a:r>
          </a:p>
          <a:p>
            <a:pPr marL="0" indent="0" algn="l">
              <a:lnSpc>
                <a:spcPct val="104000"/>
              </a:lnSpc>
              <a:spcBef>
                <a:spcPts val="400"/>
              </a:spcBef>
              <a:buNone/>
            </a:pPr>
            <a:r>
              <a:rPr lang="en-US" sz="1750" dirty="0">
                <a:solidFill>
                  <a:srgbClr val="000000"/>
                </a:solidFill>
                <a:latin typeface="Arial"/>
                <a:cs typeface="Arial"/>
              </a:rPr>
              <a:t>Cùng tháng, cùng cách đo</a:t>
            </a:r>
          </a:p>
        </p:txBody>
      </p:sp>
      <p:sp>
        <p:nvSpPr>
          <p:cNvPr id="74" name="CardHead"/>
          <p:cNvSpPr/>
          <p:nvPr/>
        </p:nvSpPr>
        <p:spPr>
          <a:xfrm>
            <a:off x="8108932" y="1916666"/>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Ghi các can thiệp khác</a:t>
            </a:r>
          </a:p>
        </p:txBody>
      </p:sp>
      <p:sp>
        <p:nvSpPr>
          <p:cNvPr id="75" name="CardBody"/>
          <p:cNvSpPr/>
          <p:nvPr/>
        </p:nvSpPr>
        <p:spPr>
          <a:xfrm>
            <a:off x="8108932" y="2556666"/>
            <a:ext cx="3625866"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Thay đổi nhân sự, chính sách mới, kiểm tra</a:t>
            </a:r>
          </a:p>
          <a:p>
            <a:pPr marL="0" indent="0" algn="l">
              <a:lnSpc>
                <a:spcPct val="104000"/>
              </a:lnSpc>
              <a:spcBef>
                <a:spcPts val="400"/>
              </a:spcBef>
              <a:buNone/>
            </a:pPr>
            <a:r>
              <a:rPr lang="en-US" sz="1750" dirty="0">
                <a:solidFill>
                  <a:srgbClr val="000000"/>
                </a:solidFill>
                <a:latin typeface="Arial"/>
                <a:cs typeface="Arial"/>
              </a:rPr>
              <a:t>Ghi lại ngay khi xảy ra</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Trung bình trước-sau là yếu. Chuỗi thời gian dài có đối chứng mạnh hơn nhiều.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