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MỞ ĐẦU BUỔI 2 (0:00, 19:30).</a:t>
            </a:r>
          </a:p>
          <a:p>
            <a:r>
              <a:rPr lang="en-US" sz="1400" b="0" dirty="0"/>
              <a:t>Mở đầu bằng những gì câu hỏi cuối Buổi 1 cho thấy (ví dụ còn bao nhiêu người dùng động từ mơ hồ) và dành một phút cho điểm đó nếu cần.</a:t>
            </a:r>
          </a:p>
          <a:p>
            <a:r>
              <a:rPr lang="en-US" sz="1400" b="0" dirty="0"/>
              <a:t>Ý chính: thứ Bảy tuần trước mỗi học viên đã bắt đầu câu hỏi của riêng mình. Hôm nay ta tìm xem điều gì đã được biết về câu hỏi đó, lưu tài liệu tham khảo an toàn, và đọc bài báo hiệu quả.</a:t>
            </a:r>
          </a:p>
          <a:p>
            <a:r>
              <a:rPr lang="en-US" sz="1400" b="0" dirty="0"/>
              <a:t>Nhịp độ: chậm hơn vẻ ngoài. Phần nào cũng có trình diễn hoặc bài tập. Dùng các slide 'Kiểm tra hiểu bài': đó là lúc phát hiện ai bị lạc.</a:t>
            </a:r>
          </a:p>
          <a:p>
            <a:r>
              <a:rPr lang="en-US" sz="1400" b="0" dirty="0"/>
              <a:t>Kiểm tra thực tế trước khi bắt đầu (chat): mọi người có câu hỏi PICO, danh sách từ đồng nghĩa (bài về nhà) và đã cài Zotero. Dán hai đường link vào chat: phiếu bài tập Buổi 2 (PDF) và Bài báo 1 dạng PDF sạch (bản gốc không chú giải, Course/Papers/Paper 1 - Boulet 2024 Crit Care (RCT) - original.pdf, cũng có link DOI ở trang 'Hai bài báo' trên website khóa học).</a:t>
            </a:r>
          </a:p>
          <a:p>
            <a:r>
              <a:rPr lang="en-US" sz="1400" b="0" dirty="0"/>
              <a:t>Thời gian: 1 phút, rồi câu hỏi ôn tập.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CÂU HỎI ÔN TẬP (0:00-0:10, 19:30-19:40). Làm cá nhân trong một biểu mẫu trực tuyến ngắn (hoặc gõ câu trả lời vào chat), 6 phút, rồi 2 phút chiếu kết quả biểu mẫu lên màn hình. Đáp án ở slide sau. Các câu hỏi cũng có trong phiếu bài tập Buổi 2.</a:t>
            </a:r>
          </a:p>
          <a:p>
            <a:r>
              <a:rPr lang="en-US" sz="1400" b="0" dirty="0"/>
              <a:t>Bài này cũng khơi lại từ vựng thứ Bảy tuần trước cho buổi tìm kiếm hôm nay.</a:t>
            </a:r>
          </a:p>
          <a:p>
            <a:r>
              <a:rPr lang="en-US" sz="1400" b="0" dirty="0"/>
              <a:t>Người đến muộn: cho tham gia từ câu 2.</a:t>
            </a:r>
          </a:p>
          <a:p>
            <a:r>
              <a:rPr lang="en-US" sz="1400" b="0" dirty="0"/>
              <a:t>Thời gian: 8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qua năm đáp án trong 2 phút. Bình chọn nhanh: bạn đúng bao nhiêu câu (0-3, 4 hay 5)?</a:t>
            </a:r>
          </a:p>
          <a:p>
            <a:r>
              <a:rPr lang="en-US" sz="1400" b="0" dirty="0"/>
              <a:t>Nếu nhiều người sai câu 4 hoặc 5, dành thêm một phút: mục tiêu dùng động từ đo được, và H0 luôn nói 'không khác biệt'.</a:t>
            </a:r>
          </a:p>
          <a:p>
            <a:r>
              <a:rPr lang="en-US" sz="1400" b="0" dirty="0"/>
              <a:t>Thời gian: 2 phút. Phần 2.1 bắt đầu lúc 0:10.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PHẦN 2.1 (0:10-0:50, 19:40-20:20).</a:t>
            </a:r>
          </a:p>
          <a:p>
            <a:r>
              <a:rPr lang="en-US" sz="1400" b="0" dirty="0"/>
              <a:t>Ý chính: tìm y văn quyết định câu hỏi có mới không, cung cấp tổng quan cho phần đặt vấn đề, và cho thấy người khác đo kết cục thế nào.</a:t>
            </a:r>
          </a:p>
          <a:p>
            <a:r>
              <a:rPr lang="en-US" sz="1400" b="0" dirty="0"/>
              <a:t>Hỏi cả lớp (chat): 'Khi cần bằng chứng nhanh, bạn thường làm gì?' Trả lời thật: Google, hỏi đồng nghiệp, UpToDate, hướng dẫn điều trị. Đều ổn cho chăm sóc, nhưng đề cương cần một chiến lược tìm kiếm được ghi lại.</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theo phễu từ trái sang phải: toàn bộ PubMed, một từ khóa, các khối PICO có cấu trúc, bộ lọc, người đọc sàng lọc, còn lại vài bài chính.</a:t>
            </a:r>
          </a:p>
          <a:p>
            <a:r>
              <a:rPr lang="en-US" sz="1400" b="0" dirty="0"/>
              <a:t>Nguồn cho quy mô PubMed: trang 'About' của PubMed (https://pubmed.ncbi.nlm.nih.gov/about/) ghi 'more than 40 million citations and abstracts' (hơn 40 triệu trích dẫn và tóm tắt). Kiểm tra ngày 19/10/2026 (trang cập nhật lần cuối ngày 11/3/2025). Hãy kiểm tra lại trước khi dạy và sửa mốc 'tính đến' nếu con số đã thay đổi.</a:t>
            </a:r>
          </a:p>
          <a:p>
            <a:r>
              <a:rPr lang="en-US" sz="1400" b="0" dirty="0"/>
              <a:t>Các con số khác chỉ là bậc độ lớn và thay đổi hằng ngày.</a:t>
            </a:r>
          </a:p>
          <a:p>
            <a:r>
              <a:rPr lang="en-US" sz="1400" b="0" dirty="0"/>
              <a:t>Ý chính: hai bước cuối do con người đọc, không phải máy tính.</a:t>
            </a:r>
          </a:p>
          <a:p>
            <a:r>
              <a:rPr lang="en-US" sz="1400" b="0" dirty="0"/>
              <a:t>Hỏi cả lớp (chat): 'Vì sao phải ghi ngày và chuỗi tìm kiếm?' Mong đợi: để lặp lại được. Tạp chí và người phản biện sẽ yêu cầu.</a:t>
            </a:r>
          </a:p>
          <a:p>
            <a:r>
              <a:rPr lang="en-US" sz="1400" b="0" dirty="0"/>
              <a:t>Slide này dựng bằng các hình có thể chỉnh sửa: có thể sửa con số hoặc thêm tài liệu tham khảo ngay trong PowerPoint.</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Chuyển mỗi thành phần PICO thành một khối khái niệm: thuật ngữ MeSH cộng với từ tự do.</a:t>
            </a:r>
          </a:p>
          <a:p>
            <a:r>
              <a:rPr lang="en-US" sz="1400" b="0" dirty="0"/>
              <a:t>[tiab] = tiêu đề và tóm tắt. Dấu sao (*) là cắt cụt (truncation): restrictive fluid* tìm cả 'restrictive fluids'.</a:t>
            </a:r>
          </a:p>
          <a:p>
            <a:r>
              <a:rPr lang="en-US" sz="1400" b="0" dirty="0"/>
              <a:t>Nhóm so sánh (thường quy) thường bỏ ra vì cách viết quá đa dạng.</a:t>
            </a:r>
          </a:p>
          <a:p>
            <a:r>
              <a:rPr lang="en-US" sz="1400" b="0" dirty="0"/>
              <a:t>Lưu ý: PubMed là cơ sở dữ liệu tiếng Anh, nên luôn tìm bằng thuật ngữ tiếng Anh.</a:t>
            </a:r>
          </a:p>
          <a:p>
            <a:r>
              <a:rPr lang="en-US" sz="1400" b="0" dirty="0"/>
              <a:t>Quan niệm sai: 'cứ gõ cả câu hỏi vào PubMed'. Bạn mất kiểm soát từ đồng nghĩa và logic.</a:t>
            </a:r>
          </a:p>
          <a:p>
            <a:r>
              <a:rPr lang="en-US" sz="1400" b="0" dirty="0"/>
              <a:t>Hỏi cả lớp (chat): 'Tác giả còn dùng từ nào cho restrictive?' Mong đợi: conservative, limited, de-resuscitation, fluid removal, negative fluid balance.</a:t>
            </a:r>
          </a:p>
          <a:p>
            <a:r>
              <a:rPr lang="en-US" sz="1400" b="0" dirty="0"/>
              <a:t>Thời gian: 4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Thêm một ví dụ mẫu, từ khoa phòng, để đồng nghiệp ngoài ICU thấy phương pháp dùng được cho mọi chủ đề.</a:t>
            </a:r>
          </a:p>
          <a:p>
            <a:r>
              <a:rPr lang="en-US" sz="1400" b="0" dirty="0"/>
              <a:t>Câu hỏi: ở người lớn có nguy cơ tại khoa, xoay trở mỗi 2 giờ có giảm tổn thương do tì đè mới không?</a:t>
            </a:r>
          </a:p>
          <a:p>
            <a:r>
              <a:rPr lang="en-US" sz="1400" b="0" dirty="0"/>
              <a:t>Ở đây P và O cùng một ý (tổn thương do tì đè) nên một khối chứa cả hai. Khối thứ hai là can thiệp.</a:t>
            </a:r>
          </a:p>
          <a:p>
            <a:r>
              <a:rPr lang="en-US" sz="1400" b="0" dirty="0"/>
              <a:t>MeSH: tác giả viết pressure ulcer, pressure injury, bedsore, decubitus. Đề mục MeSH 'Pressure Ulcer' gom tất cả.</a:t>
            </a:r>
          </a:p>
          <a:p>
            <a:r>
              <a:rPr lang="en-US" sz="1400" b="0" dirty="0"/>
              <a:t>Hỏi cả lớp (chat): 'Tác giả còn dùng từ nào cho xoay trở?' Mong đợi: turning, position change, mobilisation, offloading.</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AND: chỉ bài có cả hai khái niệm, nên ít kết quả hơn. OR: một trong hai từ, nên nhiều hơn. Dùng OR cho từ đồng nghĩa.</a:t>
            </a:r>
          </a:p>
          <a:p>
            <a:r>
              <a:rPr lang="en-US" sz="1400" b="0" dirty="0"/>
              <a:t>NOT loại mọi bài có nhắc từ thứ hai, kể cả bài tốt chỉ nhắc trẻ sơ sinh một lần. Vì vậy NOT rủi ro.</a:t>
            </a:r>
          </a:p>
          <a:p>
            <a:r>
              <a:rPr lang="en-US" sz="1400" b="0" dirty="0"/>
              <a:t>Mẹo: viết hoa các toán tử, và dùng dấu ngoặc để quyết định thứ tự.</a:t>
            </a:r>
          </a:p>
          <a:p>
            <a:r>
              <a:rPr lang="en-US" sz="1400" b="0" dirty="0"/>
              <a:t>Hỏi cả lớp (chat): 'septic shock AND fluids so với septic shock OR fluids: cái nào nhiều kết quả hơn?' Mong đợi: OR.</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Đáp án: 1 AND. 2 OR. 3 Ít hơn (AND thu hẹp). 4 Nó loại mọi bài có nhắc trẻ em ở bất kỳ đâu, kể cả nghiên cứu tốt ở người lớn chỉ nhắc trẻ em một lần.</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MeSH (Medical Subject Headings, Đề mục chủ đề y học) là bộ từ vựng chuẩn của Thư viện Y khoa Quốc gia Hoa Kỳ. Mỗi bài MEDLINE được gắn thuật ngữ MeSH, bất kể tác giả dùng từ gì.</a:t>
            </a:r>
          </a:p>
          <a:p>
            <a:r>
              <a:rPr lang="en-US" sz="1400" b="0" dirty="0"/>
              <a:t>Tìm một thuật ngữ MeSH sẽ gồm luôn các thuật ngữ hẹp hơn bên dưới ('explode', mở rộng). Ví dụ, Sepsis[MeSH] bao gồm Shock, Septic.</a:t>
            </a:r>
          </a:p>
          <a:p>
            <a:r>
              <a:rPr lang="en-US" sz="1400" b="0" dirty="0"/>
              <a:t>Bài mới nhất có thể chưa được gắn MeSH, nên luôn thêm từ tự do [tiab].</a:t>
            </a:r>
          </a:p>
          <a:p>
            <a:r>
              <a:rPr lang="en-US" sz="1400" b="0" dirty="0"/>
              <a:t>Hỏi cả lớp (chat): 'MeSH giúp gì cho điều dưỡng tìm về tổn thương do tì đè?' Mong đợi: tác giả viết pressure ulcer, bedsore, decubitus ulcer, và MeSH gom dưới một đề mục.</a:t>
            </a:r>
          </a:p>
          <a:p>
            <a:r>
              <a:rPr lang="en-US" sz="1400" b="0" dirty="0"/>
              <a:t>Slide sau: cách tìm đúng thuật ngữ MeSH.</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Học viên không thể biết từ nào là thuật ngữ MeSH. Chỉ cho họ ba cách để tìm.</a:t>
            </a:r>
          </a:p>
          <a:p>
            <a:r>
              <a:rPr lang="en-US" sz="1400" b="0" dirty="0"/>
              <a:t>Cách 1, MeSH Database: trên trang chủ PubMed, mục Explore, bấm 'MeSH Database' (hoặc vào https://www.ncbi.nlm.nih.gov/mesh). Gõ một từ thông dụng. Hồ sơ cho biết đề mục chính thức, định nghĩa, các từ đồng nghĩa mà đề mục gom lại (với Pressure Ulcer: bedsore, decubitus ulcer, pressure injury và các từ khác) và vị trí trong cây MeSH. Nút 'Add to search builder' đưa đề mục sang PubMed.</a:t>
            </a:r>
          </a:p>
          <a:p>
            <a:r>
              <a:rPr lang="en-US" sz="1400" b="0" dirty="0"/>
              <a:t>Cách 2, một bài báo đã biết: mở một bài bạn biết chắc là liên quan (với ta là CLASSIC hoặc Bài báo 1), kéo xuống phần 'MeSH terms' và dùng lại các đề mục khớp với khái niệm của bạn. Phần trình diễn sẽ cho thấy điều này.</a:t>
            </a:r>
          </a:p>
          <a:p>
            <a:r>
              <a:rPr lang="en-US" sz="1400" b="0" dirty="0"/>
              <a:t>Cách 3, Search details: chạy các từ tự do, rồi mở 'Search details' trên trang Advanced. Cơ chế tự động gắn thuật ngữ của PubMed cho biết nó đã khớp với đề mục MeSH nào.</a:t>
            </a:r>
          </a:p>
          <a:p>
            <a:r>
              <a:rPr lang="en-US" sz="1400" b="0" dirty="0"/>
              <a:t>Đọc hồ sơ trước khi dùng một đề mục: đôi khi đề mục rộng hơn hoặc hẹp hơn bạn nghĩ.</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Ngoặc kép giữ nguyên cụm từ.</a:t>
            </a:r>
          </a:p>
          <a:p>
            <a:r>
              <a:rPr lang="en-US" sz="1400" b="0" dirty="0"/>
              <a:t>Cắt cụt (dấu sao) hữu ích khi tác giả viết cùng một ý với các đuôi từ khác nhau. Ví dụ lâm sàng: với câu hỏi nhi khoa, child* tìm cả child, children, childhood và childhood-onset trong một lần, thay vì gõ từng từ nối bằng OR. Các gốc từ hữu ích khác: nurs* (nurse, nurses, nursing), restrict* (restricted, restriction, restrictive).</a:t>
            </a:r>
          </a:p>
          <a:p>
            <a:r>
              <a:rPr lang="en-US" sz="1400" b="0" dirty="0"/>
              <a:t>Lưu ý: child* cũng ra cả childbirth, và gốc quá ngắn (flu*) sẽ ra cả influenza và fluoride. Trên PubMed gốc từ cần ít nhất bốn chữ cái, và từ đã cắt cụt không được gắn với MeSH, nên vẫn giữ thuật ngữ MeSH trong khối.</a:t>
            </a:r>
          </a:p>
          <a:p>
            <a:r>
              <a:rPr lang="en-US" sz="1400" b="0" dirty="0"/>
              <a:t>Thẻ trường giới hạn nơi PubMed tìm. Bộ lọc (bên trái trang kết quả) thu hẹp theo loại bài, năm và tuổi. Mỗi bộ lọc cần lý do ghi lại được.</a:t>
            </a:r>
          </a:p>
          <a:p>
            <a:r>
              <a:rPr lang="en-US" sz="1400" b="0" dirty="0"/>
              <a:t>Quan niệm sai: 'lọc lấy toàn văn miễn phí'. Làm vậy bỏ mất bài quan trọng.</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PubMed: miễn phí, do Thư viện Y khoa Quốc gia Hoa Kỳ vận hành, tạp chí y sinh, MeSH, nhiều bộ lọc, tìm kiếm minh bạch, lặp lại được.</a:t>
            </a:r>
          </a:p>
          <a:p>
            <a:r>
              <a:rPr lang="en-US" sz="1400" b="0" dirty="0"/>
              <a:t>Google Scholar: rất rộng (luận văn, sách, bản thảo trước in), tốt cho tài liệu xám và 'Cited by', nhưng xếp hạng bị ẩn, ít bộ lọc, khó lặp lại.</a:t>
            </a:r>
          </a:p>
          <a:p>
            <a:r>
              <a:rPr lang="en-US" sz="1400" b="0" dirty="0"/>
              <a:t>PubMed không phải cơ sở dữ liệu duy nhất. Embase, Thư viện Cochrane, Web of Science, Scopus và CINAHL (cho điều dưỡng) là các nguồn chuẩn khác. Một tổng quan hệ thống tìm trên nhiều nguồn trong số đó (slide bổ sung 'Ngoài PubMed'). Với đề cương ở Cấp độ 1, PubMed cộng một sổ đăng ký thử nghiệm là đủ.</a:t>
            </a:r>
          </a:p>
          <a:p>
            <a:r>
              <a:rPr lang="en-US" sz="1400" b="0" dirty="0"/>
              <a:t>Hỏi cả lớp (chat): 'Đồng nghiệp tìm được bài hoàn hảo trên Google Scholar. Cần kiểm tra gì?' Mong đợi: đã bình duyệt chưa hay chỉ là preprint? Tạp chí có uy tín không? (Tạp chí săn mồi: Buổi 8.)</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trước khi bắt đầu bất kỳ nghiên cứu nào, hãy nắm tổng quan những gì đã biết về câu hỏi của mình. Bức tranh tổng thể tốt nhất là một tổng quan hệ thống: một tổng quan bạn tìm được, hoặc do chính bạn thực hiện.</a:t>
            </a:r>
          </a:p>
          <a:p>
            <a:r>
              <a:rPr lang="en-US" sz="1400" b="0" dirty="0"/>
              <a:t>Tìm ở đâu: Thư viện Cochrane (các tổng quan hệ thống của Cochrane, chủ yếu về điều trị), PubMed với bộ lọc loại bài 'Systematic Review', và PROSPERO (https://www.crd.york.ac.uk/prospero/), sổ đăng ký quốc tế của các tổng quan hệ thống đang lên kế hoạch hoặc đang thực hiện.</a:t>
            </a:r>
          </a:p>
          <a:p>
            <a:r>
              <a:rPr lang="en-US" sz="1400" b="0" dirty="0"/>
              <a:t>Nếu một tổng quan mới và tốt đã trả lời câu hỏi của bạn, đừng làm lại: hãy dựa vào đó và chuyển câu hỏi sang khoảng trống còn lại. Nếu chưa có, hoặc tổng quan đã cũ, khoảng trống đó là một phần lý do cho nghiên cứu của bạn.</a:t>
            </a:r>
          </a:p>
          <a:p>
            <a:r>
              <a:rPr lang="en-US" sz="1400" b="0" dirty="0"/>
              <a:t>Tự làm tổng quan hệ thống và phân tích gộp là một khóa học riêng: Cấp độ 3 có một học phần dành riêng cho chủ đề này (Học phần A: tổng quan hệ thống và phân tích gộp).</a:t>
            </a:r>
          </a:p>
          <a:p>
            <a:r>
              <a:rPr lang="en-US" sz="1400" b="0" dirty="0"/>
              <a:t>Hỏi cả lớp (chat): 'Có ai từng bắt đầu một dự án rồi mới phát hiện nó đã được làm rồi không?'</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Làm theo Course/Demos/s2_demo.md, Phần A (PubMed): chuỗi tìm kiếm chính xác, chỗ cần bấm và phương án dự phòng.</a:t>
            </a:r>
          </a:p>
          <a:p>
            <a:r>
              <a:rPr lang="en-US" sz="1400" b="0" dirty="0"/>
              <a:t>Không hứa số kết quả. Dự kiến hàng chục nghìn cho 'septic shock' và vài nghìn cho chuỗi PICO đầy đủ. Con số thay đổi hằng ngày.</a:t>
            </a:r>
          </a:p>
          <a:p>
            <a:r>
              <a:rPr lang="en-US" sz="1400" b="0" dirty="0"/>
              <a:t>CLASSIC (lần đầu ta nhắc đến): một thử nghiệm ngẫu nhiên lớn, Meyhoff và cộng sự, N Engl J Med 2022, 'Restriction of Intravenous Fluid in ICU Patients with Septic Shock'. Tên viết tắt của Conservative versus Liberal Approach to Fluid Therapy of Septic Shock in Intensive Care (cách tiếp cận hạn chế so với tự do trong truyền dịch cho sốc nhiễm khuẩn tại hồi sức). Ở 1 554 người lớn bị sốc nhiễm khuẩn tại các ICU châu Âu, hạn chế dịch truyền tĩnh mạch không làm thay đổi tử vong 90 ngày. Đây là thử nghiệm chính đằng sau ví dụ xuyên suốt, nên hãy giải thích khi nó xuất hiện trong kết quả.</a:t>
            </a:r>
          </a:p>
          <a:p>
            <a:r>
              <a:rPr lang="en-US" sz="1400" b="0" dirty="0"/>
              <a:t>Chia sẻ màn hình. Nói chậm và dừng sau mỗi bước để học viên ghi số kết quả vào phiếu. Mời lớp gợi ý từ đồng nghĩa cho các khối trong chat và thêm trực tiếp một, hai từ.</a:t>
            </a:r>
          </a:p>
          <a:p>
            <a:r>
              <a:rPr lang="en-US" sz="1400" b="0" dirty="0"/>
              <a:t>Nếu mạng của bạn bị lỗi, chuyển sang ảnh chụp màn hình (giảng viên thứ hai có thể chia sẻ). Không sửa lỗi trực tiếp.</a:t>
            </a:r>
          </a:p>
          <a:p>
            <a:r>
              <a:rPr lang="en-US" sz="1400" b="0" dirty="0"/>
              <a:t>Thời gian: 10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Làm cá nhân: học viên viết chuỗi tìm kiếm vào phiếu bài tập hoặc một tệp văn bản. Chưa tìm kiếm ở bước này.</a:t>
            </a:r>
          </a:p>
          <a:p>
            <a:r>
              <a:rPr lang="en-US" sz="1400" b="0" dirty="0"/>
              <a:t>Sau 4 phút, gọi tên 2 hoặc 3 học viên (báo trước cho cả lớp từ đầu là sẽ gọi). Mỗi người bật micro và đọc to một khối hoặc cả chuỗi. Gõ lại chuỗi đó trên màn hình đang chia sẻ khi họ đọc, và hỏi cả lớp một từ đồng nghĩa còn thiếu.</a:t>
            </a:r>
          </a:p>
          <a:p>
            <a:r>
              <a:rPr lang="en-US" sz="1400" b="0" dirty="0"/>
              <a:t>Chú ý tìm: thiếu ngoặc, trộn AND và OR trong cùng khối, đưa nhóm so sánh thành một khối, dùng NOT không có lý do.</a:t>
            </a:r>
          </a:p>
          <a:p>
            <a:r>
              <a:rPr lang="en-US" sz="1400" b="0" dirty="0"/>
              <a:t>Ai xong sớm: thêm một bộ lọc và ghi lý do.</a:t>
            </a:r>
          </a:p>
          <a:p>
            <a:r>
              <a:rPr lang="en-US" sz="1400" b="0" dirty="0"/>
              <a:t>Thời gian: 5 phút. Phần 2.1 kết thúc lúc 0:50.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PHẦN 2.2 (0:50-1:10, 20:20-20:40).</a:t>
            </a:r>
          </a:p>
          <a:p>
            <a:r>
              <a:rPr lang="en-US" sz="1400" b="0" dirty="0"/>
              <a:t>Ý chính: hai thói quen bảo vệ mọi đề cương và bài báo: lưu tài liệu vào phần mềm quản lý tài liệu ngay từ ngày đầu, và không bao giờ sao chép câu chữ từ nguồn.</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không bao giờ gõ tay tài liệu tham khảo. Phần mềm quản lý tài liệu lưu mỗi bài một lần và định dạng theo mọi kiểu tạp chí.</a:t>
            </a:r>
          </a:p>
          <a:p>
            <a:r>
              <a:rPr lang="en-US" sz="1400" b="0" dirty="0"/>
              <a:t>Zotero (miễn phí, mã nguồn mở) và Mendeley (miễn phí) tích hợp với Word. EndNote phổ biến ở đại học nhưng trả phí. Trong khóa học này mọi người dùng Zotero (đã cài ở bài về nhà Buổi 1).</a:t>
            </a:r>
          </a:p>
          <a:p>
            <a:r>
              <a:rPr lang="en-US" sz="1400" b="0" dirty="0"/>
              <a:t>Tiện ích trình duyệt (ví dụ Zotero Connector) lưu bài từ trang tạp chí bằng một cú nhấp, thường kèm PDF.</a:t>
            </a:r>
          </a:p>
          <a:p>
            <a:r>
              <a:rPr lang="en-US" sz="1400" b="0" dirty="0"/>
              <a:t>Quan niệm sai: 'cuối cùng mới xử lý tài liệu tham khảo'. Lưu ngay chỉ mất vài giây, còn dựng lại danh mục mất hàng giờ và dễ sai.</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Kịch bản cho giảng viên: Course/Demos/s2_demo.md, Phần B (Bước 6), gồm chỗ cần bấm, lời cần nói và cách xử lý khi Zotero lỗi. Cùng kịch bản đó có ở Course/Demos/s2_demo.pdf và trang 'Trình diễn Buổi 2' trên website khóa học.</a:t>
            </a:r>
          </a:p>
          <a:p>
            <a:r>
              <a:rPr lang="en-US" sz="1400" b="0" dirty="0"/>
              <a:t>Các từ trong dấu nháy trên slide là tên nút của Zotero trong Word, giữ nguyên tiếng Anh.</a:t>
            </a:r>
          </a:p>
          <a:p>
            <a:r>
              <a:rPr lang="en-US" sz="1400" b="0" dirty="0"/>
              <a:t>Chuẩn bị: Zotero desktop và plug-in Word đã cài, một thư viện thử trống, một tài liệu Word trắng.</a:t>
            </a:r>
          </a:p>
          <a:p>
            <a:r>
              <a:rPr lang="en-US" sz="1400" b="0" dirty="0"/>
              <a:t>Mọi người đã cài Zotero ở bài về nhà Buổi 1, nên có thể làm lại từng bước trên máy của mình. Ai cài chưa được thì xem lúc này và sửa sau buổi học với giảng viên thứ hai.</a:t>
            </a:r>
          </a:p>
          <a:p>
            <a:r>
              <a:rPr lang="en-US" sz="1400" b="0" dirty="0"/>
              <a:t>Nếu Zotero lỗi, dùng ảnh chụp màn hình và nói 'cùng tệp này dùng được trong Mendeley và EndNote'.</a:t>
            </a:r>
          </a:p>
          <a:p>
            <a:r>
              <a:rPr lang="en-US" sz="1400" b="0" dirty="0"/>
              <a:t>Thời gian: 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Vancouver (đánh số theo thứ tự trích dẫn) được đa số tạp chí y khoa dùng và theo khuyến nghị ICMJE. APA (tác giả và năm) phổ biến ở điều dưỡng, tâm lý và khoa học xã hội.</a:t>
            </a:r>
          </a:p>
          <a:p>
            <a:r>
              <a:rPr lang="en-US" sz="1400" b="0" dirty="0"/>
              <a:t>Mỗi tạp chí nêu kiểu trích dẫn trong 'Hướng dẫn cho tác giả' (Guide for authors). Phần mềm quản lý tài liệu đổi giữa hàng nghìn kiểu bằng một cú nhấp.</a:t>
            </a:r>
          </a:p>
          <a:p>
            <a:r>
              <a:rPr lang="en-US" sz="1400" b="0" dirty="0"/>
              <a:t>Ý chính: trích dẫn giúp người đọc kiểm tra nhận định của bạn. Khi có thể, hãy trích nghiên cứu gốc cho dữ kiện và con số, không trích bài tổng quan nhắc lại nó.</a:t>
            </a:r>
          </a:p>
          <a:p>
            <a:r>
              <a:rPr lang="en-US" sz="1400" b="0" dirty="0"/>
              <a:t>Hỏi cả lớp (chat): 'Kiểu nào dùng [1]?' Mong đợi: Vancouver.</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Bên trái: một câu trong phần kết luận của tóm tắt Bài báo 1 (trích nguyên văn có ghi nguồn). Câu ví dụ để nguyên tiếng Anh vì đạo văn được kiểm tra trên ngôn ngữ của bài báo.</a:t>
            </a:r>
          </a:p>
          <a:p>
            <a:r>
              <a:rPr lang="en-US" sz="1400" b="0" dirty="0"/>
              <a:t>Ở giữa: 'viết chắp vá' (patchwriting): cùng câu đó chỉ thay vài từ. Dù có trích dẫn, đây vẫn là đạo văn vì cấu trúc và phần lớn từ ngữ bị sao chép. Phần mềm kiểm tra trùng lặp của tạp chí phát hiện dễ dàng.</a:t>
            </a:r>
          </a:p>
          <a:p>
            <a:r>
              <a:rPr lang="en-US" sz="1400" b="0" dirty="0"/>
              <a:t>Bên phải: diễn đạt lại thật sự, với cấu trúc mới, thêm bối cảnh từ bài báo (pilot, 48 người bệnh, loại dịch nào) và có trích dẫn.</a:t>
            </a:r>
          </a:p>
          <a:p>
            <a:r>
              <a:rPr lang="en-US" sz="1400" b="0" dirty="0"/>
              <a:t>Cách làm: đọc, gấp bài báo, viết theo trí nhớ, kiểm tra lại dữ kiện, trích dẫn. Nếu cần nguyên văn, dùng ngoặc kép kèm trích dẫn. Tuy vậy, trong viết y khoa hiếm khi trích nguyên văn.</a:t>
            </a:r>
          </a:p>
          <a:p>
            <a:r>
              <a:rPr lang="en-US" sz="1400" b="0" dirty="0"/>
              <a:t>Quan niệm sai: 'đã trích dẫn thì được chép'. Trích dẫn ghi công cho ý tưởng, nhưng không cho phép chép câu chữ. Công cụ AI viết lại câu cũng không giải quyết được. Bạn vẫn chịu trách nhiệm (Buổi 7).</a:t>
            </a:r>
          </a:p>
          <a:p>
            <a:r>
              <a:rPr lang="en-US" sz="1400" b="0" dirty="0"/>
              <a:t>Hỏi cả lớp (chat): 'Chép phần Phương pháp từ bài báo cũ của chính mình có được không?' Mong đợi: đó là tái sử dụng văn bản. Xem chính sách của tạp chí, và thường phải viết lại hoặc trích dẫn.</a:t>
            </a:r>
          </a:p>
          <a:p>
            <a:r>
              <a:rPr lang="en-US" sz="1400" b="0" dirty="0"/>
              <a:t>Thời gian: 3 phút. Bài tập 2 trong phiếu luyện kỹ năng này ở nhà.</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Kiến thức phổ thông ('nhiễm khuẩn huyết là một cấp cứu') không cần trích dẫn. Dữ kiện và con số cụ thể thì cần.</a:t>
            </a:r>
          </a:p>
          <a:p>
            <a:r>
              <a:rPr lang="en-US" sz="1400" b="0" dirty="0"/>
              <a:t>Trích một bài chỉ thấy được nhắc lại ở nơi khác sẽ lan truyền lỗi. Hãy kiểm tra bài gốc.</a:t>
            </a:r>
          </a:p>
          <a:p>
            <a:r>
              <a:rPr lang="en-US" sz="1400" b="0" dirty="0"/>
              <a:t>Công cụ trò chuyện AI có thể bịa ra tài liệu tham khảo trông như thật. Mọi tài liệu phải tìm được trên PubMed hoặc trang tạp chí.</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Đáp án: 1 Không được: viết chắp vá là đạo văn dù có trích dẫn. 2 Được (nhưng hiếm trong viết y khoa). 3 Không được: phát hiện của người khác cần trích dẫn. 4 Không được: có thể lặp lại lỗi, nên hãy đọc và trích bài gốc.</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báo tạp chí trên PubMed chỉ là phần nổi của tảng băng. Dưới mặt nước là tài liệu xám: mọi thứ không đăng trên tạp chí. Trong khóa học này tài liệu xám bao gồm cả sổ đăng ký thử nghiệm (như trong bảng thuật ngữ của khóa học), cùng với tóm tắt hội nghị, luận văn, báo cáo, hướng dẫn và bản thảo trước in (preprint).</a:t>
            </a:r>
          </a:p>
          <a:p>
            <a:r>
              <a:rPr lang="en-US" sz="1400" b="0" dirty="0"/>
              <a:t>Vì sao quan trọng: nghiên cứu có kết quả âm tính hoặc gây thất vọng ít được công bố hơn (sai lệch xuất bản, publication bias), nên y văn đã công bố có thể trông tích cực hơn sự thật. Tìm cả phần dưới mặt nước làm giảm sai lệch này trong những gì bạn tìm được.</a:t>
            </a:r>
          </a:p>
          <a:p>
            <a:r>
              <a:rPr lang="en-US" sz="1400" b="0" dirty="0"/>
              <a:t>Sổ đăng ký thử nghiệm là gì: một cơ sở dữ liệu công khai, nơi thử nghiệm lâm sàng được ghi lại trước khi tuyển người bệnh đầu tiên. Hồ sơ nêu câu hỏi, thiết kế, kết cục chính dự kiến, cỡ mẫu dự kiến và tình trạng (đang tuyển, đã xong, đã đăng kết quả). Các tạp chí y khoa theo khuyến nghị ICMJE chỉ đăng thử nghiệm đã được đăng ký.</a:t>
            </a:r>
          </a:p>
          <a:p>
            <a:r>
              <a:rPr lang="en-US" sz="1400" b="0" dirty="0"/>
              <a:t>Các sổ đăng ký chính: ClinicalTrials.gov (do Thư viện Y khoa Quốc gia Hoa Kỳ vận hành) và Nền tảng Đăng ký Thử nghiệm Lâm sàng Quốc tế của WHO (ICTRP), cho phép tìm cùng lúc trong nhiều sổ đăng ký quốc gia. Tổng quan hệ thống cũng được đăng ký theo cách tương tự, trên PROSPERO.</a:t>
            </a:r>
          </a:p>
          <a:p>
            <a:r>
              <a:rPr lang="en-US" sz="1400" b="0" dirty="0"/>
              <a:t>Cách dùng: so sánh kết cục chính dự kiến với bài báo đã công bố. Đổi kết cục là dấu hiệu cảnh báo. Sổ đăng ký cũng cho thấy các thử nghiệm đã xong nhưng chưa bao giờ công bố kết quả.</a:t>
            </a:r>
          </a:p>
          <a:p>
            <a:r>
              <a:rPr lang="en-US" sz="1400" b="0" dirty="0"/>
              <a:t>Bài báo 1 được đăng ký số NCT04947904, trước khi tuyển người bệnh đầu tiên. Thói quen tốt khi làm bài về nhà: mở hồ sơ đăng ký và so sánh kết cục chính dự kiến với bài báo.</a:t>
            </a:r>
          </a:p>
          <a:p>
            <a:r>
              <a:rPr lang="en-US" sz="1400" b="0" dirty="0"/>
              <a:t>Bản thảo trước in (ví dụ medRxiv) chưa qua bình duyệt. Hãy đọc thật cẩn thận.</a:t>
            </a:r>
          </a:p>
          <a:p>
            <a:r>
              <a:rPr lang="en-US" sz="1400" b="0" dirty="0"/>
              <a:t>Hỏi cả lớp (chat): 'Vì sao nên xem sổ đăng ký trước khi bắt đầu thử nghiệm của mình?' Mong đợi: có thể ai đó đang làm đúng nghiên cứu đó.</a:t>
            </a:r>
          </a:p>
          <a:p>
            <a:r>
              <a:rPr lang="en-US" sz="1400" b="0" dirty="0"/>
              <a:t>Thời gian: 3 phút. Phần 2.2 kết thúc lúc 1:10, rồi giải lao.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GIẢI LAO (1:10-1:25, 20:40-20:55).</a:t>
            </a:r>
          </a:p>
          <a:p>
            <a:r>
              <a:rPr lang="en-US" sz="1400" b="0" dirty="0"/>
              <a:t>Nói: hãy đứng dậy, vươn vai và cho mắt nghỉ. Trước khi bắt đầu lại, mở Bài báo 1 (link trong chat).</a:t>
            </a:r>
          </a:p>
          <a:p>
            <a:r>
              <a:rPr lang="en-US" sz="1400" b="0" dirty="0"/>
              <a:t>Trong giờ giải lao: dán vào chat đường link tới Bài báo 1 dạng PDF sạch cho bài tập đọc (Course/Papers/Paper 1 - Boulet 2024 Crit Care (RCT) - original.pdf, hoặc link DOI ở trang 'Hai bài báo' trên website khóa học).</a:t>
            </a:r>
          </a:p>
          <a:p>
            <a:r>
              <a:rPr lang="en-US" sz="1400" b="0" dirty="0"/>
              <a:t>Ghi rõ trong chat giờ bắt đầu lại, và bắt đầu đúng giờ.</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PHẦN 2.3 (1:25-2:05, 20:55-21:35).</a:t>
            </a:r>
          </a:p>
          <a:p>
            <a:r>
              <a:rPr lang="en-US" sz="1400" b="0" dirty="0"/>
              <a:t>Ý chính: người thầy thuốc bận rộn cần một quy trình đọc. Trong 15 phút có thể quyết định bài báo có liên quan không, tìm thấy gì và có đáng tin không.</a:t>
            </a:r>
          </a:p>
          <a:p>
            <a:r>
              <a:rPr lang="en-US" sz="1400" b="0" dirty="0"/>
              <a:t>Kiểm tra trong chat rằng mọi người đã mở tóm tắt gốc của Bài báo 1 trước bài tập.</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IMRaD = Đặt vấn đề (Introduction), Phương pháp (Methods), Kết quả (Results) và Bàn luận (Discussion): cấu trúc chuẩn của bài báo nghiên cứu gốc.</a:t>
            </a:r>
          </a:p>
          <a:p>
            <a:r>
              <a:rPr lang="en-US" sz="1400" b="0" dirty="0"/>
              <a:t>Tiêu đề và tóm tắt nằm trên IMRaD. Chúng không phải một chữ cái của IMRaD, vì vậy chúng đứng đầu trong hình. Chữ 'a' viết thường trong IMRaD là 'and' (và), không phải 'abstract' (tóm tắt).</a:t>
            </a:r>
          </a:p>
          <a:p>
            <a:r>
              <a:rPr lang="en-US" sz="1400" b="0" dirty="0"/>
              <a:t>Đồng hồ cát: Đặt vấn đề thu hẹp từ vấn đề rộng đến câu hỏi cụ thể. Phương pháp và Kết quả hẹp và thuần dữ kiện. Bàn luận mở rộng lại tới ý nghĩa cho thực hành.</a:t>
            </a:r>
          </a:p>
          <a:p>
            <a:r>
              <a:rPr lang="en-US" sz="1400" b="0" dirty="0"/>
              <a:t>Ý chính: biết hình dạng là biết chỗ cần nhìn. Câu hỏi ở cuối phần Đặt vấn đề, kết cục chính ở Phương pháp, và con số chính ở Kết quả (và tóm tắt).</a:t>
            </a:r>
          </a:p>
          <a:p>
            <a:r>
              <a:rPr lang="en-US" sz="1400" b="0" dirty="0"/>
              <a:t>Quan niệm sai: 'phần Bàn luận cho biết kết quả'. Bàn luận là diễn giải của tác giả. Kết quả mới là bằng chứng.</a:t>
            </a:r>
          </a:p>
          <a:p>
            <a:r>
              <a:rPr lang="en-US" sz="1400" b="0" dirty="0"/>
              <a:t>Hỏi cả lớp (chat): 'Tìm ai được đưa vào nghiên cứu ở đâu?' Mong đợi: Phương pháp (tiêu chuẩn chọn) và Kết quả (sơ đồ, Bảng 1).</a:t>
            </a:r>
          </a:p>
          <a:p>
            <a:r>
              <a:rPr lang="en-US" sz="1400" b="0" dirty="0"/>
              <a:t>Thời gian: 4 phút. Buổi 7 và 8 dạy cách viết từng phần.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Đừng đọc từ đầu đến cuối. Bước 1, tiêu đề (30 giây): có liên quan đến câu hỏi của tôi? Bước 2, tóm tắt (3 phút): PICO, thiết kế, kết quả chính. Đa số bài bị loại ở đây.</a:t>
            </a:r>
          </a:p>
          <a:p>
            <a:r>
              <a:rPr lang="en-US" sz="1400" b="0" dirty="0"/>
              <a:t>Bước 3, hình và bảng (4 phút): sơ đồ tuyển chọn (mất ai), Bảng 1 (các nhóm có tương đồng không), bảng kết quả chính.</a:t>
            </a:r>
          </a:p>
          <a:p>
            <a:r>
              <a:rPr lang="en-US" sz="1400" b="0" dirty="0"/>
              <a:t>Bước 4, phương pháp (5 phút): ai, chọn thế nào, kết cục chính, chống sai lệch ra sao. Bước 5, bàn luận (2-3 phút): hạn chế, và kết luận có khớp với dữ liệu không?</a:t>
            </a:r>
          </a:p>
          <a:p>
            <a:r>
              <a:rPr lang="en-US" sz="1400" b="0" dirty="0"/>
              <a:t>Ý chính: chỉ đọc toàn bộ Đặt vấn đề và Bàn luận với bài sẽ trích dẫn hoặc thẩm định sâu.</a:t>
            </a:r>
          </a:p>
          <a:p>
            <a:r>
              <a:rPr lang="en-US" sz="1400" b="0" dirty="0"/>
              <a:t>Quan niệm sai: 'chỉ đọc tóm tắt là đủ'. Tóm tắt bỏ qua hạn chế và có thể bị thổi phồng (các slide tiếp).</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Đa số tạp chí lâm sàng yêu cầu tóm tắt có cấu trúc: Bối cảnh, Phương pháp, Kết quả, Kết luận (cộng số đăng ký với thử nghiệm).</a:t>
            </a:r>
          </a:p>
          <a:p>
            <a:r>
              <a:rPr lang="en-US" sz="1400" b="0" dirty="0"/>
              <a:t>Phương pháp phải nêu thiết kế, bối cảnh, đối tượng, can thiệp hoặc phơi nhiễm, so sánh và kết cục chính.</a:t>
            </a:r>
          </a:p>
          <a:p>
            <a:r>
              <a:rPr lang="en-US" sz="1400" b="0" dirty="0"/>
              <a:t>Kết quả phải có số sàng lọc và phân tích, và kết quả chính dưới dạng cỡ tác động kèm khoảng tin cậy (KTC) 95%, không chỉ giá trị p hay chữ 'có ý nghĩa'.</a:t>
            </a:r>
          </a:p>
          <a:p>
            <a:r>
              <a:rPr lang="en-US" sz="1400" b="0" dirty="0"/>
              <a:t>Kết luận trả lời câu hỏi chính, không hơn, không kém. Các hướng dẫn báo cáo có bảng kiểm cho tóm tắt (CONSORT for Abstracts, STROBE), học ở Buổi 8.</a:t>
            </a:r>
          </a:p>
          <a:p>
            <a:r>
              <a:rPr lang="en-US" sz="1400" b="0" dirty="0"/>
              <a:t>Hỏi cả lớp (chat): 'Tóm tắt chỉ viết: tử vong thấp hơn có ý nghĩa (p &lt; 0.05). Thiếu gì?' Mong đợi: tỷ lệ thực tế, cỡ tác động và khoảng tin cậy.</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(số liệu minh họa, không từ thử nghiệm thật).</a:t>
            </a:r>
          </a:p>
          <a:p>
            <a:r>
              <a:rPr lang="en-US" sz="1400" b="0" dirty="0"/>
              <a:t>Bên trái: 'thấp hơn có ý nghĩa (p &lt; 0.05)' không cho biết khác biệt lớn cỡ nào, chắc chắn đến đâu, hay đo lúc nào.</a:t>
            </a:r>
          </a:p>
          <a:p>
            <a:r>
              <a:rPr lang="en-US" sz="1400" b="0" dirty="0"/>
              <a:t>Bên phải: tỷ lệ mỗi nhóm, độ lớn khác biệt (8 điểm phần trăm), khoảng tin cậy (KTC) 95% và mốc thời gian (28 ngày). Người đọc có thể đánh giá khác biệt có ý nghĩa lâm sàng không.</a:t>
            </a:r>
          </a:p>
          <a:p>
            <a:r>
              <a:rPr lang="en-US" sz="1400" b="0" dirty="0"/>
              <a:t>Ý chính: hỏi 'lớn cỡ nào, chắc đến đâu, lúc nào?' với mọi kết quả bạn đọc. Khoảng tin cậy được giải thích kỹ ở Buổi 6.</a:t>
            </a:r>
          </a:p>
          <a:p>
            <a:r>
              <a:rPr lang="en-US" sz="1400" b="0" dirty="0"/>
              <a:t>Hỏi cả lớp (bình chọn, trái hay phải): 'Câu nào đủ tin cậy để thay đổi thực hành?' Mong đợi: câu bên phải, vì thấy được độ lớn và độ không chắc chắn.</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Thổi phồng (spin) = trình bày làm kết quả trông tốt hơn mức dữ liệu cho phép. Hay gặp trong tóm tắt của thử nghiệm có kết cục chính không có ý nghĩa.</a:t>
            </a:r>
          </a:p>
          <a:p>
            <a:r>
              <a:rPr lang="en-US" sz="1400" b="0" dirty="0"/>
              <a:t>Dòng 1: phần Bàn luận của Bài báo 1 gọi p = 0.42 của kết cục chính là 'xu hướng không có ý nghĩa'. p = 0.42 không phải bằng chứng có khác biệt. Cách viết đúng là 'không có khác biệt có ý nghĩa, và khoảng tin cậy rộng'. Đáng khen là kết luận trong phần tóm tắt của Bài báo 1 không thổi phồng.</a:t>
            </a:r>
          </a:p>
          <a:p>
            <a:r>
              <a:rPr lang="en-US" sz="1400" b="0" dirty="0"/>
              <a:t>Dòng 2: nhấn mạnh một kết cục phụ có lợi khi kết cục chính không cho thấy gì.</a:t>
            </a:r>
          </a:p>
          <a:p>
            <a:r>
              <a:rPr lang="en-US" sz="1400" b="0" dirty="0"/>
              <a:t>Dòng 3: từ ngữ nhân quả cho dữ liệu quan sát. Tiêu đề Bài báo 2 viết 'Impact of...' (tác động) dù thuần tập chỉ cho thấy liên quan (phần kết luận tóm tắt viết đúng là 'associated').</a:t>
            </a:r>
          </a:p>
          <a:p>
            <a:r>
              <a:rPr lang="en-US" sz="1400" b="0" dirty="0"/>
              <a:t>Dòng 4: tuyên bố cải thiện dựa trên thay đổi trước-sau trong một nhóm, không so sánh giữa các nhóm.</a:t>
            </a:r>
          </a:p>
          <a:p>
            <a:r>
              <a:rPr lang="en-US" sz="1400" b="0" dirty="0"/>
              <a:t>Quan niệm sai: 'bình duyệt loại bỏ hết thổi phồng'. Bình duyệt giảm bớt, nhưng thổi phồng vẫn thường gặp trong bài đã công bố.</a:t>
            </a:r>
          </a:p>
          <a:p>
            <a:r>
              <a:rPr lang="en-US" sz="1400" b="0" dirty="0"/>
              <a:t>Thời gian: 4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Làm từng câu một. Cho cả lớp 30 giây suy nghĩ, rồi gọi tên một hoặc hai học viên bật micro nói thổi phồng ở đâu và sẽ viết lại thế nào. Hỏi cả lớp có ai không đồng ý trước khi đưa đáp án.</a:t>
            </a:r>
          </a:p>
          <a:p>
            <a:r>
              <a:rPr lang="en-US" sz="1400" b="0" dirty="0"/>
              <a:t>Đáp án: 1 Từ nhân quả cho thiết kế quan sát: viết 'có liên quan với tử vong cao hơn'. 2 p = 0.31 không phải bằng chứng có khác biệt: viết 'không có khác biệt có ý nghĩa, và KTC rộng'. 3 Tiêu điểm là kết cục phụ: nêu kết quả chính trước. 4 Thay đổi trước-sau không có nhóm so sánh, và các yếu tố khác có thể đã thay đổi: viết 'tử vong thấp hơn sau khi áp dụng, nhưng không có nhóm chứng nên không thể quy cho quy trình'.</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Làm cá nhân, yên lặng trong 8 phút (có thể tắt camera), rồi 4 phút mọi người gõ kết cục chính và kết quả chính vào chat và giảng viên nhận xét. Người mới cần thêm thời gian. Đừng vội.</a:t>
            </a:r>
          </a:p>
          <a:p>
            <a:r>
              <a:rPr lang="en-US" sz="1400" b="0" dirty="0"/>
              <a:t>Bài báo nằm ở: Course/Papers/Paper 1 - Boulet 2024 Crit Care (RCT) - original.pdf (bản gốc sạch, không có chú giải của khóa học). Bài báo truy cập mở (CC BY-NC-ND), nên được chia sẻ bản gốc không chỉnh sửa. Trang 'Hai bài báo' trên website khóa học có link DOI (10.1186/s13054-024-05155-z), và giảng viên dán link vào chat trong giờ giải lao. Các bản chú giải (tiếng Anh và tiếng Việt, cũng trong Course/Papers) dùng sau bài tập.</a:t>
            </a:r>
          </a:p>
          <a:p>
            <a:r>
              <a:rPr lang="en-US" sz="1400" b="0" dirty="0"/>
              <a:t>Theo dõi chat. Ô khó nhất: kết cục chính (nhiều người ghi 'tử vong', nhưng thực ra là cân bằng dịch tích lũy ngày 5) và kết quả chính (cần chép chênh lệch kèm KTC 95%, -15.2 đến 41.6, cắt qua số 0).</a:t>
            </a:r>
          </a:p>
          <a:p>
            <a:r>
              <a:rPr lang="en-US" sz="1400" b="0" dirty="0"/>
              <a:t>Ai xong sớm: đọc tóm tắt Bài báo 2 và tìm từ trong tiêu đề nói quá so với thiết kế ('Impact').</a:t>
            </a:r>
          </a:p>
          <a:p>
            <a:r>
              <a:rPr lang="en-US" sz="1400" b="0" dirty="0"/>
              <a:t>Thời gian: 12 phút. Đáp án ở slide sau.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nhanh qua bảng. Hỏi từng dòng trong chat trước khi hiện đáp án.</a:t>
            </a:r>
          </a:p>
          <a:p>
            <a:r>
              <a:rPr lang="en-US" sz="1400" b="0" dirty="0"/>
              <a:t>Điểm chính. (1) Thử nghiệm pilot (thí điểm) với 48 người bệnh được phân tích. (2) Kết cục chính là cân bằng dịch tích lũy ngày 5, không phải tử vong. (3) KTC của chênh lệch (-15.2 đến 41.6 ml/kg) chứa số 0, nên không có bằng chứng khác biệt. (4) Kết luận tóm tắt khớp với kết quả (thực hành tốt). (5) Thử nghiệm đã được đăng ký.</a:t>
            </a:r>
          </a:p>
          <a:p>
            <a:r>
              <a:rPr lang="en-US" sz="1400" b="0" dirty="0"/>
              <a:t>Nếu có học viên tinh ý hỏi: trung vị (6.9 vs 35.0 ml/kg) chênh nhau nhiều hơn mức chênh lệch được báo cáo 13.2 vì 13.2 là chênh lệch giữa hai trung bình (phần Phương pháp báo cáo chênh lệch trung bình kèm KTC 95%), không phải chênh lệch giữa hai trung vị. Bản chú giải của khóa học có nêu điểm không khớp này. Để dành cho Buổi 6-8.</a:t>
            </a:r>
          </a:p>
          <a:p>
            <a:r>
              <a:rPr lang="en-US" sz="1400" b="0" dirty="0"/>
              <a:t>Liên hệ câu hỏi của ta: thử nghiệm này không trả lời câu hỏi tử vong 28 ngày. Nó trả lời câu hỏi kiểu khả thi về cân bằng dịch. Đó chính là 'phiên bản khả thi' ở slide FINER.</a:t>
            </a:r>
          </a:p>
          <a:p>
            <a:r>
              <a:rPr lang="en-US" sz="1400" b="0" dirty="0"/>
              <a:t>Thời gian: 5 phút, đi từng dòng. Phần 2.3 kết thúc lúc 2:05.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PHẦN 2.4 (2:05-2:20, 21:35-21:50).</a:t>
            </a:r>
          </a:p>
          <a:p>
            <a:r>
              <a:rPr lang="en-US" sz="1400" b="0" dirty="0"/>
              <a:t>Ý chính: đọc chưa phải là xong. Bảng ma trận tài liệu biến các bài báo thành khoảng trống, khoảng trống thành phần đặt vấn đề, và PICO thành tên đề tài tạm.</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Phiếu nằm trong Course/Templates (phiếu tổng quan tài liệu, literature review worksheet). Mỗi bài một dòng, các cột giống nhau.</a:t>
            </a:r>
          </a:p>
          <a:p>
            <a:r>
              <a:rPr lang="en-US" sz="1400" b="0" dirty="0"/>
              <a:t>Dòng 1-3 là các bài của khóa học: Bài báo 1 (Boulet 2024, RCT thử nghiệm: cân bằng dịch, khác biệt không có ý nghĩa), Bài báo 2 (Hyun 2023, thuần tập ghép cặp: cân bằng dương ở ngày 2-3 liên quan với tử vong 28 ngày cao hơn), và CLASSIC (Meyhoff 2022: không khác biệt tử vong 90 ngày).</a:t>
            </a:r>
          </a:p>
          <a:p>
            <a:r>
              <a:rPr lang="en-US" sz="1400" b="0" dirty="0"/>
              <a:t>Lưu ý: ba bài đo kết cục khác nhau ở thời điểm khác nhau. Bảng ma trận làm điều này lộ ra ngay.</a:t>
            </a:r>
          </a:p>
          <a:p>
            <a:r>
              <a:rPr lang="en-US" sz="1400" b="0" dirty="0"/>
              <a:t>Ý chính: cột 'hạn chế chính' là nơi khoảng trống, và lý do cho nghiên cứu của bạn, xuất hiện.</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Các bài báo bạn đọc trở thành phần Đặt vấn đề của đề cương. Đó là cùng cái phễu như phần trên của đồng hồ cát IMRaD.</a:t>
            </a:r>
          </a:p>
          <a:p>
            <a:r>
              <a:rPr lang="en-US" sz="1400" b="0" dirty="0"/>
              <a:t>Đoạn 1, điều đã biết: quy mô vấn đề và thực hành hiện tại, có trích dẫn.</a:t>
            </a:r>
          </a:p>
          <a:p>
            <a:r>
              <a:rPr lang="en-US" sz="1400" b="0" dirty="0"/>
              <a:t>Đoạn 2, điều chưa biết: khoảng trống (nghiên cứu mâu thuẫn, chưa có nghiên cứu trên người bệnh như của ta, kết cục chưa được đo). Cột 'hạn chế' trong bảng ma trận tài liệu nuôi đoạn này.</a:t>
            </a:r>
          </a:p>
          <a:p>
            <a:r>
              <a:rPr lang="en-US" sz="1400" b="0" dirty="0"/>
              <a:t>Đoạn 3, vì sao quan trọng ở đây: số liệu tại chỗ (audit, phân tích sự cố, một con số của khoa). Sau đó nêu câu hỏi và mục đích.</a:t>
            </a:r>
          </a:p>
          <a:p>
            <a:r>
              <a:rPr lang="en-US" sz="1400" b="0" dirty="0"/>
              <a:t>Quan niệm sai: 'phần tổng quan phải điểm lại mọi thứ đã viết'. Phần mở đầu Bài báo 1 đi hết cái phễu trong chưa đến 500 từ.</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cái phễu khi viết thành văn bản thật, cho phiên bản khả thi của ví dụ xuyên suốt.</a:t>
            </a:r>
          </a:p>
          <a:p>
            <a:r>
              <a:rPr lang="en-US" sz="1400" b="0" dirty="0"/>
              <a:t>Đoạn 1 (đã biết) trích Bài báo 2. Đoạn 2 (chưa biết) trích CLASSIC, CLOVERS và Bài báo 1, kết thúc bằng khoảng trống. Đoạn 3 (vì sao ở đây) dùng số liệu tại chỗ (thay câu về audit bằng số liệu của bạn) và kết thúc bằng câu hỏi.</a:t>
            </a:r>
          </a:p>
          <a:p>
            <a:r>
              <a:rPr lang="en-US" sz="1400" b="0" dirty="0"/>
              <a:t>Ý chính: mỗi câu nêu dữ kiện đều có số trích dẫn, và câu cuối dẫn thẳng vào câu hỏi PICO.</a:t>
            </a:r>
          </a:p>
          <a:p>
            <a:r>
              <a:rPr lang="en-US" sz="1400" b="0" dirty="0"/>
              <a:t>Quan niệm sai: 'phần đặt vấn đề phải dài và ấn tượng'. Khoảng 300 từ là đủ cho một đề cương.</a:t>
            </a:r>
          </a:p>
          <a:p>
            <a:r>
              <a:rPr lang="en-US" sz="1400" b="0" dirty="0"/>
              <a:t>Bạn có thể viết đề cương bằng tiếng Việt, nhưng tìm kiếm và trích dẫn bằng tiếng Anh.</a:t>
            </a:r>
          </a:p>
          <a:p>
            <a:r>
              <a:rPr lang="en-US" sz="1400" b="0" dirty="0"/>
              <a:t>Thời gian: 4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Tên tốt nêu đối tượng, can thiệp và so sánh (hoặc phơi nhiễm), và thiết kế, khoảng 10 đến 16 từ.</a:t>
            </a:r>
          </a:p>
          <a:p>
            <a:r>
              <a:rPr lang="en-US" sz="1400" b="0" dirty="0"/>
              <a:t>Ví dụ từ phiên bản khả thi: 'Restrictive versus usual fluids in adults with septic shock: a pilot randomised trial' (13 từ tiếng Anh). Tiếng Việt: 'Hạn chế dịch so với dịch thường quy ở người lớn bị sốc nhiễm khuẩn: thử nghiệm ngẫu nhiên thí điểm'.</a:t>
            </a:r>
          </a:p>
          <a:p>
            <a:r>
              <a:rPr lang="en-US" sz="1400" b="0" dirty="0"/>
              <a:t>Tránh viết tắt và từ quảng cáo hay nhân quả ('tác động', 'mới', 'hiệu quả của'), nhất là với thiết kế quan sát (so sánh tiêu đề Bài báo 2).</a:t>
            </a:r>
          </a:p>
          <a:p>
            <a:r>
              <a:rPr lang="en-US" sz="1400" b="0" dirty="0"/>
              <a:t>Từ khóa: 3 đến 6, tốt nhất là thuật ngữ MeSH chưa có trong tiêu đề, để bài được tìm thấy qua nhiều chuỗi tìm kiếm hơn (bản chú giải Bài báo 1 cũng nêu điểm này).</a:t>
            </a:r>
          </a:p>
          <a:p>
            <a:r>
              <a:rPr lang="en-US" sz="1400" b="0" dirty="0"/>
              <a:t>Hỏi cả lớp (chat): 'Dịch truyền ở ICU có phải tên đề tài tốt?' Mong đợi: không. Thiếu đối tượng, so sánh và thiết kế.</a:t>
            </a:r>
          </a:p>
          <a:p>
            <a:r>
              <a:rPr lang="en-US" sz="1400" b="0" dirty="0"/>
              <a:t>Thời gian: 4 phút. Phần 2.4 kết thúc lúc 2:20.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XÂY DỰNG ĐỀ CƯƠNG 2 (2:20-2:55, 21:50-22:25). 35 phút bắt đầu từ slide này.</a:t>
            </a:r>
          </a:p>
          <a:p>
            <a:r>
              <a:rPr lang="en-US" sz="1400" b="0" dirty="0"/>
              <a:t>Ý chính: mọi điều học hôm nay được áp dụng cho câu hỏi của riêng mỗi học viên từ thứ Bảy tuần trước. Mỗi người làm đề cương của mình. Không ai làm theo nhóm.</a:t>
            </a:r>
          </a:p>
          <a:p>
            <a:r>
              <a:rPr lang="en-US" sz="1400" b="0" dirty="0"/>
              <a:t>Cuối phần này, mỗi học viên có một chuỗi tìm kiếm được ghi lại, một số trong 5 tài liệu đã lưu vào Zotero và phiếu tổng quan, và bản nháp đầu tiên của phần đặt vấn đề và tên đề tài. Phần còn lại là bài về nhà.</a:t>
            </a:r>
          </a:p>
          <a:p>
            <a:r>
              <a:rPr lang="en-US" sz="1400" b="0" dirty="0"/>
              <a:t>Chuyển ngay sang slide sau.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Phút 0-10, cả lớp: chạy lại chuỗi tìm kiếm của ví dụ xuyên suốt từ phần trình diễn, cùng sàng lọc các tiêu đề đầu tiên (học viên gõ 'giữ' hoặc 'bỏ' trong chat và gợi ý thêm từ khóa), lưu hai bài vào Zotero, điền một dòng phiếu tổng quan và chỉ ra đoạn đặt vấn đề và tên đề tài mẫu.</a:t>
            </a:r>
          </a:p>
          <a:p>
            <a:r>
              <a:rPr lang="en-US" sz="1400" b="0" dirty="0"/>
              <a:t>Phút 10-30, mỗi người tự làm với câu hỏi của mình. Có thể tắt camera. Giảng viên trả lời câu hỏi trong chat. Lỗi hay gặp: quá nhiều kết quả (thêm khối hoặc bộ lọc), quá ít (thêm từ đồng nghĩa), có khối so sánh, AND trong một khối.</a:t>
            </a:r>
          </a:p>
          <a:p>
            <a:r>
              <a:rPr lang="en-US" sz="1400" b="0" dirty="0"/>
              <a:t>Ai chưa xong 5 tài liệu thì ghi lại chuỗi tìm kiếm, cơ sở dữ liệu và ngày. Phần còn lại thành bài về nhà.</a:t>
            </a:r>
          </a:p>
          <a:p>
            <a:r>
              <a:rPr lang="en-US" sz="1400" b="0" dirty="0"/>
              <a:t>Phút 30-35: hai bạn tình nguyện bật micro đọc to tên đề tài và câu nêu khoảng trống, và cả lớp góp một ý cải thiện cho mỗi bạn trong chat.</a:t>
            </a:r>
          </a:p>
          <a:p>
            <a:r>
              <a:rPr lang="en-US" sz="1400" b="0" dirty="0"/>
              <a:t>Thế nào là tốt: Course/Solutions/s2_solutions.md (Bài tập 4).</a:t>
            </a:r>
          </a:p>
          <a:p>
            <a:r>
              <a:rPr lang="en-US" sz="1400" b="0" dirty="0"/>
              <a:t>Thời gian: 35 phút. Tổng kết bắt đầu lúc 2:55 (22:25).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TỔNG KẾT (2:55-3:00, 22:25-22:30).</a:t>
            </a:r>
          </a:p>
          <a:p>
            <a:r>
              <a:rPr lang="en-US" sz="1400" b="0" dirty="0"/>
              <a:t>Đọc nhanh sáu từ khóa. Chúng cũng có trong bảng thuật ngữ của khóa học (Anh-Việt).</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Đọc ba thông điệp, rồi hỏi một học viên: 'Điều đầu tiên bạn tìm trong phần tóm tắt là gì?' Mong đợi: kết cục chính và kết quả của nó kèm KTC.</a:t>
            </a:r>
          </a:p>
          <a:p>
            <a:r>
              <a:rPr lang="en-US" sz="1400" b="0" dirty="0"/>
              <a:t>Nối sang buổi sau: hai thứ Bảy tới (Buổi 3 và 4) ta chọn thiết kế phù hợp cho từng câu hỏi, và tìm hiểu sai lệch, yếu tố gây nhiễu và các số đo tác động qua hai bài báo về dịch truyền.</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Mục đích: kiểm tra nhanh mức hiểu trong 2 phút. Đây không phải bài về nhà.</a:t>
            </a:r>
          </a:p>
          <a:p>
            <a:r>
              <a:rPr lang="en-US" sz="1400" b="0" dirty="0"/>
              <a:t>Đáp án: Câu 1 OR (một trong hai từ). Câu 2 Cân bằng dịch tích lũy ngày 5 (ml/kg), không phải tử vong.</a:t>
            </a:r>
          </a:p>
          <a:p>
            <a:r>
              <a:rPr lang="en-US" sz="1400" b="0" dirty="0"/>
              <a:t>Lưu khung chat (hoặc câu trả lời của biểu mẫu) và đọc sau buổi học. Nếu hơn một phần tư trả lời sai câu nào, mở đầu Buổi 3 bằng điểm đó và ôn lại trong câu hỏi ôn tập.</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Nói rõ khối lượng: khoảng 60-90 phút trong tuần, tự làm.</a:t>
            </a:r>
          </a:p>
          <a:p>
            <a:r>
              <a:rPr lang="en-US" sz="1400" b="0" dirty="0"/>
              <a:t>Hai bài báo nằm trong Course/Papers (có bản chú giải tiếng Anh và tiếng Việt). Buổi 3 dùng cả hai tóm tắt để so sánh RCT với thuần tập.</a:t>
            </a:r>
          </a:p>
          <a:p>
            <a:r>
              <a:rPr lang="en-US" sz="1400" b="0" dirty="0"/>
              <a:t>Nhắc học viên email Phần 1 cho giảng viên nếu khóa học có nhận xét bằng văn bản giữa các buổi.</a:t>
            </a:r>
          </a:p>
          <a:p>
            <a:r>
              <a:rPr lang="en-US" sz="1400" b="0" dirty="0"/>
              <a:t>Kết thúc đúng giờ. Cảm ơn cả lớp.</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BỔ SUNG (Buổi 2).</a:t>
            </a:r>
          </a:p>
          <a:p>
            <a:r>
              <a:rPr lang="en-US" sz="1400" b="0" dirty="0"/>
              <a:t>Mọi slide sau slide này là tùy chọn. Dùng nếu lớp đi nhanh hoặc có người hỏi, hoặc giới thiệu để học viên tự học.</a:t>
            </a:r>
          </a:p>
          <a:p>
            <a:r>
              <a:rPr lang="en-US" sz="1400" b="0" dirty="0"/>
              <a:t>Buổi học chính vẫn trọn vẹn khi không dùng các slide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các cơ sở dữ liệu khác.</a:t>
            </a:r>
          </a:p>
          <a:p>
            <a:r>
              <a:rPr lang="en-US" sz="1400" b="0" dirty="0"/>
              <a:t>Thông điệp chính: với đề cương Cấp độ 1, PubMed và một sổ đăng ký là đủ. Tổng quan hệ thống tìm trên nhiều cơ sở dữ liệu.</a:t>
            </a:r>
          </a:p>
          <a:p>
            <a:r>
              <a:rPr lang="en-US" sz="1400" b="0" dirty="0"/>
              <a:t>Trước mọi nghiên cứu mới, hãy tìm tổng quan hệ thống đã có trước (slide chính 'Kiểm tra trước'). Thư viện Cochrane là nơi bắt đầu với câu hỏi điều trị: Cơ sở dữ liệu Tổng quan Hệ thống Cochrane (CDSR) chứa các tổng quan của Cochrane, và CENTRAL là sổ các thử nghiệm có đối chứng.</a:t>
            </a:r>
          </a:p>
          <a:p>
            <a:r>
              <a:rPr lang="en-US" sz="1400" b="0" dirty="0"/>
              <a:t>Embase trùng một phần với MEDLINE nhưng có thêm nhiều tạp chí về thuốc, tạp chí châu Âu và tóm tắt hội nghị. Web of Science và Scopus bao phủ nhiều ngành và mạnh trong việc lần theo trích dẫn. CINAHL là cơ sở dữ liệu điều dưỡng chính. APA PsycInfo bao phủ sức khỏe tâm thần và hành vi.</a:t>
            </a:r>
          </a:p>
          <a:p>
            <a:r>
              <a:rPr lang="en-US" sz="1400" b="0" dirty="0"/>
              <a:t>Epistemonikos (miễn phí) gom các tổng quan hệ thống từ nhiều nguồn. WHO Global Index Medicus tập hợp các cơ sở dữ liệu khu vực, trong đó có Western Pacific Region Index Medicus, có thể quan trọng với các tạp chí tiếng địa phương.</a:t>
            </a:r>
          </a:p>
          <a:p>
            <a:r>
              <a:rPr lang="en-US" sz="1400" b="0" dirty="0"/>
              <a:t>Embase, Web of Science, Scopus và CINAHL thường cần tài khoản của cơ sở. Hãy hỏi thư viện.</a:t>
            </a:r>
          </a:p>
          <a:p>
            <a:r>
              <a:rPr lang="en-US" sz="1400" b="0" dirty="0"/>
              <a:t>Một tổng quan hệ thống tìm trên ít nhất hai hoặc ba cơ sở dữ liệu này, cộng với sổ đăng ký và tài liệu xám. Cấp độ 3 có một học phần riêng về tổng quan hệ thống và phân tích gộp (Học phần A): đề cương và đăng ký PROSPERO, tìm kiếm trên nhiều cơ sở dữ liệu, nguy cơ sai lệch, gộp kết quả và báo cáo theo PRISMA 2020.</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PubMed Clinical Queries.</a:t>
            </a:r>
          </a:p>
          <a:p>
            <a:r>
              <a:rPr lang="en-US" sz="1400" b="0" dirty="0"/>
              <a:t>Clinical Queries áp dụng các bộ lọc tìm kiếm đã được kiểm định cho các loại nghiên cứu trả lời câu hỏi lâm sàng.</a:t>
            </a:r>
          </a:p>
          <a:p>
            <a:r>
              <a:rPr lang="en-US" sz="1400" b="0" dirty="0"/>
              <a:t>Hữu ích để xem nhanh trước giao ban hoặc kiểm tra tìm kiếm của mình có bỏ sót thử nghiệm rõ ràng nào không.</a:t>
            </a:r>
          </a:p>
          <a:p>
            <a:r>
              <a:rPr lang="en-US" sz="1400" b="0" dirty="0"/>
              <a:t>Giao diện thỉnh thoảng thay đổi. Hãy kiểm tra trước khi trình diễn trực tiếp.</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trình diễn Google Scholar.</a:t>
            </a:r>
          </a:p>
          <a:p>
            <a:r>
              <a:rPr lang="en-US" sz="1400" b="0" dirty="0"/>
              <a:t>Course/Demos/s2_demo.md, Phần C.</a:t>
            </a:r>
          </a:p>
          <a:p>
            <a:r>
              <a:rPr lang="en-US" sz="1400" b="0" dirty="0"/>
              <a:t>Nói: 'Scholar rất tốt để lần theo trích dẫn và tìm tài liệu xám, nhưng không có MeSH, ít bộ lọc, và cùng một tìm kiếm tháng sau có thể ra kết quả khác.'</a:t>
            </a:r>
          </a:p>
          <a:p>
            <a:r>
              <a:rPr lang="en-US" sz="1400" b="0" dirty="0"/>
              <a:t>Nếu Scholar hiện CAPTCHA, đừng cố giải khi đang chia sẻ màn hình. Chuyển sang ảnh chụp màn hình.</a:t>
            </a:r>
          </a:p>
          <a:p>
            <a:r>
              <a:rPr lang="en-US" sz="1400" b="0" dirty="0"/>
              <a:t>Thời gian: 3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tái sử dụng văn bản, AI và kiểm tra trùng lặp.</a:t>
            </a:r>
          </a:p>
          <a:p>
            <a:r>
              <a:rPr lang="en-US" sz="1400" b="0" dirty="0"/>
              <a:t>Tái sử dụng văn bản ('tự đạo văn'): dùng lại một phần câu chữ chuẩn ở phần Phương pháp có thể được chấp nhận nếu có trích dẫn và tạp chí cho phép. Không bao giờ dùng lại phần Kết quả hay Bàn luận.</a:t>
            </a:r>
          </a:p>
          <a:p>
            <a:r>
              <a:rPr lang="en-US" sz="1400" b="0" dirty="0"/>
              <a:t>Công cụ AI: tạp chí yêu cầu công khai việc dùng AI (Buổi 7 học kỹ về liêm chính và AI).</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 Id="rId4" Type="http://schemas.openxmlformats.org/officeDocument/2006/relationships/image" Target="../media/image2.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3.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 Id="rId4" Type="http://schemas.openxmlformats.org/officeDocument/2006/relationships/image" Target="../media/image4.pn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 Id="rId4" Type="http://schemas.openxmlformats.org/officeDocument/2006/relationships/image" Target="../media/image5.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 Id="rId4" Type="http://schemas.openxmlformats.org/officeDocument/2006/relationships/image" Target="../media/image6.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Buổi 2 · Tìm &amp; đọc: bằng chứng</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2 · Thứ Bảy</a:t>
            </a:r>
          </a:p>
          <a:p>
            <a:pPr>
              <a:buNone/>
            </a:pPr>
            <a:endParaRPr sz="800"/>
          </a:p>
          <a:p>
            <a:pPr marL="274320" indent="-274320" algn="l">
              <a:spcBef>
                <a:spcPts val="440"/>
              </a:spcBef>
              <a:buFont typeface="Arial"/>
              <a:buChar char="•"/>
            </a:pPr>
            <a:r>
              <a:rPr lang="en-US" sz="1900" dirty="0">
                <a:solidFill>
                  <a:srgbClr val="000000"/>
                </a:solidFill>
                <a:latin typeface="Arial"/>
                <a:cs typeface="Arial"/>
              </a:rPr>
              <a:t>Câu hỏi ôn tập Buổi 1</a:t>
            </a:r>
          </a:p>
          <a:p>
            <a:pPr marL="274320" indent="-274320" algn="l">
              <a:spcBef>
                <a:spcPts val="440"/>
              </a:spcBef>
              <a:buFont typeface="Arial"/>
              <a:buChar char="•"/>
            </a:pPr>
            <a:r>
              <a:rPr lang="en-US" sz="1900" dirty="0">
                <a:solidFill>
                  <a:srgbClr val="000000"/>
                </a:solidFill>
                <a:latin typeface="Arial"/>
                <a:cs typeface="Arial"/>
              </a:rPr>
              <a:t>2.1  Tìm bằng chứng: từ PICO đến tìm kiếm, Boolean, MeSH, trình diễn PubMed</a:t>
            </a:r>
          </a:p>
          <a:p>
            <a:pPr marL="274320" indent="-274320" algn="l">
              <a:spcBef>
                <a:spcPts val="440"/>
              </a:spcBef>
              <a:buFont typeface="Arial"/>
              <a:buChar char="•"/>
            </a:pPr>
            <a:r>
              <a:rPr lang="en-US" sz="1900" dirty="0">
                <a:solidFill>
                  <a:srgbClr val="000000"/>
                </a:solidFill>
                <a:latin typeface="Arial"/>
                <a:cs typeface="Arial"/>
              </a:rPr>
              <a:t>2.2  Quản lý và trích dẫn: trình diễn Zotero, kiểu trích dẫn, diễn đạt lại, tài liệu xám</a:t>
            </a:r>
          </a:p>
          <a:p>
            <a:pPr marL="274320" indent="-274320" algn="l">
              <a:spcBef>
                <a:spcPts val="440"/>
              </a:spcBef>
              <a:buFont typeface="Arial"/>
              <a:buChar char="•"/>
            </a:pPr>
            <a:r>
              <a:rPr lang="en-US" sz="1900" dirty="0">
                <a:solidFill>
                  <a:srgbClr val="000000"/>
                </a:solidFill>
                <a:latin typeface="Arial"/>
                <a:cs typeface="Arial"/>
              </a:rPr>
              <a:t>Giải lao</a:t>
            </a:r>
          </a:p>
          <a:p>
            <a:pPr marL="274320" indent="-274320" algn="l">
              <a:spcBef>
                <a:spcPts val="440"/>
              </a:spcBef>
              <a:buFont typeface="Arial"/>
              <a:buChar char="•"/>
            </a:pPr>
            <a:r>
              <a:rPr lang="en-US" sz="1900" dirty="0">
                <a:solidFill>
                  <a:srgbClr val="000000"/>
                </a:solidFill>
                <a:latin typeface="Arial"/>
                <a:cs typeface="Arial"/>
              </a:rPr>
              <a:t>2.3  Đọc một bài báo trong 15 phút và 2.4 từ y văn đến phần đặt vấn đề</a:t>
            </a:r>
          </a:p>
          <a:p>
            <a:pPr marL="274320" indent="-274320" algn="l">
              <a:spcBef>
                <a:spcPts val="440"/>
              </a:spcBef>
              <a:buFont typeface="Arial"/>
              <a:buChar char="•"/>
            </a:pPr>
            <a:r>
              <a:rPr lang="en-US" sz="1900" dirty="0">
                <a:solidFill>
                  <a:srgbClr val="000000"/>
                </a:solidFill>
                <a:latin typeface="Arial"/>
                <a:cs typeface="Arial"/>
              </a:rPr>
              <a:t>Xây dựng đề cương 2: tìm kiếm của riêng bạn, 5 tài liệu, đặt vấn đề, tên đề tài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ôn tập: Buổi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8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Bài báo nào của khóa học là thử nghiệm, bài nào là thuần tập: Bài báo 1 (Boulet) hay Bài báo 2 (Hyun)?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'Ở người lớn bị nhiễm khuẩn huyết, cân bằng dịch dương đến ngày 3, so với không, có liên quan với tử vong đến ngày 28?' Nêu P, E, C, O, 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Ví dụ xuyên suốt trượt tiêu chí FINER nào?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nào là mục tiêu cụ thể: 'tìm hiểu về cân bằng dịch' hay 'ước tính tỷ lệ có cân bằng dịch dương ở ngày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Viết H0 cho: quy trình hạn chế dịch có làm giảm cân bằng dịch ngày 5 không?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Trả lời trong biểu mẫu trực tuyến (link trong chat), đối chiếu với slide sau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ôn tập: đáp 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57473"/>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Thiết kế</a:t>
            </a:r>
          </a:p>
        </p:txBody>
      </p:sp>
      <p:sp>
        <p:nvSpPr>
          <p:cNvPr id="71" name="CardBody"/>
          <p:cNvSpPr/>
          <p:nvPr/>
        </p:nvSpPr>
        <p:spPr>
          <a:xfrm>
            <a:off x="45720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Bài báo 1 là thử nghiệm (RCT)</a:t>
            </a:r>
          </a:p>
          <a:p>
            <a:pPr marL="0" indent="0" algn="l">
              <a:lnSpc>
                <a:spcPct val="104000"/>
              </a:lnSpc>
              <a:spcBef>
                <a:spcPts val="400"/>
              </a:spcBef>
              <a:buNone/>
            </a:pPr>
            <a:r>
              <a:rPr lang="en-US" sz="1450" dirty="0">
                <a:solidFill>
                  <a:srgbClr val="000000"/>
                </a:solidFill>
                <a:latin typeface="Arial"/>
                <a:cs typeface="Arial"/>
              </a:rPr>
              <a:t>Bài báo 2 là thuần tập</a:t>
            </a:r>
          </a:p>
        </p:txBody>
      </p:sp>
      <p:sp>
        <p:nvSpPr>
          <p:cNvPr id="72" name="CardHead"/>
          <p:cNvSpPr/>
          <p:nvPr/>
        </p:nvSpPr>
        <p:spPr>
          <a:xfrm>
            <a:off x="2752720" y="1557473"/>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PECO(T)</a:t>
            </a:r>
          </a:p>
        </p:txBody>
      </p:sp>
      <p:sp>
        <p:nvSpPr>
          <p:cNvPr id="73" name="CardBody"/>
          <p:cNvSpPr/>
          <p:nvPr/>
        </p:nvSpPr>
        <p:spPr>
          <a:xfrm>
            <a:off x="275272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người lớn bị nhiễm khuẩn huyết</a:t>
            </a:r>
          </a:p>
          <a:p>
            <a:pPr marL="0" indent="0" algn="l">
              <a:lnSpc>
                <a:spcPct val="104000"/>
              </a:lnSpc>
              <a:spcBef>
                <a:spcPts val="400"/>
              </a:spcBef>
              <a:buNone/>
            </a:pPr>
            <a:r>
              <a:rPr lang="en-US" sz="1450" dirty="0">
                <a:solidFill>
                  <a:srgbClr val="000000"/>
                </a:solidFill>
                <a:latin typeface="Arial"/>
                <a:cs typeface="Arial"/>
              </a:rPr>
              <a:t>E: cân bằng dương đến ngày 3</a:t>
            </a:r>
          </a:p>
          <a:p>
            <a:pPr marL="0" indent="0" algn="l">
              <a:lnSpc>
                <a:spcPct val="104000"/>
              </a:lnSpc>
              <a:spcBef>
                <a:spcPts val="400"/>
              </a:spcBef>
              <a:buNone/>
            </a:pPr>
            <a:r>
              <a:rPr lang="en-US" sz="1450" dirty="0">
                <a:solidFill>
                  <a:srgbClr val="000000"/>
                </a:solidFill>
                <a:latin typeface="Arial"/>
                <a:cs typeface="Arial"/>
              </a:rPr>
              <a:t>C: cân bằng trung tính hoặc âm</a:t>
            </a:r>
          </a:p>
          <a:p>
            <a:pPr marL="0" indent="0" algn="l">
              <a:lnSpc>
                <a:spcPct val="104000"/>
              </a:lnSpc>
              <a:spcBef>
                <a:spcPts val="400"/>
              </a:spcBef>
              <a:buNone/>
            </a:pPr>
            <a:r>
              <a:rPr lang="en-US" sz="1450" dirty="0">
                <a:solidFill>
                  <a:srgbClr val="000000"/>
                </a:solidFill>
                <a:latin typeface="Arial"/>
                <a:cs typeface="Arial"/>
              </a:rPr>
              <a:t>O và T: tử vong đến ngày 28</a:t>
            </a:r>
          </a:p>
        </p:txBody>
      </p:sp>
      <p:sp>
        <p:nvSpPr>
          <p:cNvPr id="74" name="CardHead"/>
          <p:cNvSpPr/>
          <p:nvPr/>
        </p:nvSpPr>
        <p:spPr>
          <a:xfrm>
            <a:off x="5048240" y="1557473"/>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Khả thi</a:t>
            </a:r>
          </a:p>
        </p:txBody>
      </p:sp>
      <p:sp>
        <p:nvSpPr>
          <p:cNvPr id="75" name="CardBody"/>
          <p:cNvSpPr/>
          <p:nvPr/>
        </p:nvSpPr>
        <p:spPr>
          <a:xfrm>
            <a:off x="504824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Tử vong cần hơn 1 000 người bệnh</a:t>
            </a:r>
          </a:p>
        </p:txBody>
      </p:sp>
      <p:sp>
        <p:nvSpPr>
          <p:cNvPr id="76" name="CardHead"/>
          <p:cNvSpPr/>
          <p:nvPr/>
        </p:nvSpPr>
        <p:spPr>
          <a:xfrm>
            <a:off x="7343760" y="1557473"/>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Ước tính</a:t>
            </a:r>
          </a:p>
        </p:txBody>
      </p:sp>
      <p:sp>
        <p:nvSpPr>
          <p:cNvPr id="77" name="CardBody"/>
          <p:cNvSpPr/>
          <p:nvPr/>
        </p:nvSpPr>
        <p:spPr>
          <a:xfrm>
            <a:off x="734376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'Ước tính' đo được</a:t>
            </a:r>
          </a:p>
          <a:p>
            <a:pPr marL="0" indent="0" algn="l">
              <a:lnSpc>
                <a:spcPct val="104000"/>
              </a:lnSpc>
              <a:spcBef>
                <a:spcPts val="400"/>
              </a:spcBef>
              <a:buNone/>
            </a:pPr>
            <a:r>
              <a:rPr lang="en-US" sz="1450" dirty="0">
                <a:solidFill>
                  <a:srgbClr val="000000"/>
                </a:solidFill>
                <a:latin typeface="Arial"/>
                <a:cs typeface="Arial"/>
              </a:rPr>
              <a:t>'Tìm hiểu' thì không</a:t>
            </a:r>
          </a:p>
        </p:txBody>
      </p:sp>
      <p:sp>
        <p:nvSpPr>
          <p:cNvPr id="78" name="CardHead"/>
          <p:cNvSpPr/>
          <p:nvPr/>
        </p:nvSpPr>
        <p:spPr>
          <a:xfrm>
            <a:off x="9639280" y="1557473"/>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H0</a:t>
            </a:r>
          </a:p>
        </p:txBody>
      </p:sp>
      <p:sp>
        <p:nvSpPr>
          <p:cNvPr id="79" name="CardBody"/>
          <p:cNvSpPr/>
          <p:nvPr/>
        </p:nvSpPr>
        <p:spPr>
          <a:xfrm>
            <a:off x="9639280" y="2197473"/>
            <a:ext cx="2095520" cy="2377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Cân bằng dịch ngày 5 như nhau ở hai nhóm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đúng 4 hoặc 5 câu, bạn đã sẵn sàng cho hôm nay.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2.1  Tìm bằng chứng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Trước khi nghiên cứu, hãy tìm xem điều gì đã được biết.</a:t>
            </a:r>
          </a:p>
          <a:p>
            <a:pPr marL="0" indent="0" algn="ctr">
              <a:spcBef>
                <a:spcPts val="1200"/>
              </a:spcBef>
              <a:buNone/>
            </a:pPr>
            <a:r>
              <a:rPr lang="en-US" sz="1900" i="1" dirty="0">
                <a:solidFill>
                  <a:srgbClr val="595959"/>
                </a:solidFill>
                <a:latin typeface="Arial"/>
                <a:cs typeface="Arial"/>
              </a:rPr>
              <a:t>40 phút: phễu tìm kiếm, từ PICO đến khối tìm kiếm, Boolean, MeSH, công cụ tìm kiếm, kiểm tra tổng quan hệ thống và trình diễn PubMed trực tiếp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Phễu tìm kiếm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Ghi lại mỗi bước: ngày, chuỗi tìm kiếm, bộ lọc và số kết quả.</a:t>
            </a:r>
          </a:p>
        </p:txBody>
      </p:sp>
      <p:sp>
        <p:nvSpPr>
          <p:cNvPr id="80" name="Step"/>
          <p:cNvSpPr/>
          <p:nvPr/>
        </p:nvSpPr>
        <p:spPr>
          <a:xfrm>
            <a:off x="457200" y="166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Toàn bộ PubMed</a:t>
            </a:r>
          </a:p>
        </p:txBody>
      </p:sp>
      <p:sp>
        <p:nvSpPr>
          <p:cNvPr id="81" name="StepText"/>
          <p:cNvSpPr/>
          <p:nvPr/>
        </p:nvSpPr>
        <p:spPr>
          <a:xfrm>
            <a:off x="4972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b="1" dirty="0">
                <a:solidFill>
                  <a:srgbClr val="000000"/>
                </a:solidFill>
                <a:latin typeface="Arial"/>
                <a:cs typeface="Arial"/>
              </a:rPr>
              <a:t>Hơn 40 triệu bài</a:t>
            </a:r>
          </a:p>
          <a:p>
            <a:pPr marL="0" indent="0" algn="l">
              <a:lnSpc>
                <a:spcPct val="104000"/>
              </a:lnSpc>
              <a:spcBef>
                <a:spcPts val="200"/>
              </a:spcBef>
              <a:buNone/>
            </a:pPr>
            <a:r>
              <a:rPr lang="en-US" sz="1500" dirty="0">
                <a:solidFill>
                  <a:srgbClr val="000000"/>
                </a:solidFill>
                <a:latin typeface="Arial"/>
                <a:cs typeface="Arial"/>
              </a:rPr>
              <a:t>Tính đến tháng 10/2026</a:t>
            </a:r>
          </a:p>
        </p:txBody>
      </p:sp>
      <p:sp>
        <p:nvSpPr>
          <p:cNvPr id="82" name="Step"/>
          <p:cNvSpPr/>
          <p:nvPr/>
        </p:nvSpPr>
        <p:spPr>
          <a:xfrm>
            <a:off x="2326800" y="166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Một từ khóa</a:t>
            </a:r>
          </a:p>
        </p:txBody>
      </p:sp>
      <p:sp>
        <p:nvSpPr>
          <p:cNvPr id="83" name="StepText"/>
          <p:cNvSpPr/>
          <p:nvPr/>
        </p:nvSpPr>
        <p:spPr>
          <a:xfrm>
            <a:off x="23668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septic shock</a:t>
            </a:r>
          </a:p>
          <a:p>
            <a:pPr marL="0" indent="0" algn="l">
              <a:lnSpc>
                <a:spcPct val="104000"/>
              </a:lnSpc>
              <a:spcBef>
                <a:spcPts val="200"/>
              </a:spcBef>
              <a:buNone/>
            </a:pPr>
            <a:r>
              <a:rPr lang="en-US" sz="1500" b="1" dirty="0">
                <a:solidFill>
                  <a:srgbClr val="000000"/>
                </a:solidFill>
                <a:latin typeface="Arial"/>
                <a:cs typeface="Arial"/>
              </a:rPr>
              <a:t>Hàng chục nghìn</a:t>
            </a:r>
          </a:p>
        </p:txBody>
      </p:sp>
      <p:sp>
        <p:nvSpPr>
          <p:cNvPr id="84" name="Step"/>
          <p:cNvSpPr/>
          <p:nvPr/>
        </p:nvSpPr>
        <p:spPr>
          <a:xfrm>
            <a:off x="4196400" y="166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Khối PICO</a:t>
            </a:r>
          </a:p>
        </p:txBody>
      </p:sp>
      <p:sp>
        <p:nvSpPr>
          <p:cNvPr id="85" name="StepText"/>
          <p:cNvSpPr/>
          <p:nvPr/>
        </p:nvSpPr>
        <p:spPr>
          <a:xfrm>
            <a:off x="42364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MeSH và từ tự do, AND và OR</a:t>
            </a:r>
          </a:p>
          <a:p>
            <a:pPr marL="0" indent="0" algn="l">
              <a:lnSpc>
                <a:spcPct val="104000"/>
              </a:lnSpc>
              <a:spcBef>
                <a:spcPts val="200"/>
              </a:spcBef>
              <a:buNone/>
            </a:pPr>
            <a:r>
              <a:rPr lang="en-US" sz="1500" b="1" dirty="0">
                <a:solidFill>
                  <a:srgbClr val="000000"/>
                </a:solidFill>
                <a:latin typeface="Arial"/>
                <a:cs typeface="Arial"/>
              </a:rPr>
              <a:t>Vài nghìn</a:t>
            </a:r>
          </a:p>
        </p:txBody>
      </p:sp>
      <p:sp>
        <p:nvSpPr>
          <p:cNvPr id="86" name="Step"/>
          <p:cNvSpPr/>
          <p:nvPr/>
        </p:nvSpPr>
        <p:spPr>
          <a:xfrm>
            <a:off x="6066000" y="166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Bộ lọc</a:t>
            </a:r>
          </a:p>
        </p:txBody>
      </p:sp>
      <p:sp>
        <p:nvSpPr>
          <p:cNvPr id="87" name="StepText"/>
          <p:cNvSpPr/>
          <p:nvPr/>
        </p:nvSpPr>
        <p:spPr>
          <a:xfrm>
            <a:off x="61060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RCT, tổng quan, người lớn, năm</a:t>
            </a:r>
          </a:p>
          <a:p>
            <a:pPr marL="0" indent="0" algn="l">
              <a:lnSpc>
                <a:spcPct val="104000"/>
              </a:lnSpc>
              <a:spcBef>
                <a:spcPts val="200"/>
              </a:spcBef>
              <a:buNone/>
            </a:pPr>
            <a:r>
              <a:rPr lang="en-US" sz="1500" b="1" dirty="0">
                <a:solidFill>
                  <a:srgbClr val="000000"/>
                </a:solidFill>
                <a:latin typeface="Arial"/>
                <a:cs typeface="Arial"/>
              </a:rPr>
              <a:t>Vài trăm</a:t>
            </a:r>
          </a:p>
        </p:txBody>
      </p:sp>
      <p:sp>
        <p:nvSpPr>
          <p:cNvPr id="88" name="Step"/>
          <p:cNvSpPr/>
          <p:nvPr/>
        </p:nvSpPr>
        <p:spPr>
          <a:xfrm>
            <a:off x="7935600" y="166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Sàng lọc</a:t>
            </a:r>
          </a:p>
        </p:txBody>
      </p:sp>
      <p:sp>
        <p:nvSpPr>
          <p:cNvPr id="89" name="StepText"/>
          <p:cNvSpPr/>
          <p:nvPr/>
        </p:nvSpPr>
        <p:spPr>
          <a:xfrm>
            <a:off x="79756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Đọc tiêu đề và tóm tắt</a:t>
            </a:r>
          </a:p>
          <a:p>
            <a:pPr marL="0" indent="0" algn="l">
              <a:lnSpc>
                <a:spcPct val="104000"/>
              </a:lnSpc>
              <a:spcBef>
                <a:spcPts val="200"/>
              </a:spcBef>
              <a:buNone/>
            </a:pPr>
            <a:r>
              <a:rPr lang="en-US" sz="1500" b="1" dirty="0">
                <a:solidFill>
                  <a:srgbClr val="000000"/>
                </a:solidFill>
                <a:latin typeface="Arial"/>
                <a:cs typeface="Arial"/>
              </a:rPr>
              <a:t>Vài chục</a:t>
            </a:r>
          </a:p>
        </p:txBody>
      </p:sp>
      <p:sp>
        <p:nvSpPr>
          <p:cNvPr id="90" name="Step"/>
          <p:cNvSpPr/>
          <p:nvPr/>
        </p:nvSpPr>
        <p:spPr>
          <a:xfrm>
            <a:off x="9805200" y="166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Giữ lại</a:t>
            </a:r>
          </a:p>
        </p:txBody>
      </p:sp>
      <p:sp>
        <p:nvSpPr>
          <p:cNvPr id="91" name="StepText"/>
          <p:cNvSpPr/>
          <p:nvPr/>
        </p:nvSpPr>
        <p:spPr>
          <a:xfrm>
            <a:off x="98452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b="1" dirty="0">
                <a:solidFill>
                  <a:srgbClr val="000000"/>
                </a:solidFill>
                <a:latin typeface="Arial"/>
                <a:cs typeface="Arial"/>
              </a:rPr>
              <a:t>5-10 bài chính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Tìm kiếm tốt bắt đầu rộng, thu hẹp từng bước và được ghi lại.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PICO đến các khối tìm kiếm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OR trong một khối, AND nối các khối: (các từ của P) AND (các từ của I) AND (các từ của O). C (thường quy) thường không cần tìm.</a:t>
            </a:r>
          </a:p>
        </p:txBody>
      </p:sp>
      <p:sp>
        <p:nvSpPr>
          <p:cNvPr id="70" name="CardHead"/>
          <p:cNvSpPr/>
          <p:nvPr/>
        </p:nvSpPr>
        <p:spPr>
          <a:xfrm>
            <a:off x="457200" y="209948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  sốc nhiễm khuẩn</a:t>
            </a:r>
          </a:p>
        </p:txBody>
      </p:sp>
      <p:sp>
        <p:nvSpPr>
          <p:cNvPr id="71" name="CardBody"/>
          <p:cNvSpPr/>
          <p:nvPr/>
        </p:nvSpPr>
        <p:spPr>
          <a:xfrm>
            <a:off x="457200" y="2739483"/>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"Shock, Septic"[MeSH]</a:t>
            </a:r>
          </a:p>
          <a:p>
            <a:pPr marL="0" indent="0" algn="l">
              <a:lnSpc>
                <a:spcPct val="104000"/>
              </a:lnSpc>
              <a:spcBef>
                <a:spcPts val="400"/>
              </a:spcBef>
              <a:buNone/>
            </a:pPr>
            <a:r>
              <a:rPr lang="en-US" sz="1750" dirty="0">
                <a:solidFill>
                  <a:srgbClr val="000000"/>
                </a:solidFill>
                <a:latin typeface="Arial"/>
                <a:cs typeface="Arial"/>
              </a:rPr>
              <a:t>OR "septic shock"[tiab]</a:t>
            </a:r>
          </a:p>
          <a:p>
            <a:pPr marL="0" indent="0" algn="l">
              <a:lnSpc>
                <a:spcPct val="104000"/>
              </a:lnSpc>
              <a:spcBef>
                <a:spcPts val="400"/>
              </a:spcBef>
              <a:buNone/>
            </a:pPr>
            <a:r>
              <a:rPr lang="en-US" sz="1750" dirty="0">
                <a:solidFill>
                  <a:srgbClr val="000000"/>
                </a:solidFill>
                <a:latin typeface="Arial"/>
                <a:cs typeface="Arial"/>
              </a:rPr>
              <a:t>OR sepsis[tiab]</a:t>
            </a:r>
          </a:p>
        </p:txBody>
      </p:sp>
      <p:sp>
        <p:nvSpPr>
          <p:cNvPr id="72" name="CardHead"/>
          <p:cNvSpPr/>
          <p:nvPr/>
        </p:nvSpPr>
        <p:spPr>
          <a:xfrm>
            <a:off x="4283066" y="209948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I:  hạn chế dịch</a:t>
            </a:r>
          </a:p>
        </p:txBody>
      </p:sp>
      <p:sp>
        <p:nvSpPr>
          <p:cNvPr id="73" name="CardBody"/>
          <p:cNvSpPr/>
          <p:nvPr/>
        </p:nvSpPr>
        <p:spPr>
          <a:xfrm>
            <a:off x="4283066" y="2739483"/>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"Fluid Therapy"[MeSH]</a:t>
            </a:r>
          </a:p>
          <a:p>
            <a:pPr marL="0" indent="0" algn="l">
              <a:lnSpc>
                <a:spcPct val="104000"/>
              </a:lnSpc>
              <a:spcBef>
                <a:spcPts val="400"/>
              </a:spcBef>
              <a:buNone/>
            </a:pPr>
            <a:r>
              <a:rPr lang="en-US" sz="1750" dirty="0">
                <a:solidFill>
                  <a:srgbClr val="000000"/>
                </a:solidFill>
                <a:latin typeface="Arial"/>
                <a:cs typeface="Arial"/>
              </a:rPr>
              <a:t>OR "fluid restrict*"[tiab]</a:t>
            </a:r>
          </a:p>
          <a:p>
            <a:pPr marL="0" indent="0" algn="l">
              <a:lnSpc>
                <a:spcPct val="104000"/>
              </a:lnSpc>
              <a:spcBef>
                <a:spcPts val="400"/>
              </a:spcBef>
              <a:buNone/>
            </a:pPr>
            <a:r>
              <a:rPr lang="en-US" sz="1750" dirty="0">
                <a:solidFill>
                  <a:srgbClr val="000000"/>
                </a:solidFill>
                <a:latin typeface="Arial"/>
                <a:cs typeface="Arial"/>
              </a:rPr>
              <a:t>OR "restrictive fluid*"[tiab]</a:t>
            </a:r>
          </a:p>
          <a:p>
            <a:pPr marL="0" indent="0" algn="l">
              <a:lnSpc>
                <a:spcPct val="104000"/>
              </a:lnSpc>
              <a:spcBef>
                <a:spcPts val="400"/>
              </a:spcBef>
              <a:buNone/>
            </a:pPr>
            <a:r>
              <a:rPr lang="en-US" sz="1750" dirty="0">
                <a:solidFill>
                  <a:srgbClr val="000000"/>
                </a:solidFill>
                <a:latin typeface="Arial"/>
                <a:cs typeface="Arial"/>
              </a:rPr>
              <a:t>OR "conservative fluid*"[tiab]</a:t>
            </a:r>
          </a:p>
        </p:txBody>
      </p:sp>
      <p:sp>
        <p:nvSpPr>
          <p:cNvPr id="74" name="CardHead"/>
          <p:cNvSpPr/>
          <p:nvPr/>
        </p:nvSpPr>
        <p:spPr>
          <a:xfrm>
            <a:off x="8108932" y="2099483"/>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  tử vong</a:t>
            </a:r>
          </a:p>
        </p:txBody>
      </p:sp>
      <p:sp>
        <p:nvSpPr>
          <p:cNvPr id="75" name="CardBody"/>
          <p:cNvSpPr/>
          <p:nvPr/>
        </p:nvSpPr>
        <p:spPr>
          <a:xfrm>
            <a:off x="8108932" y="2739483"/>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Mortality[MeSH]</a:t>
            </a:r>
          </a:p>
          <a:p>
            <a:pPr marL="0" indent="0" algn="l">
              <a:lnSpc>
                <a:spcPct val="104000"/>
              </a:lnSpc>
              <a:spcBef>
                <a:spcPts val="400"/>
              </a:spcBef>
              <a:buNone/>
            </a:pPr>
            <a:r>
              <a:rPr lang="en-US" sz="1750" dirty="0">
                <a:solidFill>
                  <a:srgbClr val="000000"/>
                </a:solidFill>
                <a:latin typeface="Arial"/>
                <a:cs typeface="Arial"/>
              </a:rPr>
              <a:t>OR mortality[tiab]</a:t>
            </a:r>
          </a:p>
          <a:p>
            <a:pPr marL="0" indent="0" algn="l">
              <a:lnSpc>
                <a:spcPct val="104000"/>
              </a:lnSpc>
              <a:spcBef>
                <a:spcPts val="400"/>
              </a:spcBef>
              <a:buNone/>
            </a:pPr>
            <a:r>
              <a:rPr lang="en-US" sz="1750" dirty="0">
                <a:solidFill>
                  <a:srgbClr val="000000"/>
                </a:solidFill>
                <a:latin typeface="Arial"/>
                <a:cs typeface="Arial"/>
              </a:rPr>
              <a:t>OR death[tiab]</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Mỗi khái niệm PICO một khối: OR trong khối, AND giữa các khối.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Thêm một ví dụ: câu hỏi tại khoa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hỏi: ở người lớn có nguy cơ tại khoa, xoay trở mỗi 2 giờ có giảm tổn thương do tì đè mới?</a:t>
            </a:r>
          </a:p>
        </p:txBody>
      </p:sp>
      <p:sp>
        <p:nvSpPr>
          <p:cNvPr id="70" name="CardHead"/>
          <p:cNvSpPr/>
          <p:nvPr/>
        </p:nvSpPr>
        <p:spPr>
          <a:xfrm>
            <a:off x="457200" y="1974632"/>
            <a:ext cx="345320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 + O:  tổn thương do tì đè</a:t>
            </a:r>
          </a:p>
        </p:txBody>
      </p:sp>
      <p:sp>
        <p:nvSpPr>
          <p:cNvPr id="71" name="CardBody"/>
          <p:cNvSpPr/>
          <p:nvPr/>
        </p:nvSpPr>
        <p:spPr>
          <a:xfrm>
            <a:off x="457200" y="2614632"/>
            <a:ext cx="3453206" cy="20061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dirty="0">
                <a:solidFill>
                  <a:srgbClr val="000000"/>
                </a:solidFill>
                <a:latin typeface="Arial"/>
                <a:cs typeface="Arial"/>
              </a:rPr>
              <a:t>"Pressure Ulcer"[Mesh]</a:t>
            </a:r>
          </a:p>
          <a:p>
            <a:pPr marL="0" indent="0" algn="l">
              <a:lnSpc>
                <a:spcPct val="104000"/>
              </a:lnSpc>
              <a:spcBef>
                <a:spcPts val="400"/>
              </a:spcBef>
              <a:buNone/>
            </a:pPr>
            <a:r>
              <a:rPr lang="en-US" sz="1650" dirty="0">
                <a:solidFill>
                  <a:srgbClr val="000000"/>
                </a:solidFill>
                <a:latin typeface="Arial"/>
                <a:cs typeface="Arial"/>
              </a:rPr>
              <a:t>OR "pressure injur*"[tiab]</a:t>
            </a:r>
          </a:p>
          <a:p>
            <a:pPr marL="0" indent="0" algn="l">
              <a:lnSpc>
                <a:spcPct val="104000"/>
              </a:lnSpc>
              <a:spcBef>
                <a:spcPts val="400"/>
              </a:spcBef>
              <a:buNone/>
            </a:pPr>
            <a:r>
              <a:rPr lang="en-US" sz="1650" dirty="0">
                <a:solidFill>
                  <a:srgbClr val="000000"/>
                </a:solidFill>
                <a:latin typeface="Arial"/>
                <a:cs typeface="Arial"/>
              </a:rPr>
              <a:t>OR "pressure ulcer*"[tiab]</a:t>
            </a:r>
          </a:p>
          <a:p>
            <a:pPr marL="0" indent="0" algn="l">
              <a:lnSpc>
                <a:spcPct val="104000"/>
              </a:lnSpc>
              <a:spcBef>
                <a:spcPts val="400"/>
              </a:spcBef>
              <a:buNone/>
            </a:pPr>
            <a:r>
              <a:rPr lang="en-US" sz="1650" dirty="0">
                <a:solidFill>
                  <a:srgbClr val="000000"/>
                </a:solidFill>
                <a:latin typeface="Arial"/>
                <a:cs typeface="Arial"/>
              </a:rPr>
              <a:t>OR bedsore*[tiab]</a:t>
            </a:r>
          </a:p>
        </p:txBody>
      </p:sp>
      <p:sp>
        <p:nvSpPr>
          <p:cNvPr id="72" name="CardHead"/>
          <p:cNvSpPr/>
          <p:nvPr/>
        </p:nvSpPr>
        <p:spPr>
          <a:xfrm>
            <a:off x="4110406" y="1974632"/>
            <a:ext cx="345320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I:  xoay trở</a:t>
            </a:r>
          </a:p>
        </p:txBody>
      </p:sp>
      <p:sp>
        <p:nvSpPr>
          <p:cNvPr id="73" name="CardBody"/>
          <p:cNvSpPr/>
          <p:nvPr/>
        </p:nvSpPr>
        <p:spPr>
          <a:xfrm>
            <a:off x="4110406" y="2614632"/>
            <a:ext cx="3453206" cy="20061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dirty="0">
                <a:solidFill>
                  <a:srgbClr val="000000"/>
                </a:solidFill>
                <a:latin typeface="Arial"/>
                <a:cs typeface="Arial"/>
              </a:rPr>
              <a:t>"Patient Positioning"[Mesh]</a:t>
            </a:r>
          </a:p>
          <a:p>
            <a:pPr marL="0" indent="0" algn="l">
              <a:lnSpc>
                <a:spcPct val="104000"/>
              </a:lnSpc>
              <a:spcBef>
                <a:spcPts val="400"/>
              </a:spcBef>
              <a:buNone/>
            </a:pPr>
            <a:r>
              <a:rPr lang="en-US" sz="1650" dirty="0">
                <a:solidFill>
                  <a:srgbClr val="000000"/>
                </a:solidFill>
                <a:latin typeface="Arial"/>
                <a:cs typeface="Arial"/>
              </a:rPr>
              <a:t>OR reposition*[tiab]</a:t>
            </a:r>
          </a:p>
          <a:p>
            <a:pPr marL="0" indent="0" algn="l">
              <a:lnSpc>
                <a:spcPct val="104000"/>
              </a:lnSpc>
              <a:spcBef>
                <a:spcPts val="400"/>
              </a:spcBef>
              <a:buNone/>
            </a:pPr>
            <a:r>
              <a:rPr lang="en-US" sz="1650" dirty="0">
                <a:solidFill>
                  <a:srgbClr val="000000"/>
                </a:solidFill>
                <a:latin typeface="Arial"/>
                <a:cs typeface="Arial"/>
              </a:rPr>
              <a:t>OR turning[tiab]</a:t>
            </a:r>
          </a:p>
        </p:txBody>
      </p:sp>
      <p:sp>
        <p:nvSpPr>
          <p:cNvPr id="74" name="CardHead"/>
          <p:cNvSpPr/>
          <p:nvPr/>
        </p:nvSpPr>
        <p:spPr>
          <a:xfrm>
            <a:off x="7763612" y="1974632"/>
            <a:ext cx="3971187"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Nối hai khối bằng AND</a:t>
            </a:r>
          </a:p>
        </p:txBody>
      </p:sp>
      <p:sp>
        <p:nvSpPr>
          <p:cNvPr id="75" name="CardBody"/>
          <p:cNvSpPr/>
          <p:nvPr/>
        </p:nvSpPr>
        <p:spPr>
          <a:xfrm>
            <a:off x="7763612" y="2614632"/>
            <a:ext cx="3971187" cy="20061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dirty="0">
                <a:solidFill>
                  <a:srgbClr val="000000"/>
                </a:solidFill>
                <a:latin typeface="Arial"/>
                <a:cs typeface="Arial"/>
              </a:rPr>
              <a:t>Mẹo: khi P và O là cùng một ý (tổn thương do tì đè), một khối có thể chứa cả hai.</a:t>
            </a:r>
          </a:p>
          <a:p>
            <a:pPr marL="0" indent="0" algn="l">
              <a:lnSpc>
                <a:spcPct val="104000"/>
              </a:lnSpc>
              <a:spcBef>
                <a:spcPts val="400"/>
              </a:spcBef>
              <a:buNone/>
            </a:pPr>
            <a:r>
              <a:rPr lang="en-US" sz="1650" dirty="0">
                <a:solidFill>
                  <a:srgbClr val="000000"/>
                </a:solidFill>
                <a:latin typeface="Arial"/>
                <a:cs typeface="Arial"/>
              </a:rPr>
              <a:t>Tác giả viết ulcer, injury, bedsore, decubitus. MeSH gom dưới "Pressure Ulcer".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Cùng một cách cho mọi chủ đề: khái niệm thành khối, từ đồng nghĩa nối bằng OR, các khối nối bằng AND.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Logic Boolean bằng hình ảnh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135119"/>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AND thu hẹp, OR mở rộng, NOT loại bỏ. Hạn chế dùng NOT.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hiểu bài: AND, OR hay NOT?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Bạn muốn bài có cả sốc nhiễm khuẩn và hạn chế dịch: dùng toán tử nào?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Bạn muốn bài dùng 'restrictive' hoặc 'conservative' cho dịch: toán tử nào?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Tìm kiếm ra 40 000 kết quả. Thêm khối AND thứ ba sẽ nhiều hơn hay ít hơn?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Vì sao 'sepsis NOT children' là rủi ro?</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Trả lời trong chat (hoặc bình chọn)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MeSH: nhãn chung cho nhiều cách viết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Tìm cả thuật ngữ MeSH VÀ từ tự do, nối với nhau bằng OR.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Cách tìm đúng thuật ngữ MeSH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5219"/>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MeSH Database</a:t>
            </a:r>
          </a:p>
        </p:txBody>
      </p:sp>
      <p:sp>
        <p:nvSpPr>
          <p:cNvPr id="71" name="CardBody"/>
          <p:cNvSpPr/>
          <p:nvPr/>
        </p:nvSpPr>
        <p:spPr>
          <a:xfrm>
            <a:off x="457200"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Trang chủ PubMed, mục Explore</a:t>
            </a:r>
          </a:p>
          <a:p>
            <a:pPr marL="0" indent="0" algn="l">
              <a:lnSpc>
                <a:spcPct val="104000"/>
              </a:lnSpc>
              <a:spcBef>
                <a:spcPts val="400"/>
              </a:spcBef>
              <a:buNone/>
            </a:pPr>
            <a:r>
              <a:rPr lang="en-US" sz="1750" dirty="0">
                <a:solidFill>
                  <a:srgbClr val="000000"/>
                </a:solidFill>
                <a:latin typeface="Arial"/>
                <a:cs typeface="Arial"/>
              </a:rPr>
              <a:t>Gõ một từ, ví dụ bedsore</a:t>
            </a:r>
          </a:p>
          <a:p>
            <a:pPr marL="0" indent="0" algn="l">
              <a:lnSpc>
                <a:spcPct val="104000"/>
              </a:lnSpc>
              <a:spcBef>
                <a:spcPts val="400"/>
              </a:spcBef>
              <a:buNone/>
            </a:pPr>
            <a:r>
              <a:rPr lang="en-US" sz="1750" dirty="0">
                <a:solidFill>
                  <a:srgbClr val="000000"/>
                </a:solidFill>
                <a:latin typeface="Arial"/>
                <a:cs typeface="Arial"/>
              </a:rPr>
              <a:t>Kết quả cho đề mục: Pressure Ulcer</a:t>
            </a:r>
          </a:p>
        </p:txBody>
      </p:sp>
      <p:sp>
        <p:nvSpPr>
          <p:cNvPr id="72" name="CardHead"/>
          <p:cNvSpPr/>
          <p:nvPr/>
        </p:nvSpPr>
        <p:spPr>
          <a:xfrm>
            <a:off x="4283066" y="17252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Một bài báo tin cậy</a:t>
            </a:r>
          </a:p>
        </p:txBody>
      </p:sp>
      <p:sp>
        <p:nvSpPr>
          <p:cNvPr id="73" name="CardBody"/>
          <p:cNvSpPr/>
          <p:nvPr/>
        </p:nvSpPr>
        <p:spPr>
          <a:xfrm>
            <a:off x="4283066"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Mở một bài liên quan trên PubMed</a:t>
            </a:r>
          </a:p>
          <a:p>
            <a:pPr marL="0" indent="0" algn="l">
              <a:lnSpc>
                <a:spcPct val="104000"/>
              </a:lnSpc>
              <a:spcBef>
                <a:spcPts val="400"/>
              </a:spcBef>
              <a:buNone/>
            </a:pPr>
            <a:r>
              <a:rPr lang="en-US" sz="1750" dirty="0">
                <a:solidFill>
                  <a:srgbClr val="000000"/>
                </a:solidFill>
                <a:latin typeface="Arial"/>
                <a:cs typeface="Arial"/>
              </a:rPr>
              <a:t>Kéo xuống phần 'MeSH terms'</a:t>
            </a:r>
          </a:p>
          <a:p>
            <a:pPr marL="0" indent="0" algn="l">
              <a:lnSpc>
                <a:spcPct val="104000"/>
              </a:lnSpc>
              <a:spcBef>
                <a:spcPts val="400"/>
              </a:spcBef>
              <a:buNone/>
            </a:pPr>
            <a:r>
              <a:rPr lang="en-US" sz="1750" dirty="0">
                <a:solidFill>
                  <a:srgbClr val="000000"/>
                </a:solidFill>
                <a:latin typeface="Arial"/>
                <a:cs typeface="Arial"/>
              </a:rPr>
              <a:t>Dùng lại các thuật ngữ phù hợp</a:t>
            </a:r>
          </a:p>
        </p:txBody>
      </p:sp>
      <p:sp>
        <p:nvSpPr>
          <p:cNvPr id="74" name="CardHead"/>
          <p:cNvSpPr/>
          <p:nvPr/>
        </p:nvSpPr>
        <p:spPr>
          <a:xfrm>
            <a:off x="8108932" y="17252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Search details</a:t>
            </a:r>
          </a:p>
        </p:txBody>
      </p:sp>
      <p:sp>
        <p:nvSpPr>
          <p:cNvPr id="75" name="CardBody"/>
          <p:cNvSpPr/>
          <p:nvPr/>
        </p:nvSpPr>
        <p:spPr>
          <a:xfrm>
            <a:off x="8108932"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PubMed tự gắn từ của bạn với MeSH</a:t>
            </a:r>
          </a:p>
          <a:p>
            <a:pPr marL="0" indent="0" algn="l">
              <a:lnSpc>
                <a:spcPct val="104000"/>
              </a:lnSpc>
              <a:spcBef>
                <a:spcPts val="400"/>
              </a:spcBef>
              <a:buNone/>
            </a:pPr>
            <a:r>
              <a:rPr lang="en-US" sz="1750" dirty="0">
                <a:solidFill>
                  <a:srgbClr val="000000"/>
                </a:solidFill>
                <a:latin typeface="Arial"/>
                <a:cs typeface="Arial"/>
              </a:rPr>
              <a:t>Xem PubMed đã dùng đề mục nào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Hãy tra thuật ngữ MeSH, đừng đoán.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Bốn công cụ giúp tìm chính xác hơn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49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"Ngoặc kép"</a:t>
            </a:r>
          </a:p>
        </p:txBody>
      </p:sp>
      <p:sp>
        <p:nvSpPr>
          <p:cNvPr id="71" name="CardBody"/>
          <p:cNvSpPr/>
          <p:nvPr/>
        </p:nvSpPr>
        <p:spPr>
          <a:xfrm>
            <a:off x="4572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"septic shock" = đúng cụm từ</a:t>
            </a:r>
          </a:p>
          <a:p>
            <a:pPr marL="0" indent="0" algn="l">
              <a:lnSpc>
                <a:spcPct val="104000"/>
              </a:lnSpc>
              <a:spcBef>
                <a:spcPts val="400"/>
              </a:spcBef>
              <a:buNone/>
            </a:pPr>
            <a:r>
              <a:rPr lang="en-US" sz="1600" dirty="0">
                <a:solidFill>
                  <a:srgbClr val="000000"/>
                </a:solidFill>
                <a:latin typeface="Arial"/>
                <a:cs typeface="Arial"/>
              </a:rPr>
              <a:t>Không phải hai từ rời</a:t>
            </a:r>
          </a:p>
        </p:txBody>
      </p:sp>
      <p:sp>
        <p:nvSpPr>
          <p:cNvPr id="72" name="CardHead"/>
          <p:cNvSpPr/>
          <p:nvPr/>
        </p:nvSpPr>
        <p:spPr>
          <a:xfrm>
            <a:off x="3326600" y="1849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Cắt cụt *</a:t>
            </a:r>
          </a:p>
        </p:txBody>
      </p:sp>
      <p:sp>
        <p:nvSpPr>
          <p:cNvPr id="73" name="CardBody"/>
          <p:cNvSpPr/>
          <p:nvPr/>
        </p:nvSpPr>
        <p:spPr>
          <a:xfrm>
            <a:off x="33266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child* tìm child, children, childhood</a:t>
            </a:r>
          </a:p>
          <a:p>
            <a:pPr marL="0" indent="0" algn="l">
              <a:lnSpc>
                <a:spcPct val="104000"/>
              </a:lnSpc>
              <a:spcBef>
                <a:spcPts val="400"/>
              </a:spcBef>
              <a:buNone/>
            </a:pPr>
            <a:r>
              <a:rPr lang="en-US" sz="1600" dirty="0">
                <a:solidFill>
                  <a:srgbClr val="000000"/>
                </a:solidFill>
                <a:latin typeface="Arial"/>
                <a:cs typeface="Arial"/>
              </a:rPr>
              <a:t>Dùng khi một ý có nhiều đuôi từ</a:t>
            </a:r>
          </a:p>
        </p:txBody>
      </p:sp>
      <p:sp>
        <p:nvSpPr>
          <p:cNvPr id="74" name="CardHead"/>
          <p:cNvSpPr/>
          <p:nvPr/>
        </p:nvSpPr>
        <p:spPr>
          <a:xfrm>
            <a:off x="6196000" y="1849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Thẻ trường</a:t>
            </a:r>
          </a:p>
        </p:txBody>
      </p:sp>
      <p:sp>
        <p:nvSpPr>
          <p:cNvPr id="75" name="CardBody"/>
          <p:cNvSpPr/>
          <p:nvPr/>
        </p:nvSpPr>
        <p:spPr>
          <a:xfrm>
            <a:off x="61960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[tiab] tiêu đề hoặc tóm tắt</a:t>
            </a:r>
          </a:p>
          <a:p>
            <a:pPr marL="0" indent="0" algn="l">
              <a:lnSpc>
                <a:spcPct val="104000"/>
              </a:lnSpc>
              <a:spcBef>
                <a:spcPts val="400"/>
              </a:spcBef>
              <a:buNone/>
            </a:pPr>
            <a:r>
              <a:rPr lang="en-US" sz="1600" dirty="0">
                <a:solidFill>
                  <a:srgbClr val="000000"/>
                </a:solidFill>
                <a:latin typeface="Arial"/>
                <a:cs typeface="Arial"/>
              </a:rPr>
              <a:t>[mh] thuật ngữ MeSH</a:t>
            </a:r>
          </a:p>
          <a:p>
            <a:pPr marL="0" indent="0" algn="l">
              <a:lnSpc>
                <a:spcPct val="104000"/>
              </a:lnSpc>
              <a:spcBef>
                <a:spcPts val="400"/>
              </a:spcBef>
              <a:buNone/>
            </a:pPr>
            <a:r>
              <a:rPr lang="en-US" sz="1600" dirty="0">
                <a:solidFill>
                  <a:srgbClr val="000000"/>
                </a:solidFill>
                <a:latin typeface="Arial"/>
                <a:cs typeface="Arial"/>
              </a:rPr>
              <a:t>[pt] loại bài báo</a:t>
            </a:r>
          </a:p>
        </p:txBody>
      </p:sp>
      <p:sp>
        <p:nvSpPr>
          <p:cNvPr id="76" name="CardHead"/>
          <p:cNvSpPr/>
          <p:nvPr/>
        </p:nvSpPr>
        <p:spPr>
          <a:xfrm>
            <a:off x="9065400" y="1849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Bộ lọc</a:t>
            </a:r>
          </a:p>
        </p:txBody>
      </p:sp>
      <p:sp>
        <p:nvSpPr>
          <p:cNvPr id="77" name="CardBody"/>
          <p:cNvSpPr/>
          <p:nvPr/>
        </p:nvSpPr>
        <p:spPr>
          <a:xfrm>
            <a:off x="90654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Loại bài (RCT, tổng quan hệ thống)</a:t>
            </a:r>
          </a:p>
          <a:p>
            <a:pPr marL="0" indent="0" algn="l">
              <a:lnSpc>
                <a:spcPct val="104000"/>
              </a:lnSpc>
              <a:spcBef>
                <a:spcPts val="400"/>
              </a:spcBef>
              <a:buNone/>
            </a:pPr>
            <a:r>
              <a:rPr lang="en-US" sz="1600" dirty="0">
                <a:solidFill>
                  <a:srgbClr val="000000"/>
                </a:solidFill>
                <a:latin typeface="Arial"/>
                <a:cs typeface="Arial"/>
              </a:rPr>
              <a:t>Năm, tuổi, người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Xem 'Search details' để biết chính xác PubMed đã tìm gì.</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PubMed và Google Scholar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89883"/>
          <a:ext cx="11277600" cy="3380351"/>
        </p:xfrm>
        <a:graphic>
          <a:graphicData uri="http://schemas.openxmlformats.org/drawingml/2006/table">
            <a:tbl>
              <a:tblPr firstRow="1" bandRow="1">
                <a:tableStyleId>{5C22544A-7EE6-4342-B048-85BDC9FD1C3A}</a:tableStyleId>
              </a:tblPr>
              <a:tblGrid>
                <a:gridCol w="3417454"/>
                <a:gridCol w="3759200"/>
                <a:gridCol w="4100946"/>
              </a:tblGrid>
              <a:tr h="380000">
                <a:tc>
                  <a:txBody>
                    <a:bodyPr/>
                    <a:lstStyle/>
                    <a:p>
                      <a:pPr algn="l"/>
                      <a:r>
                        <a:rPr lang="en-US" sz="17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700" b="1" dirty="0">
                          <a:solidFill>
                            <a:srgbClr val="FFFFFF"/>
                          </a:solidFill>
                          <a:latin typeface="Arial"/>
                          <a:cs typeface="Arial"/>
                        </a:rPr>
                        <a:t>PubMed</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Google Scholar</a:t>
                      </a:r>
                    </a:p>
                  </a:txBody>
                  <a:tcPr marL="73152" marR="73152" marT="45720" marB="45720" anchor="ctr">
                    <a:solidFill>
                      <a:srgbClr val="0B376C"/>
                    </a:solidFill>
                  </a:tcPr>
                </a:tc>
              </a:tr>
              <a:tr h="629598">
                <a:tc>
                  <a:txBody>
                    <a:bodyPr/>
                    <a:lstStyle/>
                    <a:p>
                      <a:pPr algn="l"/>
                      <a:r>
                        <a:rPr lang="en-US" sz="1700" b="1" dirty="0">
                          <a:solidFill>
                            <a:srgbClr val="000000"/>
                          </a:solidFill>
                          <a:latin typeface="Arial"/>
                          <a:cs typeface="Arial"/>
                        </a:rPr>
                        <a:t>Phạm vi</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Tạp chí y sinh, do chuyên gia lập chỉ mục</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Gần như mọi thứ: luận văn, sách, bản thảo, trang web</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MeSH (bộ từ vựng chuẩn)</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Có</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Không</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Bộ lọc (thiết kế, tuổi, năm)</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Có, nhiều</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Ít (năm, tổng quan)</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Minh bạch, lặp lại được</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Có</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Không: cách xếp hạng bị ẩn</a:t>
                      </a:r>
                    </a:p>
                  </a:txBody>
                  <a:tcPr marL="73152" marR="73152" marT="45720" marB="45720" anchor="ctr">
                    <a:solidFill>
                      <a:srgbClr val="F5F9FA"/>
                    </a:solidFill>
                  </a:tcPr>
                </a:tc>
              </a:tr>
              <a:tr h="629598">
                <a:tc>
                  <a:txBody>
                    <a:bodyPr/>
                    <a:lstStyle/>
                    <a:p>
                      <a:pPr algn="l"/>
                      <a:r>
                        <a:rPr lang="en-US" sz="1700" b="1" dirty="0">
                          <a:solidFill>
                            <a:srgbClr val="000000"/>
                          </a:solidFill>
                          <a:latin typeface="Arial"/>
                          <a:cs typeface="Arial"/>
                        </a:rPr>
                        <a:t>"Được trích dẫn bởi" một bài chính</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Một phần</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Có</a:t>
                      </a:r>
                    </a:p>
                  </a:txBody>
                  <a:tcPr marL="73152" marR="73152" marT="45720" marB="45720" anchor="ctr">
                    <a:solidFill>
                      <a:srgbClr val="FFFFFF"/>
                    </a:solidFill>
                  </a:tcPr>
                </a:tc>
              </a:tr>
              <a:tr h="629598">
                <a:tc>
                  <a:txBody>
                    <a:bodyPr/>
                    <a:lstStyle/>
                    <a:p>
                      <a:pPr algn="l"/>
                      <a:r>
                        <a:rPr lang="en-US" sz="1700" b="1" dirty="0">
                          <a:solidFill>
                            <a:srgbClr val="000000"/>
                          </a:solidFill>
                          <a:latin typeface="Arial"/>
                          <a:cs typeface="Arial"/>
                        </a:rPr>
                        <a:t>Phù hợp nhất cho</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Tìm kiếm chính, lặp lại được</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Kiểm tra nhanh, tài liệu xám, trích dẫn</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PubMed cho tìm kiếm chính. Google Scholar để kiểm tra và theo dấu trích dẫn.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trước: đã có tổng quan hệ thống chưa?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665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Tìm tổng quan</a:t>
            </a:r>
          </a:p>
        </p:txBody>
      </p:sp>
      <p:sp>
        <p:nvSpPr>
          <p:cNvPr id="71" name="CardBody"/>
          <p:cNvSpPr/>
          <p:nvPr/>
        </p:nvSpPr>
        <p:spPr>
          <a:xfrm>
            <a:off x="4572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Thư viện Cochrane</a:t>
            </a:r>
          </a:p>
          <a:p>
            <a:pPr marL="0" indent="0" algn="l">
              <a:lnSpc>
                <a:spcPct val="104000"/>
              </a:lnSpc>
              <a:spcBef>
                <a:spcPts val="400"/>
              </a:spcBef>
              <a:buNone/>
            </a:pPr>
            <a:r>
              <a:rPr lang="en-US" sz="1600" dirty="0">
                <a:solidFill>
                  <a:srgbClr val="000000"/>
                </a:solidFill>
                <a:latin typeface="Arial"/>
                <a:cs typeface="Arial"/>
              </a:rPr>
              <a:t>Bộ lọc PubMed: Systematic Review</a:t>
            </a:r>
          </a:p>
        </p:txBody>
      </p:sp>
      <p:sp>
        <p:nvSpPr>
          <p:cNvPr id="72" name="CardHead"/>
          <p:cNvSpPr/>
          <p:nvPr/>
        </p:nvSpPr>
        <p:spPr>
          <a:xfrm>
            <a:off x="3326600" y="18665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Tổng quan đang làm</a:t>
            </a:r>
          </a:p>
        </p:txBody>
      </p:sp>
      <p:sp>
        <p:nvSpPr>
          <p:cNvPr id="73" name="CardBody"/>
          <p:cNvSpPr/>
          <p:nvPr/>
        </p:nvSpPr>
        <p:spPr>
          <a:xfrm>
            <a:off x="33266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PROSPERO liệt kê các tổng quan hệ thống đã đăng ký</a:t>
            </a:r>
          </a:p>
        </p:txBody>
      </p:sp>
      <p:sp>
        <p:nvSpPr>
          <p:cNvPr id="74" name="CardHead"/>
          <p:cNvSpPr/>
          <p:nvPr/>
        </p:nvSpPr>
        <p:spPr>
          <a:xfrm>
            <a:off x="6196000" y="18665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Rồi quyết định</a:t>
            </a:r>
          </a:p>
        </p:txBody>
      </p:sp>
      <p:sp>
        <p:nvSpPr>
          <p:cNvPr id="75" name="CardBody"/>
          <p:cNvSpPr/>
          <p:nvPr/>
        </p:nvSpPr>
        <p:spPr>
          <a:xfrm>
            <a:off x="61960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Có tổng quan mới và tốt: dựa vào đó</a:t>
            </a:r>
          </a:p>
          <a:p>
            <a:pPr marL="0" indent="0" algn="l">
              <a:lnSpc>
                <a:spcPct val="104000"/>
              </a:lnSpc>
              <a:spcBef>
                <a:spcPts val="400"/>
              </a:spcBef>
              <a:buNone/>
            </a:pPr>
            <a:r>
              <a:rPr lang="en-US" sz="1600" dirty="0">
                <a:solidFill>
                  <a:srgbClr val="000000"/>
                </a:solidFill>
                <a:latin typeface="Arial"/>
                <a:cs typeface="Arial"/>
              </a:rPr>
              <a:t>Chưa có, hoặc đã cũ: đó là khoảng trống</a:t>
            </a:r>
          </a:p>
        </p:txBody>
      </p:sp>
      <p:sp>
        <p:nvSpPr>
          <p:cNvPr id="76" name="CardHead"/>
          <p:cNvSpPr/>
          <p:nvPr/>
        </p:nvSpPr>
        <p:spPr>
          <a:xfrm>
            <a:off x="9065400" y="18665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Học cách làm</a:t>
            </a:r>
          </a:p>
        </p:txBody>
      </p:sp>
      <p:sp>
        <p:nvSpPr>
          <p:cNvPr id="77" name="CardBody"/>
          <p:cNvSpPr/>
          <p:nvPr/>
        </p:nvSpPr>
        <p:spPr>
          <a:xfrm>
            <a:off x="90654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Cấp độ 3, Học phần A: tổng quan hệ thống và phân tích gộp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Trước khi lập kế hoạch nghiên cứu, hãy tìm xem điều gì đã được làm, bắt đầu từ tổng quan hệ thống.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tìm câu hỏi của chúng ta trên PubMed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10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Tìm một từ khóa, septic shock, và ghi lại số kết quả</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Dán chuỗi PICO đầy đủ: khối P, I và O nối bằng AND</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Xem 'Search details': PubMed thực sự đã tìm gì?</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Thêm bộ lọc: RCT và tổng quan hệ thống, người lớn, 10 năm gần đây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một kết quả: tóm tắt, MeSH, 'Similar articles', 'Cited by'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Bấm 'Send to', rồi 'Citation manager' (sẽ nhập vào ở phần 2.2)</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Hãy để ý</a:t>
            </a:r>
          </a:p>
          <a:p>
            <a:pPr marL="274320" indent="-274320" algn="l">
              <a:lnSpc>
                <a:spcPct val="104000"/>
              </a:lnSpc>
              <a:spcBef>
                <a:spcPts val="300"/>
              </a:spcBef>
              <a:buFont typeface="Arial"/>
              <a:buChar char="•"/>
            </a:pPr>
            <a:r>
              <a:rPr lang="en-US" sz="1500" dirty="0">
                <a:solidFill>
                  <a:srgbClr val="000000"/>
                </a:solidFill>
                <a:latin typeface="Arial"/>
                <a:cs typeface="Arial"/>
              </a:rPr>
              <a:t>Số kết quả giảm thế nào sau mỗi bước</a:t>
            </a:r>
          </a:p>
          <a:p>
            <a:pPr marL="274320" indent="-274320" algn="l">
              <a:lnSpc>
                <a:spcPct val="104000"/>
              </a:lnSpc>
              <a:spcBef>
                <a:spcPts val="300"/>
              </a:spcBef>
              <a:buFont typeface="Arial"/>
              <a:buChar char="•"/>
            </a:pPr>
            <a:r>
              <a:rPr lang="en-US" sz="1500" dirty="0">
                <a:solidFill>
                  <a:srgbClr val="000000"/>
                </a:solidFill>
                <a:latin typeface="Arial"/>
                <a:cs typeface="Arial"/>
              </a:rPr>
              <a:t>Bài nào cứ xuất hiện lại</a:t>
            </a:r>
          </a:p>
          <a:p>
            <a:pPr marL="274320" indent="-274320" algn="l">
              <a:lnSpc>
                <a:spcPct val="104000"/>
              </a:lnSpc>
              <a:spcBef>
                <a:spcPts val="300"/>
              </a:spcBef>
              <a:buFont typeface="Arial"/>
              <a:buChar char="•"/>
            </a:pPr>
            <a:r>
              <a:rPr lang="en-US" sz="1500" dirty="0">
                <a:solidFill>
                  <a:srgbClr val="000000"/>
                </a:solidFill>
                <a:latin typeface="Arial"/>
                <a:cs typeface="Arial"/>
              </a:rPr>
              <a:t>Bạn có tìm thấy Bài báo 1 và thử nghiệm CLASSIC (Meyhoff 2022)?</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Một chuỗi tìm kiếm cả lớp có thể chép lại (Bài tập 1 trong phiếu)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Đến lượt bạn: xây chuỗi tìm kiếm Boolean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5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Lấy câu hỏi PICO của riêng bạn và danh sách từ đồng nghĩa (bài về nhà Buổi 1)</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Bài tập 1: viết 2-4 từ đồng nghĩa (tiếng Anh) cho P, I (hoặc E) và O</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Nối từ đồng nghĩa bằng OR trong ngoặc, các khối bằng AND</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Kiểm tra từ nào là thuật ngữ MeSH: MeSH Database hoặc một bài đã biết</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Giảng viên gọi 2-3 bạn bật micro đọc to chuỗi tìm kiếm của mình</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Một chuỗi tìm kiếm cho câu hỏi của bạn, để chạy trong Xây dựng đề cương 2</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2.2  Quản lý và trích dẫn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Giữ lại mọi tài liệu bạn tìm được, và dùng công trình của người khác một cách trung thực.</a:t>
            </a:r>
          </a:p>
          <a:p>
            <a:pPr marL="0" indent="0" algn="ctr">
              <a:spcBef>
                <a:spcPts val="1200"/>
              </a:spcBef>
              <a:buNone/>
            </a:pPr>
            <a:r>
              <a:rPr lang="en-US" sz="1900" i="1" dirty="0">
                <a:solidFill>
                  <a:srgbClr val="595959"/>
                </a:solidFill>
                <a:latin typeface="Arial"/>
                <a:cs typeface="Arial"/>
              </a:rPr>
              <a:t>20 phút: phần mềm quản lý tài liệu (trình diễn Zotero), kiểu trích dẫn, diễn đạt lại an toàn, tài liệu xám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Phần mềm quản lý tài liệu: lưu ngay khi tìm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Gom</a:t>
            </a:r>
          </a:p>
        </p:txBody>
      </p:sp>
      <p:sp>
        <p:nvSpPr>
          <p:cNvPr id="81" name="StepText"/>
          <p:cNvSpPr/>
          <p:nvPr/>
        </p:nvSpPr>
        <p:spPr>
          <a:xfrm>
            <a:off x="49720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Đánh dấu bài trên PubMed</a:t>
            </a:r>
          </a:p>
          <a:p>
            <a:pPr marL="0" indent="0" algn="l">
              <a:lnSpc>
                <a:spcPct val="104000"/>
              </a:lnSpc>
              <a:spcBef>
                <a:spcPts val="200"/>
              </a:spcBef>
              <a:buNone/>
            </a:pPr>
            <a:r>
              <a:rPr lang="en-US" sz="1500" dirty="0">
                <a:solidFill>
                  <a:srgbClr val="000000"/>
                </a:solidFill>
                <a:latin typeface="Arial"/>
                <a:cs typeface="Arial"/>
              </a:rPr>
              <a:t>Clipboard hoặc Collections</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Xuất</a:t>
            </a:r>
          </a:p>
        </p:txBody>
      </p:sp>
      <p:sp>
        <p:nvSpPr>
          <p:cNvPr id="83" name="StepText"/>
          <p:cNvSpPr/>
          <p:nvPr/>
        </p:nvSpPr>
        <p:spPr>
          <a:xfrm>
            <a:off x="274072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'Send to', rồi 'Citation manager'</a:t>
            </a:r>
          </a:p>
          <a:p>
            <a:pPr marL="0" indent="0" algn="l">
              <a:lnSpc>
                <a:spcPct val="104000"/>
              </a:lnSpc>
              <a:spcBef>
                <a:spcPts val="200"/>
              </a:spcBef>
              <a:buNone/>
            </a:pPr>
            <a:r>
              <a:rPr lang="en-US" sz="1500" dirty="0">
                <a:solidFill>
                  <a:srgbClr val="000000"/>
                </a:solidFill>
                <a:latin typeface="Arial"/>
                <a:cs typeface="Arial"/>
              </a:rPr>
              <a:t>Tạo tệp .nbib</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Nhập</a:t>
            </a:r>
          </a:p>
        </p:txBody>
      </p:sp>
      <p:sp>
        <p:nvSpPr>
          <p:cNvPr id="85" name="StepText"/>
          <p:cNvSpPr/>
          <p:nvPr/>
        </p:nvSpPr>
        <p:spPr>
          <a:xfrm>
            <a:off x="498424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Zotero hoặc Mendeley (miễn phí)</a:t>
            </a:r>
          </a:p>
          <a:p>
            <a:pPr marL="0" indent="0" algn="l">
              <a:lnSpc>
                <a:spcPct val="104000"/>
              </a:lnSpc>
              <a:spcBef>
                <a:spcPts val="200"/>
              </a:spcBef>
              <a:buNone/>
            </a:pPr>
            <a:r>
              <a:rPr lang="en-US" sz="1500" dirty="0">
                <a:solidFill>
                  <a:srgbClr val="000000"/>
                </a:solidFill>
                <a:latin typeface="Arial"/>
                <a:cs typeface="Arial"/>
              </a:rPr>
              <a:t>EndNote (trả phí)</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Trích dẫn</a:t>
            </a:r>
          </a:p>
        </p:txBody>
      </p:sp>
      <p:sp>
        <p:nvSpPr>
          <p:cNvPr id="87" name="StepText"/>
          <p:cNvSpPr/>
          <p:nvPr/>
        </p:nvSpPr>
        <p:spPr>
          <a:xfrm>
            <a:off x="722776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Chèn trích dẫn trong Word bằng plug-in</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Danh mục</a:t>
            </a:r>
          </a:p>
        </p:txBody>
      </p:sp>
      <p:sp>
        <p:nvSpPr>
          <p:cNvPr id="89" name="StepText"/>
          <p:cNvSpPr/>
          <p:nvPr/>
        </p:nvSpPr>
        <p:spPr>
          <a:xfrm>
            <a:off x="9471280" y="214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Danh mục tài liệu tự động</a:t>
            </a:r>
          </a:p>
          <a:p>
            <a:pPr marL="0" indent="0" algn="l">
              <a:lnSpc>
                <a:spcPct val="104000"/>
              </a:lnSpc>
              <a:spcBef>
                <a:spcPts val="200"/>
              </a:spcBef>
              <a:buNone/>
            </a:pPr>
            <a:r>
              <a:rPr lang="en-US" sz="1500" dirty="0">
                <a:solidFill>
                  <a:srgbClr val="000000"/>
                </a:solidFill>
                <a:latin typeface="Arial"/>
                <a:cs typeface="Arial"/>
              </a:rPr>
              <a:t>Theo mọi kiểu trích dẫn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Phần mềm quản lý tài liệu ngăn lỗi phổ biến nhất trong đề cương: trích dẫn sai.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từ PubMed sang Zotero đến Word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Nhập tệp .nbib từ phần trình diễn PubMed vào Zotero</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Xem: tác giả, tiêu đề, tạp chí, năm, DOI, không gõ tay gì cả</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Trong Word, ở thẻ Zotero, bấm 'Add/Edit Citation' và gõ Meyhoff</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Bấm 'Add/Edit Bibliography': danh mục tài liệu xuất hiện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'Document Preferences': đổi Vancouver sang APA rồi đổi lại</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Hãy để ý</a:t>
            </a:r>
          </a:p>
          <a:p>
            <a:pPr marL="274320" indent="-274320" algn="l">
              <a:lnSpc>
                <a:spcPct val="104000"/>
              </a:lnSpc>
              <a:spcBef>
                <a:spcPts val="300"/>
              </a:spcBef>
              <a:buFont typeface="Arial"/>
              <a:buChar char="•"/>
            </a:pPr>
            <a:r>
              <a:rPr lang="en-US" sz="1500" dirty="0">
                <a:solidFill>
                  <a:srgbClr val="000000"/>
                </a:solidFill>
                <a:latin typeface="Arial"/>
                <a:cs typeface="Arial"/>
              </a:rPr>
              <a:t>[1] thành (Meyhoff et al., 2022)</a:t>
            </a:r>
          </a:p>
          <a:p>
            <a:pPr marL="274320" indent="-274320" algn="l">
              <a:lnSpc>
                <a:spcPct val="104000"/>
              </a:lnSpc>
              <a:spcBef>
                <a:spcPts val="300"/>
              </a:spcBef>
              <a:buFont typeface="Arial"/>
              <a:buChar char="•"/>
            </a:pPr>
            <a:r>
              <a:rPr lang="en-US" sz="1500" dirty="0">
                <a:solidFill>
                  <a:srgbClr val="000000"/>
                </a:solidFill>
                <a:latin typeface="Arial"/>
                <a:cs typeface="Arial"/>
              </a:rPr>
              <a:t>Danh mục tự định dạng lại</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Mọi người đã thấy trọn chu trình: gom, trích dẫn, lập danh mục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Kiểu trích dẫn: một bài, hai cách trình bày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Dùng kiểu tạp chí yêu cầu. Phần mềm quản lý tài liệu đổi kiểu chỉ bằng một cú nhấp.</a:t>
            </a:r>
          </a:p>
        </p:txBody>
      </p:sp>
      <p:sp>
        <p:nvSpPr>
          <p:cNvPr id="70" name="CardHead"/>
          <p:cNvSpPr/>
          <p:nvPr/>
        </p:nvSpPr>
        <p:spPr>
          <a:xfrm>
            <a:off x="457200" y="1834931"/>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Vancouver</a:t>
            </a:r>
          </a:p>
        </p:txBody>
      </p:sp>
      <p:sp>
        <p:nvSpPr>
          <p:cNvPr id="71" name="CardBody"/>
          <p:cNvSpPr/>
          <p:nvPr/>
        </p:nvSpPr>
        <p:spPr>
          <a:xfrm>
            <a:off x="457200" y="2474931"/>
            <a:ext cx="5538800" cy="24252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00" i="1" dirty="0">
                <a:solidFill>
                  <a:srgbClr val="000000"/>
                </a:solidFill>
                <a:latin typeface="Arial"/>
                <a:cs typeface="Arial"/>
              </a:rPr>
              <a:t>Hạn chế dịch truyền không làm thay đổi tử vong 90 ngày [1].</a:t>
            </a:r>
          </a:p>
          <a:p>
            <a:pPr marL="0" indent="0" algn="l">
              <a:lnSpc>
                <a:spcPct val="104000"/>
              </a:lnSpc>
              <a:spcBef>
                <a:spcPts val="400"/>
              </a:spcBef>
              <a:buNone/>
            </a:pPr>
            <a:r>
              <a:rPr lang="en-US" sz="1700" b="1" dirty="0">
                <a:solidFill>
                  <a:srgbClr val="000000"/>
                </a:solidFill>
                <a:latin typeface="Arial"/>
                <a:cs typeface="Arial"/>
              </a:rPr>
              <a:t>Danh mục tài liệu:</a:t>
            </a:r>
          </a:p>
          <a:p>
            <a:pPr marL="0" indent="0" algn="l">
              <a:lnSpc>
                <a:spcPct val="104000"/>
              </a:lnSpc>
              <a:spcBef>
                <a:spcPts val="400"/>
              </a:spcBef>
              <a:buNone/>
            </a:pPr>
            <a:r>
              <a:rPr lang="en-US" sz="1700" dirty="0">
                <a:solidFill>
                  <a:srgbClr val="000000"/>
                </a:solidFill>
                <a:latin typeface="Arial"/>
                <a:cs typeface="Arial"/>
              </a:rPr>
              <a:t>1. Author AA, Author BB, et al. Title. J Abbrev. Year;Vol(Issue):pages.</a:t>
            </a:r>
          </a:p>
          <a:p>
            <a:pPr marL="0" indent="0" algn="l">
              <a:lnSpc>
                <a:spcPct val="104000"/>
              </a:lnSpc>
              <a:spcBef>
                <a:spcPts val="400"/>
              </a:spcBef>
              <a:buNone/>
            </a:pPr>
            <a:r>
              <a:rPr lang="en-US" sz="1700" i="1" dirty="0">
                <a:solidFill>
                  <a:srgbClr val="595959"/>
                </a:solidFill>
                <a:latin typeface="Arial"/>
                <a:cs typeface="Arial"/>
              </a:rPr>
              <a:t>Đánh số theo thứ tự trích dẫn. Đa số tạp chí y khoa dùng.</a:t>
            </a:r>
          </a:p>
        </p:txBody>
      </p:sp>
      <p:sp>
        <p:nvSpPr>
          <p:cNvPr id="72" name="CardHead"/>
          <p:cNvSpPr/>
          <p:nvPr/>
        </p:nvSpPr>
        <p:spPr>
          <a:xfrm>
            <a:off x="6196000" y="1834931"/>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APA</a:t>
            </a:r>
          </a:p>
        </p:txBody>
      </p:sp>
      <p:sp>
        <p:nvSpPr>
          <p:cNvPr id="73" name="CardBody"/>
          <p:cNvSpPr/>
          <p:nvPr/>
        </p:nvSpPr>
        <p:spPr>
          <a:xfrm>
            <a:off x="6196000" y="2474931"/>
            <a:ext cx="5538800" cy="24252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00" i="1" dirty="0">
                <a:solidFill>
                  <a:srgbClr val="000000"/>
                </a:solidFill>
                <a:latin typeface="Arial"/>
                <a:cs typeface="Arial"/>
              </a:rPr>
              <a:t>Hạn chế dịch truyền không làm thay đổi tử vong 90 ngày (Meyhoff et al., 2022).</a:t>
            </a:r>
          </a:p>
          <a:p>
            <a:pPr marL="0" indent="0" algn="l">
              <a:lnSpc>
                <a:spcPct val="104000"/>
              </a:lnSpc>
              <a:spcBef>
                <a:spcPts val="400"/>
              </a:spcBef>
              <a:buNone/>
            </a:pPr>
            <a:r>
              <a:rPr lang="en-US" sz="1700" b="1" dirty="0">
                <a:solidFill>
                  <a:srgbClr val="000000"/>
                </a:solidFill>
                <a:latin typeface="Arial"/>
                <a:cs typeface="Arial"/>
              </a:rPr>
              <a:t>Danh mục tài liệu:</a:t>
            </a:r>
          </a:p>
          <a:p>
            <a:pPr marL="0" indent="0" algn="l">
              <a:lnSpc>
                <a:spcPct val="104000"/>
              </a:lnSpc>
              <a:spcBef>
                <a:spcPts val="400"/>
              </a:spcBef>
              <a:buNone/>
            </a:pPr>
            <a:r>
              <a:rPr lang="en-US" sz="1700" dirty="0">
                <a:solidFill>
                  <a:srgbClr val="000000"/>
                </a:solidFill>
                <a:latin typeface="Arial"/>
                <a:cs typeface="Arial"/>
              </a:rPr>
              <a:t>Author, A. A., &amp; Author, B. B. (Year). Title. Journal, Vol(Issue), pages.</a:t>
            </a:r>
          </a:p>
          <a:p>
            <a:pPr marL="0" indent="0" algn="l">
              <a:lnSpc>
                <a:spcPct val="104000"/>
              </a:lnSpc>
              <a:spcBef>
                <a:spcPts val="400"/>
              </a:spcBef>
              <a:buNone/>
            </a:pPr>
            <a:r>
              <a:rPr lang="en-US" sz="1700" i="1" dirty="0">
                <a:solidFill>
                  <a:srgbClr val="595959"/>
                </a:solidFill>
                <a:latin typeface="Arial"/>
                <a:cs typeface="Arial"/>
              </a:rPr>
              <a:t>Tác giả và năm trong bài. Phổ biến ở điều dưỡng, khoa học xã hội.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Chọn kiểu tạp chí đích dùng, và để phần mềm lo việc định dạng.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Trích dẫn và sao chép: diễn đạt lại an toàn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Cách làm: đọc, gấp bài báo, viết theo trí nhớ, kiểm tra lại, trích dẫn.</a:t>
            </a:r>
          </a:p>
        </p:txBody>
      </p:sp>
      <p:sp>
        <p:nvSpPr>
          <p:cNvPr id="70" name="CardHead"/>
          <p:cNvSpPr/>
          <p:nvPr/>
        </p:nvSpPr>
        <p:spPr>
          <a:xfrm>
            <a:off x="457200" y="1800006"/>
            <a:ext cx="3625866" cy="640000"/>
          </a:xfrm>
          <a:prstGeom prst="rect">
            <a:avLst/>
          </a:prstGeom>
          <a:solidFill>
            <a:srgbClr val="8A99A3"/>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Nguồn (Boulet và cs. 2024, tóm tắt)</a:t>
            </a:r>
          </a:p>
        </p:txBody>
      </p:sp>
      <p:sp>
        <p:nvSpPr>
          <p:cNvPr id="71" name="CardBody"/>
          <p:cNvSpPr/>
          <p:nvPr/>
        </p:nvSpPr>
        <p:spPr>
          <a:xfrm>
            <a:off x="457200" y="2440006"/>
            <a:ext cx="3625866" cy="25299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i="1" dirty="0">
                <a:solidFill>
                  <a:srgbClr val="000000"/>
                </a:solidFill>
                <a:latin typeface="Arial"/>
                <a:cs typeface="Arial"/>
              </a:rPr>
              <a:t>"In ICU patients with septic shock, an optimized restrictive fluid strategy targeting hidden fluid intakes did not reduce the overall fluid balance at day 5."</a:t>
            </a:r>
          </a:p>
        </p:txBody>
      </p:sp>
      <p:sp>
        <p:nvSpPr>
          <p:cNvPr id="72" name="CardHead"/>
          <p:cNvSpPr/>
          <p:nvPr/>
        </p:nvSpPr>
        <p:spPr>
          <a:xfrm>
            <a:off x="4283066" y="1800006"/>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Thay vài từ ("chắp vá")</a:t>
            </a:r>
          </a:p>
        </p:txBody>
      </p:sp>
      <p:sp>
        <p:nvSpPr>
          <p:cNvPr id="73" name="CardBody"/>
          <p:cNvSpPr/>
          <p:nvPr/>
        </p:nvSpPr>
        <p:spPr>
          <a:xfrm>
            <a:off x="4283066" y="2440006"/>
            <a:ext cx="3625866" cy="25299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i="1" dirty="0">
                <a:solidFill>
                  <a:srgbClr val="000000"/>
                </a:solidFill>
                <a:latin typeface="Arial"/>
                <a:cs typeface="Arial"/>
              </a:rPr>
              <a:t>"In septic shock ICU patients, an optimised restrictive approach targeting hidden fluid intakes did not lower the total fluid balance at day 5."</a:t>
            </a:r>
          </a:p>
          <a:p>
            <a:pPr marL="0" indent="0" algn="l">
              <a:lnSpc>
                <a:spcPct val="104000"/>
              </a:lnSpc>
              <a:spcBef>
                <a:spcPts val="400"/>
              </a:spcBef>
              <a:buNone/>
            </a:pPr>
            <a:r>
              <a:rPr lang="en-US" sz="1650" b="1" dirty="0">
                <a:solidFill>
                  <a:srgbClr val="B23B2E"/>
                </a:solidFill>
                <a:latin typeface="Arial"/>
                <a:cs typeface="Arial"/>
              </a:rPr>
              <a:t>Cùng cấu trúc, cùng từ = đạo văn, dù có trích dẫn</a:t>
            </a:r>
          </a:p>
        </p:txBody>
      </p:sp>
      <p:sp>
        <p:nvSpPr>
          <p:cNvPr id="74" name="CardHead"/>
          <p:cNvSpPr/>
          <p:nvPr/>
        </p:nvSpPr>
        <p:spPr>
          <a:xfrm>
            <a:off x="8108932" y="1800006"/>
            <a:ext cx="3625866"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Lời của mình + trích dẫn</a:t>
            </a:r>
          </a:p>
        </p:txBody>
      </p:sp>
      <p:sp>
        <p:nvSpPr>
          <p:cNvPr id="75" name="CardBody"/>
          <p:cNvSpPr/>
          <p:nvPr/>
        </p:nvSpPr>
        <p:spPr>
          <a:xfrm>
            <a:off x="8108932" y="2440006"/>
            <a:ext cx="3625866" cy="25299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50" i="1" dirty="0">
                <a:solidFill>
                  <a:srgbClr val="000000"/>
                </a:solidFill>
                <a:latin typeface="Arial"/>
                <a:cs typeface="Arial"/>
              </a:rPr>
              <a:t>"A pilot trial in 48 patients found that limiting maintenance and drug-dilution fluids did not significantly change fluid balance after five days [1]."</a:t>
            </a:r>
          </a:p>
          <a:p>
            <a:pPr marL="0" indent="0" algn="l">
              <a:lnSpc>
                <a:spcPct val="104000"/>
              </a:lnSpc>
              <a:spcBef>
                <a:spcPts val="400"/>
              </a:spcBef>
              <a:buNone/>
            </a:pPr>
            <a:r>
              <a:rPr lang="en-US" sz="1650" b="1" dirty="0">
                <a:solidFill>
                  <a:srgbClr val="2E8B57"/>
                </a:solidFill>
                <a:latin typeface="Arial"/>
                <a:cs typeface="Arial"/>
              </a:rPr>
              <a:t>Cấu trúc mới, thêm bối cảnh, có trích dẫn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Thay đổi cả cấu trúc lẫn từ ngữ, và luôn trích dẫn nguồn.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Bốn quy tắc trích dẫn an toàn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665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Trích dữ kiện</a:t>
            </a:r>
          </a:p>
        </p:txBody>
      </p:sp>
      <p:sp>
        <p:nvSpPr>
          <p:cNvPr id="71" name="CardBody"/>
          <p:cNvSpPr/>
          <p:nvPr/>
        </p:nvSpPr>
        <p:spPr>
          <a:xfrm>
            <a:off x="4572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Con số, phát hiện và ý tưởng của người khác cần trích dẫn</a:t>
            </a:r>
          </a:p>
        </p:txBody>
      </p:sp>
      <p:sp>
        <p:nvSpPr>
          <p:cNvPr id="72" name="CardHead"/>
          <p:cNvSpPr/>
          <p:nvPr/>
        </p:nvSpPr>
        <p:spPr>
          <a:xfrm>
            <a:off x="3326600" y="18665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Trích nguồn gốc</a:t>
            </a:r>
          </a:p>
        </p:txBody>
      </p:sp>
      <p:sp>
        <p:nvSpPr>
          <p:cNvPr id="73" name="CardBody"/>
          <p:cNvSpPr/>
          <p:nvPr/>
        </p:nvSpPr>
        <p:spPr>
          <a:xfrm>
            <a:off x="33266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Đọc và trích bài báo gốc</a:t>
            </a:r>
          </a:p>
          <a:p>
            <a:pPr marL="0" indent="0" algn="l">
              <a:lnSpc>
                <a:spcPct val="104000"/>
              </a:lnSpc>
              <a:spcBef>
                <a:spcPts val="400"/>
              </a:spcBef>
              <a:buNone/>
            </a:pPr>
            <a:r>
              <a:rPr lang="en-US" sz="1600" dirty="0">
                <a:solidFill>
                  <a:srgbClr val="000000"/>
                </a:solidFill>
                <a:latin typeface="Arial"/>
                <a:cs typeface="Arial"/>
              </a:rPr>
              <a:t>Không trích bản tóm lược</a:t>
            </a:r>
          </a:p>
        </p:txBody>
      </p:sp>
      <p:sp>
        <p:nvSpPr>
          <p:cNvPr id="74" name="CardHead"/>
          <p:cNvSpPr/>
          <p:nvPr/>
        </p:nvSpPr>
        <p:spPr>
          <a:xfrm>
            <a:off x="6196000" y="18665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Lời của mình</a:t>
            </a:r>
          </a:p>
        </p:txBody>
      </p:sp>
      <p:sp>
        <p:nvSpPr>
          <p:cNvPr id="75" name="CardBody"/>
          <p:cNvSpPr/>
          <p:nvPr/>
        </p:nvSpPr>
        <p:spPr>
          <a:xfrm>
            <a:off x="61960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Dùng cấu trúc mới</a:t>
            </a:r>
          </a:p>
          <a:p>
            <a:pPr marL="0" indent="0" algn="l">
              <a:lnSpc>
                <a:spcPct val="104000"/>
              </a:lnSpc>
              <a:spcBef>
                <a:spcPts val="400"/>
              </a:spcBef>
              <a:buNone/>
            </a:pPr>
            <a:r>
              <a:rPr lang="en-US" sz="1600" dirty="0">
                <a:solidFill>
                  <a:srgbClr val="000000"/>
                </a:solidFill>
                <a:latin typeface="Arial"/>
                <a:cs typeface="Arial"/>
              </a:rPr>
              <a:t>Nguyên văn phải có ngoặc kép</a:t>
            </a:r>
          </a:p>
        </p:txBody>
      </p:sp>
      <p:sp>
        <p:nvSpPr>
          <p:cNvPr id="76" name="CardHead"/>
          <p:cNvSpPr/>
          <p:nvPr/>
        </p:nvSpPr>
        <p:spPr>
          <a:xfrm>
            <a:off x="9065400" y="18665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Kiểm tra</a:t>
            </a:r>
          </a:p>
        </p:txBody>
      </p:sp>
      <p:sp>
        <p:nvSpPr>
          <p:cNvPr id="77" name="CardBody"/>
          <p:cNvSpPr/>
          <p:nvPr/>
        </p:nvSpPr>
        <p:spPr>
          <a:xfrm>
            <a:off x="9065400" y="2506506"/>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Mỗi tài liệu nói đúng điều bạn dẫn ra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Không bao giờ trích dẫn một bài báo bạn chưa đọc.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hiểu bài: được hay không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Bạn chép một câu từ tóm tắt, đổi hai từ và thêm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Bạn trích nguyên văn một câu, trong ngoặc kép, có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Bạn viết một phát hiện bằng lời của mình nhưng quên trích dẫn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Bạn trích dẫn một bài thấy được nhắc trong bài tổng quan, mà không đọc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câu: biểu tượng ngón cái lên (được) hoặc xuống (không được), hoặc bình chọn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Tài liệu xám, kể cả sổ đăng ký thử nghiệm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Hãy nhìn dưới mặt nước: tìm trong tài liệu xám, kể cả sổ đăng ký thử nghiệm, làm giảm sai lệch xuất bản.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2.3  Đọc một bài báo trong 15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Không cần đọc từng chữ. Hãy đọc đúng chỗ, theo đúng thứ tự.</a:t>
            </a:r>
          </a:p>
          <a:p>
            <a:pPr marL="0" indent="0" algn="ctr">
              <a:spcBef>
                <a:spcPts val="1200"/>
              </a:spcBef>
              <a:buNone/>
            </a:pPr>
            <a:r>
              <a:rPr lang="en-US" sz="1900" i="1" dirty="0">
                <a:solidFill>
                  <a:srgbClr val="595959"/>
                </a:solidFill>
                <a:latin typeface="Arial"/>
                <a:cs typeface="Arial"/>
              </a:rPr>
              <a:t>40 phút: cấu trúc bài báo, thứ tự đọc, phần tóm tắt, thổi phồng, và bài tập đọc Bài báo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Cấu trúc bài báo: IMRaD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Mọi bài báo gốc có cùng hình dạng: vì sao, làm gì, thấy gì, ý nghĩa gì.</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Thứ tự đọc trong 15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Dừng sau bước 1 hoặc 2 nếu bài không trả lời câu hỏi. Tổng: khoảng 15 phút.</a:t>
            </a:r>
          </a:p>
        </p:txBody>
      </p:sp>
      <p:sp>
        <p:nvSpPr>
          <p:cNvPr id="80" name="Step"/>
          <p:cNvSpPr/>
          <p:nvPr/>
        </p:nvSpPr>
        <p:spPr>
          <a:xfrm>
            <a:off x="457200" y="1660000"/>
            <a:ext cx="2303520" cy="760000"/>
          </a:xfrm>
          <a:prstGeom prst="homePlate">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1  Tiêu đề</a:t>
            </a:r>
          </a:p>
        </p:txBody>
      </p:sp>
      <p:sp>
        <p:nvSpPr>
          <p:cNvPr id="81" name="StepText"/>
          <p:cNvSpPr/>
          <p:nvPr/>
        </p:nvSpPr>
        <p:spPr>
          <a:xfrm>
            <a:off x="49720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30 giây</a:t>
            </a:r>
          </a:p>
          <a:p>
            <a:pPr marL="0" indent="0" algn="l">
              <a:lnSpc>
                <a:spcPct val="104000"/>
              </a:lnSpc>
              <a:spcBef>
                <a:spcPts val="200"/>
              </a:spcBef>
              <a:buNone/>
            </a:pPr>
            <a:r>
              <a:rPr lang="en-US" sz="1650" dirty="0">
                <a:solidFill>
                  <a:srgbClr val="000000"/>
                </a:solidFill>
                <a:latin typeface="Arial"/>
                <a:cs typeface="Arial"/>
              </a:rPr>
              <a:t>Liên quan tới câu hỏi của tôi?</a:t>
            </a:r>
          </a:p>
        </p:txBody>
      </p:sp>
      <p:sp>
        <p:nvSpPr>
          <p:cNvPr id="82" name="Step"/>
          <p:cNvSpPr/>
          <p:nvPr/>
        </p:nvSpPr>
        <p:spPr>
          <a:xfrm>
            <a:off x="2700720" y="1660000"/>
            <a:ext cx="2303520" cy="760000"/>
          </a:xfrm>
          <a:prstGeom prst="chevron">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2  Tóm tắt</a:t>
            </a:r>
          </a:p>
        </p:txBody>
      </p:sp>
      <p:sp>
        <p:nvSpPr>
          <p:cNvPr id="83" name="StepText"/>
          <p:cNvSpPr/>
          <p:nvPr/>
        </p:nvSpPr>
        <p:spPr>
          <a:xfrm>
            <a:off x="274072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3 phút</a:t>
            </a:r>
          </a:p>
          <a:p>
            <a:pPr marL="0" indent="0" algn="l">
              <a:lnSpc>
                <a:spcPct val="104000"/>
              </a:lnSpc>
              <a:spcBef>
                <a:spcPts val="200"/>
              </a:spcBef>
              <a:buNone/>
            </a:pPr>
            <a:r>
              <a:rPr lang="en-US" sz="1650" dirty="0">
                <a:solidFill>
                  <a:srgbClr val="000000"/>
                </a:solidFill>
                <a:latin typeface="Arial"/>
                <a:cs typeface="Arial"/>
              </a:rPr>
              <a:t>PICO, thiết kế, kết quả chính</a:t>
            </a:r>
          </a:p>
        </p:txBody>
      </p:sp>
      <p:sp>
        <p:nvSpPr>
          <p:cNvPr id="84" name="Step"/>
          <p:cNvSpPr/>
          <p:nvPr/>
        </p:nvSpPr>
        <p:spPr>
          <a:xfrm>
            <a:off x="494424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3  Hình và bảng</a:t>
            </a:r>
          </a:p>
        </p:txBody>
      </p:sp>
      <p:sp>
        <p:nvSpPr>
          <p:cNvPr id="85" name="StepText"/>
          <p:cNvSpPr/>
          <p:nvPr/>
        </p:nvSpPr>
        <p:spPr>
          <a:xfrm>
            <a:off x="498424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4 phút</a:t>
            </a:r>
          </a:p>
          <a:p>
            <a:pPr marL="0" indent="0" algn="l">
              <a:lnSpc>
                <a:spcPct val="104000"/>
              </a:lnSpc>
              <a:spcBef>
                <a:spcPts val="200"/>
              </a:spcBef>
              <a:buNone/>
            </a:pPr>
            <a:r>
              <a:rPr lang="en-US" sz="1650" dirty="0">
                <a:solidFill>
                  <a:srgbClr val="000000"/>
                </a:solidFill>
                <a:latin typeface="Arial"/>
                <a:cs typeface="Arial"/>
              </a:rPr>
              <a:t>Sơ đồ, Bảng 1, bảng kết quả chính</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4  Phương pháp</a:t>
            </a:r>
          </a:p>
        </p:txBody>
      </p:sp>
      <p:sp>
        <p:nvSpPr>
          <p:cNvPr id="87" name="StepText"/>
          <p:cNvSpPr/>
          <p:nvPr/>
        </p:nvSpPr>
        <p:spPr>
          <a:xfrm>
            <a:off x="722776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5 phút</a:t>
            </a:r>
          </a:p>
          <a:p>
            <a:pPr marL="0" indent="0" algn="l">
              <a:lnSpc>
                <a:spcPct val="104000"/>
              </a:lnSpc>
              <a:spcBef>
                <a:spcPts val="200"/>
              </a:spcBef>
              <a:buNone/>
            </a:pPr>
            <a:r>
              <a:rPr lang="en-US" sz="1650" dirty="0">
                <a:solidFill>
                  <a:srgbClr val="000000"/>
                </a:solidFill>
                <a:latin typeface="Arial"/>
                <a:cs typeface="Arial"/>
              </a:rPr>
              <a:t>Ai, chọn thế nào, kết cục chính, chống sai lệch</a:t>
            </a:r>
          </a:p>
        </p:txBody>
      </p:sp>
      <p:sp>
        <p:nvSpPr>
          <p:cNvPr id="88" name="Step"/>
          <p:cNvSpPr/>
          <p:nvPr/>
        </p:nvSpPr>
        <p:spPr>
          <a:xfrm>
            <a:off x="943128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5  Bàn luận</a:t>
            </a:r>
          </a:p>
        </p:txBody>
      </p:sp>
      <p:sp>
        <p:nvSpPr>
          <p:cNvPr id="89" name="StepText"/>
          <p:cNvSpPr/>
          <p:nvPr/>
        </p:nvSpPr>
        <p:spPr>
          <a:xfrm>
            <a:off x="9471280" y="2580000"/>
            <a:ext cx="2163520" cy="1431429"/>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650" b="1" dirty="0">
                <a:solidFill>
                  <a:srgbClr val="000000"/>
                </a:solidFill>
                <a:latin typeface="Arial"/>
                <a:cs typeface="Arial"/>
              </a:rPr>
              <a:t>2-3 phút</a:t>
            </a:r>
          </a:p>
          <a:p>
            <a:pPr marL="0" indent="0" algn="l">
              <a:lnSpc>
                <a:spcPct val="104000"/>
              </a:lnSpc>
              <a:spcBef>
                <a:spcPts val="200"/>
              </a:spcBef>
              <a:buNone/>
            </a:pPr>
            <a:r>
              <a:rPr lang="en-US" sz="1650" dirty="0">
                <a:solidFill>
                  <a:srgbClr val="000000"/>
                </a:solidFill>
                <a:latin typeface="Arial"/>
                <a:cs typeface="Arial"/>
              </a:rPr>
              <a:t>Hạn chế. Kết luận có khớp với dữ liệu không?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Tiêu đề, tóm tắt, hình và bảng, phương pháp. Dừng sớm nếu không liên quan.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Phần tóm tắt phải có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02835"/>
          <a:ext cx="11277600" cy="2985120"/>
        </p:xfrm>
        <a:graphic>
          <a:graphicData uri="http://schemas.openxmlformats.org/drawingml/2006/table">
            <a:tbl>
              <a:tblPr firstRow="1" bandRow="1">
                <a:tableStyleId>{5C22544A-7EE6-4342-B048-85BDC9FD1C3A}</a:tableStyleId>
              </a:tblPr>
              <a:tblGrid>
                <a:gridCol w="2451652"/>
                <a:gridCol w="8825948"/>
              </a:tblGrid>
              <a:tr h="401000">
                <a:tc>
                  <a:txBody>
                    <a:bodyPr/>
                    <a:lstStyle/>
                    <a:p>
                      <a:pPr algn="l"/>
                      <a:r>
                        <a:rPr lang="en-US" sz="1900" b="1" dirty="0">
                          <a:solidFill>
                            <a:srgbClr val="FFFFFF"/>
                          </a:solidFill>
                          <a:latin typeface="Arial"/>
                          <a:cs typeface="Arial"/>
                        </a:rPr>
                        <a:t>Phần</a:t>
                      </a:r>
                    </a:p>
                  </a:txBody>
                  <a:tcPr marL="73152" marR="73152" marT="45720" marB="45720" anchor="ctr">
                    <a:solidFill>
                      <a:srgbClr val="0D7377"/>
                    </a:solidFill>
                  </a:tcPr>
                </a:tc>
                <a:tc>
                  <a:txBody>
                    <a:bodyPr/>
                    <a:lstStyle/>
                    <a:p>
                      <a:pPr algn="l"/>
                      <a:r>
                        <a:rPr lang="en-US" sz="1900" b="1" dirty="0">
                          <a:solidFill>
                            <a:srgbClr val="FFFFFF"/>
                          </a:solidFill>
                          <a:latin typeface="Arial"/>
                          <a:cs typeface="Arial"/>
                        </a:rPr>
                        <a:t>Nội dung bắt buộc</a:t>
                      </a:r>
                    </a:p>
                  </a:txBody>
                  <a:tcPr marL="73152" marR="73152" marT="45720" marB="45720" anchor="ctr">
                    <a:solidFill>
                      <a:srgbClr val="0D7377"/>
                    </a:solidFill>
                  </a:tcPr>
                </a:tc>
              </a:tr>
              <a:tr h="401000">
                <a:tc>
                  <a:txBody>
                    <a:bodyPr/>
                    <a:lstStyle/>
                    <a:p>
                      <a:pPr algn="l"/>
                      <a:r>
                        <a:rPr lang="en-US" sz="1900" b="1" dirty="0">
                          <a:solidFill>
                            <a:srgbClr val="000000"/>
                          </a:solidFill>
                          <a:latin typeface="Arial"/>
                          <a:cs typeface="Arial"/>
                        </a:rPr>
                        <a:t>Bối cảnh</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Vấn đề và mục tiêu (1-2 câu)</a:t>
                      </a:r>
                    </a:p>
                  </a:txBody>
                  <a:tcPr marL="73152" marR="73152" marT="45720" marB="45720" anchor="ctr">
                    <a:solidFill>
                      <a:srgbClr val="FFFFFF"/>
                    </a:solidFill>
                  </a:tcPr>
                </a:tc>
              </a:tr>
              <a:tr h="690560">
                <a:tc>
                  <a:txBody>
                    <a:bodyPr/>
                    <a:lstStyle/>
                    <a:p>
                      <a:pPr algn="l"/>
                      <a:r>
                        <a:rPr lang="en-US" sz="1900" b="1" dirty="0">
                          <a:solidFill>
                            <a:srgbClr val="000000"/>
                          </a:solidFill>
                          <a:latin typeface="Arial"/>
                          <a:cs typeface="Arial"/>
                        </a:rPr>
                        <a:t>Phương pháp</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Thiết kế, bối cảnh, đối tượng, can thiệp/phơi nhiễm, so sánh, kết cục chính</a:t>
                      </a:r>
                    </a:p>
                  </a:txBody>
                  <a:tcPr marL="73152" marR="73152" marT="45720" marB="45720" anchor="ctr">
                    <a:solidFill>
                      <a:srgbClr val="F5F9FA"/>
                    </a:solidFill>
                  </a:tcPr>
                </a:tc>
              </a:tr>
              <a:tr h="690560">
                <a:tc>
                  <a:txBody>
                    <a:bodyPr/>
                    <a:lstStyle/>
                    <a:p>
                      <a:pPr algn="l"/>
                      <a:r>
                        <a:rPr lang="en-US" sz="1900" b="1" dirty="0">
                          <a:solidFill>
                            <a:srgbClr val="000000"/>
                          </a:solidFill>
                          <a:latin typeface="Arial"/>
                          <a:cs typeface="Arial"/>
                        </a:rPr>
                        <a:t>Kết quả</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Số sàng lọc và phân tích, kết quả chính dưới dạng cỡ tác động + KTC 95% (+ p), tác hại chính</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Kết luận</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Trả lời câu hỏi chính, không hơn</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Đăng ký</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Số đăng ký thử nghiệm (với thử nghiệm)</a:t>
                      </a:r>
                    </a:p>
                  </a:txBody>
                  <a:tcPr marL="73152" marR="73152" marT="45720" marB="45720" anchor="ctr">
                    <a:solidFill>
                      <a:srgbClr val="FFFFFF"/>
                    </a:solidFill>
                  </a:tcPr>
                </a:tc>
              </a:tr>
            </a:tbl>
          </a:graphicData>
        </a:graphic>
      </p:graphicFrame>
      <p:sp>
        <p:nvSpPr>
          <p:cNvPr id="31" name="Caption"/>
          <p:cNvSpPr txBox="1"/>
          <p:nvPr/>
        </p:nvSpPr>
        <p:spPr>
          <a:xfrm>
            <a:off x="457200" y="4477955"/>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Thường 250-300 từ</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Tóm tắt tốt giúp bạn viết PICO và kết quả chính mà không cần mở bài báo.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Một câu kết quả: kém và tốt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Số liệu minh họa. Hỏi mọi tóm tắt: lớn cỡ nào, chắc đến đâu, lúc nào?</a:t>
            </a:r>
          </a:p>
        </p:txBody>
      </p:sp>
      <p:sp>
        <p:nvSpPr>
          <p:cNvPr id="70" name="CardHead"/>
          <p:cNvSpPr/>
          <p:nvPr/>
        </p:nvSpPr>
        <p:spPr>
          <a:xfrm>
            <a:off x="457200" y="1799478"/>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Câu kết quả kém</a:t>
            </a:r>
          </a:p>
        </p:txBody>
      </p:sp>
      <p:sp>
        <p:nvSpPr>
          <p:cNvPr id="71" name="CardBody"/>
          <p:cNvSpPr/>
          <p:nvPr/>
        </p:nvSpPr>
        <p:spPr>
          <a:xfrm>
            <a:off x="457200" y="2439478"/>
            <a:ext cx="5538800" cy="253156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"Tử vong thấp hơn có ý nghĩa ở nhóm can thiệp (p &lt; 0.05)."</a:t>
            </a:r>
          </a:p>
          <a:p>
            <a:pPr marL="0" indent="0" algn="l">
              <a:lnSpc>
                <a:spcPct val="104000"/>
              </a:lnSpc>
              <a:spcBef>
                <a:spcPts val="400"/>
              </a:spcBef>
              <a:buNone/>
            </a:pPr>
            <a:r>
              <a:rPr lang="en-US" sz="1750" dirty="0">
                <a:solidFill>
                  <a:srgbClr val="000000"/>
                </a:solidFill>
                <a:latin typeface="Arial"/>
                <a:cs typeface="Arial"/>
              </a:rPr>
              <a:t>Không có số mỗi nhóm</a:t>
            </a:r>
          </a:p>
          <a:p>
            <a:pPr marL="0" indent="0" algn="l">
              <a:lnSpc>
                <a:spcPct val="104000"/>
              </a:lnSpc>
              <a:spcBef>
                <a:spcPts val="400"/>
              </a:spcBef>
              <a:buNone/>
            </a:pPr>
            <a:r>
              <a:rPr lang="en-US" sz="1750" dirty="0">
                <a:solidFill>
                  <a:srgbClr val="000000"/>
                </a:solidFill>
                <a:latin typeface="Arial"/>
                <a:cs typeface="Arial"/>
              </a:rPr>
              <a:t>Không có cỡ tác động</a:t>
            </a:r>
          </a:p>
          <a:p>
            <a:pPr marL="0" indent="0" algn="l">
              <a:lnSpc>
                <a:spcPct val="104000"/>
              </a:lnSpc>
              <a:spcBef>
                <a:spcPts val="400"/>
              </a:spcBef>
              <a:buNone/>
            </a:pPr>
            <a:r>
              <a:rPr lang="en-US" sz="1750" dirty="0">
                <a:solidFill>
                  <a:srgbClr val="000000"/>
                </a:solidFill>
                <a:latin typeface="Arial"/>
                <a:cs typeface="Arial"/>
              </a:rPr>
              <a:t>Không có KTC 95%</a:t>
            </a:r>
          </a:p>
          <a:p>
            <a:pPr marL="0" indent="0" algn="l">
              <a:lnSpc>
                <a:spcPct val="104000"/>
              </a:lnSpc>
              <a:spcBef>
                <a:spcPts val="400"/>
              </a:spcBef>
              <a:buNone/>
            </a:pPr>
            <a:r>
              <a:rPr lang="en-US" sz="1750" dirty="0">
                <a:solidFill>
                  <a:srgbClr val="000000"/>
                </a:solidFill>
                <a:latin typeface="Arial"/>
                <a:cs typeface="Arial"/>
              </a:rPr>
              <a:t>Không có mốc thời gian</a:t>
            </a:r>
          </a:p>
        </p:txBody>
      </p:sp>
      <p:sp>
        <p:nvSpPr>
          <p:cNvPr id="72" name="CardHead"/>
          <p:cNvSpPr/>
          <p:nvPr/>
        </p:nvSpPr>
        <p:spPr>
          <a:xfrm>
            <a:off x="6196000" y="1799478"/>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Câu kết quả tốt</a:t>
            </a:r>
          </a:p>
        </p:txBody>
      </p:sp>
      <p:sp>
        <p:nvSpPr>
          <p:cNvPr id="73" name="CardBody"/>
          <p:cNvSpPr/>
          <p:nvPr/>
        </p:nvSpPr>
        <p:spPr>
          <a:xfrm>
            <a:off x="6196000" y="2439478"/>
            <a:ext cx="5538800" cy="253156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"Tử vong 28 ngày là 30% ở nhóm hạn chế so với 38% ở nhóm thường quy (chênh lệch nguy cơ -8 điểm %, KTC 95% -15 đến -1)."</a:t>
            </a:r>
          </a:p>
          <a:p>
            <a:pPr marL="0" indent="0" algn="l">
              <a:lnSpc>
                <a:spcPct val="104000"/>
              </a:lnSpc>
              <a:spcBef>
                <a:spcPts val="400"/>
              </a:spcBef>
              <a:buNone/>
            </a:pPr>
            <a:r>
              <a:rPr lang="en-US" sz="1750" dirty="0">
                <a:solidFill>
                  <a:srgbClr val="000000"/>
                </a:solidFill>
                <a:latin typeface="Arial"/>
                <a:cs typeface="Arial"/>
              </a:rPr>
              <a:t>Có số mỗi nhóm</a:t>
            </a:r>
          </a:p>
          <a:p>
            <a:pPr marL="0" indent="0" algn="l">
              <a:lnSpc>
                <a:spcPct val="104000"/>
              </a:lnSpc>
              <a:spcBef>
                <a:spcPts val="400"/>
              </a:spcBef>
              <a:buNone/>
            </a:pPr>
            <a:r>
              <a:rPr lang="en-US" sz="1750" dirty="0">
                <a:solidFill>
                  <a:srgbClr val="000000"/>
                </a:solidFill>
                <a:latin typeface="Arial"/>
                <a:cs typeface="Arial"/>
              </a:rPr>
              <a:t>Có cỡ tác động</a:t>
            </a:r>
          </a:p>
          <a:p>
            <a:pPr marL="0" indent="0" algn="l">
              <a:lnSpc>
                <a:spcPct val="104000"/>
              </a:lnSpc>
              <a:spcBef>
                <a:spcPts val="400"/>
              </a:spcBef>
              <a:buNone/>
            </a:pPr>
            <a:r>
              <a:rPr lang="en-US" sz="1750" dirty="0">
                <a:solidFill>
                  <a:srgbClr val="000000"/>
                </a:solidFill>
                <a:latin typeface="Arial"/>
                <a:cs typeface="Arial"/>
              </a:rPr>
              <a:t>Có KTC 95%</a:t>
            </a:r>
          </a:p>
          <a:p>
            <a:pPr marL="0" indent="0" algn="l">
              <a:lnSpc>
                <a:spcPct val="104000"/>
              </a:lnSpc>
              <a:spcBef>
                <a:spcPts val="400"/>
              </a:spcBef>
              <a:buNone/>
            </a:pPr>
            <a:r>
              <a:rPr lang="en-US" sz="1750" dirty="0">
                <a:solidFill>
                  <a:srgbClr val="000000"/>
                </a:solidFill>
                <a:latin typeface="Arial"/>
                <a:cs typeface="Arial"/>
              </a:rPr>
              <a:t>Có mốc thời gian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Mỗi kết quả chính cần: số mỗi nhóm, cỡ tác động, KTC 95% và mốc thời gian.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Thổi phồng (spin): khi lời văn vượt quá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507973"/>
          <a:ext cx="11277600" cy="3026080"/>
        </p:xfrm>
        <a:graphic>
          <a:graphicData uri="http://schemas.openxmlformats.org/drawingml/2006/table">
            <a:tbl>
              <a:tblPr firstRow="1" bandRow="1">
                <a:tableStyleId>{5C22544A-7EE6-4342-B048-85BDC9FD1C3A}</a:tableStyleId>
              </a:tblPr>
              <a:tblGrid>
                <a:gridCol w="1922318"/>
                <a:gridCol w="3332018"/>
                <a:gridCol w="3844636"/>
                <a:gridCol w="2178628"/>
              </a:tblGrid>
              <a:tr h="385760">
                <a:tc>
                  <a:txBody>
                    <a:bodyPr/>
                    <a:lstStyle/>
                    <a:p>
                      <a:pPr algn="l"/>
                      <a:r>
                        <a:rPr lang="en-US" sz="18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800" b="1" dirty="0">
                          <a:solidFill>
                            <a:srgbClr val="FFFFFF"/>
                          </a:solidFill>
                          <a:latin typeface="Arial"/>
                          <a:cs typeface="Arial"/>
                        </a:rPr>
                        <a:t>Dữ liệu nói gì</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Lời văn nói gì (thổi phồng)</a:t>
                      </a:r>
                    </a:p>
                  </a:txBody>
                  <a:tcPr marL="73152" marR="73152" marT="45720" marB="45720" anchor="ctr">
                    <a:solidFill>
                      <a:srgbClr val="B23B2E"/>
                    </a:solidFill>
                  </a:tcPr>
                </a:tc>
                <a:tc>
                  <a:txBody>
                    <a:bodyPr/>
                    <a:lstStyle/>
                    <a:p>
                      <a:pPr algn="l"/>
                      <a:r>
                        <a:rPr lang="en-US" sz="1800" b="1" dirty="0">
                          <a:solidFill>
                            <a:srgbClr val="FFFFFF"/>
                          </a:solidFill>
                          <a:latin typeface="Arial"/>
                          <a:cs typeface="Arial"/>
                        </a:rPr>
                        <a:t>Gặp ở</a:t>
                      </a:r>
                    </a:p>
                  </a:txBody>
                  <a:tcPr marL="73152" marR="73152" marT="45720" marB="45720" anchor="ctr">
                    <a:solidFill>
                      <a:srgbClr val="8A99A3"/>
                    </a:solidFill>
                  </a:tcPr>
                </a:tc>
              </a:tr>
              <a:tr h="660080">
                <a:tc>
                  <a:txBody>
                    <a:bodyPr/>
                    <a:lstStyle/>
                    <a:p>
                      <a:pPr algn="l"/>
                      <a:r>
                        <a:rPr lang="en-US" sz="1800" b="1" dirty="0">
                          <a:solidFill>
                            <a:srgbClr val="000000"/>
                          </a:solidFill>
                          <a:latin typeface="Arial"/>
                          <a:cs typeface="Arial"/>
                        </a:rPr>
                        <a:t>Giá trị p</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p = 0.42</a:t>
                      </a:r>
                    </a:p>
                  </a:txBody>
                  <a:tcPr marL="73152" marR="73152" marT="45720" marB="45720" anchor="ctr">
                    <a:solidFill>
                      <a:srgbClr val="FFFFFF"/>
                    </a:solidFill>
                  </a:tcPr>
                </a:tc>
                <a:tc>
                  <a:txBody>
                    <a:bodyPr/>
                    <a:lstStyle/>
                    <a:p>
                      <a:pPr algn="l"/>
                      <a:r>
                        <a:rPr lang="en-US" sz="1800" i="1" dirty="0">
                          <a:solidFill>
                            <a:srgbClr val="B23B2E"/>
                          </a:solidFill>
                          <a:latin typeface="Arial"/>
                          <a:cs typeface="Arial"/>
                        </a:rPr>
                        <a:t>"một xu hướng không có ý nghĩa"</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Bài báo 1, Bàn luận</a:t>
                      </a:r>
                    </a:p>
                  </a:txBody>
                  <a:tcPr marL="73152" marR="73152" marT="45720" marB="45720" anchor="ctr">
                    <a:solidFill>
                      <a:srgbClr val="FFFFFF"/>
                    </a:solidFill>
                  </a:tcPr>
                </a:tc>
              </a:tr>
              <a:tr h="660080">
                <a:tc>
                  <a:txBody>
                    <a:bodyPr/>
                    <a:lstStyle/>
                    <a:p>
                      <a:pPr algn="l"/>
                      <a:r>
                        <a:rPr lang="en-US" sz="1800" b="1" dirty="0">
                          <a:solidFill>
                            <a:srgbClr val="000000"/>
                          </a:solidFill>
                          <a:latin typeface="Arial"/>
                          <a:cs typeface="Arial"/>
                        </a:rPr>
                        <a:t>Kết cục</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Kết cục chính: không khác biệt</a:t>
                      </a:r>
                    </a:p>
                  </a:txBody>
                  <a:tcPr marL="73152" marR="73152" marT="45720" marB="45720" anchor="ctr">
                    <a:solidFill>
                      <a:srgbClr val="F5F9FA"/>
                    </a:solidFill>
                  </a:tcPr>
                </a:tc>
                <a:tc>
                  <a:txBody>
                    <a:bodyPr/>
                    <a:lstStyle/>
                    <a:p>
                      <a:pPr algn="l"/>
                      <a:r>
                        <a:rPr lang="en-US" sz="1800" i="1" dirty="0">
                          <a:solidFill>
                            <a:srgbClr val="B23B2E"/>
                          </a:solidFill>
                          <a:latin typeface="Arial"/>
                          <a:cs typeface="Arial"/>
                        </a:rPr>
                        <a:t>Tiêu điểm = một kết cục phụ có lợi</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 </a:t>
                      </a:r>
                    </a:p>
                  </a:txBody>
                  <a:tcPr marL="73152" marR="73152" marT="45720" marB="45720" anchor="ctr">
                    <a:solidFill>
                      <a:srgbClr val="F5F9FA"/>
                    </a:solidFill>
                  </a:tcPr>
                </a:tc>
              </a:tr>
              <a:tr h="660080">
                <a:tc>
                  <a:txBody>
                    <a:bodyPr/>
                    <a:lstStyle/>
                    <a:p>
                      <a:pPr algn="l"/>
                      <a:r>
                        <a:rPr lang="en-US" sz="1800" b="1" dirty="0">
                          <a:solidFill>
                            <a:srgbClr val="000000"/>
                          </a:solidFill>
                          <a:latin typeface="Arial"/>
                          <a:cs typeface="Arial"/>
                        </a:rPr>
                        <a:t>Thiết kế</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Liên quan trong quan sát</a:t>
                      </a:r>
                    </a:p>
                  </a:txBody>
                  <a:tcPr marL="73152" marR="73152" marT="45720" marB="45720" anchor="ctr">
                    <a:solidFill>
                      <a:srgbClr val="FFFFFF"/>
                    </a:solidFill>
                  </a:tcPr>
                </a:tc>
                <a:tc>
                  <a:txBody>
                    <a:bodyPr/>
                    <a:lstStyle/>
                    <a:p>
                      <a:pPr algn="l"/>
                      <a:r>
                        <a:rPr lang="en-US" sz="1800" i="1" dirty="0">
                          <a:solidFill>
                            <a:srgbClr val="B23B2E"/>
                          </a:solidFill>
                          <a:latin typeface="Arial"/>
                          <a:cs typeface="Arial"/>
                        </a:rPr>
                        <a:t>"Tác động của...", "làm giảm"</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Bài báo 2, tiêu đề</a:t>
                      </a:r>
                    </a:p>
                  </a:txBody>
                  <a:tcPr marL="73152" marR="73152" marT="45720" marB="45720" anchor="ctr">
                    <a:solidFill>
                      <a:srgbClr val="FFFFFF"/>
                    </a:solidFill>
                  </a:tcPr>
                </a:tc>
              </a:tr>
              <a:tr h="660080">
                <a:tc>
                  <a:txBody>
                    <a:bodyPr/>
                    <a:lstStyle/>
                    <a:p>
                      <a:pPr algn="l"/>
                      <a:r>
                        <a:rPr lang="en-US" sz="1800" b="1" dirty="0">
                          <a:solidFill>
                            <a:srgbClr val="000000"/>
                          </a:solidFill>
                          <a:latin typeface="Arial"/>
                          <a:cs typeface="Arial"/>
                        </a:rPr>
                        <a:t>So sánh</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Không so sánh giữa nhóm</a:t>
                      </a:r>
                    </a:p>
                  </a:txBody>
                  <a:tcPr marL="73152" marR="73152" marT="45720" marB="45720" anchor="ctr">
                    <a:solidFill>
                      <a:srgbClr val="F5F9FA"/>
                    </a:solidFill>
                  </a:tcPr>
                </a:tc>
                <a:tc>
                  <a:txBody>
                    <a:bodyPr/>
                    <a:lstStyle/>
                    <a:p>
                      <a:pPr algn="l"/>
                      <a:r>
                        <a:rPr lang="en-US" sz="1800" i="1" dirty="0">
                          <a:solidFill>
                            <a:srgbClr val="B23B2E"/>
                          </a:solidFill>
                          <a:latin typeface="Arial"/>
                          <a:cs typeface="Arial"/>
                        </a:rPr>
                        <a:t>"Người bệnh cải thiện" (chỉ trước-sau)</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 </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Đọc con số trước, rồi kiểm tra lời văn có khớp với chúng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hiểu bài: tìm chỗ thổi phồng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Một nghiên cứu thuần tập: 'Cân bằng dịch dương làm tăng tử vong trong nhiễm khuẩn huyết'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Kết cục chính p = 0.31: 'một xu hướng có lợi đầy hứa hẹn'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Kết cục chính không khác biệt, nhưng tiêu điểm tóm tắt lại là 'cải thiện sự hài lòng của người bệnh'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'Tử vong giảm từ 30% xuống 22% sau quy trình dịch mới của chúng tôi' (không có nhóm chứng)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câu, giảng viên gọi 2-3 bạn bật micro: thổi phồng ở đâu, và bạn viết lại thế nào?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Đến lượt bạn: đọc tóm tắt Bài báo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12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Mở Bài báo 1 (Boulet 2024, Crit Care): tóm tắt ở trang 1</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Điền bảng đọc (Bài tập 3): thiết kế, P, I vs C</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Kết cục chính, số sàng lọc và số phân tích</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Kết quả chính kèm KTC 95% và giá trị p</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Kết luận có khớp với kết quả? Có thổi phồng không?</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Gõ kết cục chính và kết quả chính vào chat</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Thời gian</a:t>
            </a:r>
          </a:p>
          <a:p>
            <a:pPr marL="0" indent="0" algn="l">
              <a:lnSpc>
                <a:spcPct val="104000"/>
              </a:lnSpc>
              <a:spcBef>
                <a:spcPts val="300"/>
              </a:spcBef>
              <a:buNone/>
            </a:pPr>
            <a:r>
              <a:rPr lang="en-US" sz="1500" dirty="0">
                <a:solidFill>
                  <a:srgbClr val="000000"/>
                </a:solidFill>
                <a:latin typeface="Arial"/>
                <a:cs typeface="Arial"/>
              </a:rPr>
              <a:t>8 phút tự đọc</a:t>
            </a:r>
          </a:p>
          <a:p>
            <a:pPr marL="0" indent="0" algn="l">
              <a:lnSpc>
                <a:spcPct val="104000"/>
              </a:lnSpc>
              <a:spcBef>
                <a:spcPts val="300"/>
              </a:spcBef>
              <a:buNone/>
            </a:pPr>
            <a:r>
              <a:rPr lang="en-US" sz="1500" dirty="0">
                <a:solidFill>
                  <a:srgbClr val="000000"/>
                </a:solidFill>
                <a:latin typeface="Arial"/>
                <a:cs typeface="Arial"/>
              </a:rPr>
              <a:t>4 phút kiểm tra trong chat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Một bảng đọc tóm tắt đã điền đủ</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Tóm tắt Bài báo 1: đáp 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17146"/>
          <a:ext cx="11277600" cy="3898560"/>
        </p:xfrm>
        <a:graphic>
          <a:graphicData uri="http://schemas.openxmlformats.org/drawingml/2006/table">
            <a:tbl>
              <a:tblPr firstRow="1" bandRow="1">
                <a:tableStyleId>{5C22544A-7EE6-4342-B048-85BDC9FD1C3A}</a:tableStyleId>
              </a:tblPr>
              <a:tblGrid>
                <a:gridCol w="2301551"/>
                <a:gridCol w="8976049"/>
              </a:tblGrid>
              <a:tr h="401000">
                <a:tc>
                  <a:txBody>
                    <a:bodyPr/>
                    <a:lstStyle/>
                    <a:p>
                      <a:pPr algn="l"/>
                      <a:r>
                        <a:rPr lang="en-US" sz="1900" b="1" dirty="0">
                          <a:solidFill>
                            <a:srgbClr val="FFFFFF"/>
                          </a:solidFill>
                          <a:latin typeface="Arial"/>
                          <a:cs typeface="Arial"/>
                        </a:rPr>
                        <a:t>Mục</a:t>
                      </a:r>
                    </a:p>
                  </a:txBody>
                  <a:tcPr marL="73152" marR="73152" marT="45720" marB="45720" anchor="ctr">
                    <a:solidFill>
                      <a:srgbClr val="0D7377"/>
                    </a:solidFill>
                  </a:tcPr>
                </a:tc>
                <a:tc>
                  <a:txBody>
                    <a:bodyPr/>
                    <a:lstStyle/>
                    <a:p>
                      <a:pPr algn="l"/>
                      <a:r>
                        <a:rPr lang="en-US" sz="1900" b="1" dirty="0">
                          <a:solidFill>
                            <a:srgbClr val="FFFFFF"/>
                          </a:solidFill>
                          <a:latin typeface="Arial"/>
                          <a:cs typeface="Arial"/>
                        </a:rPr>
                        <a:t>Bài báo 1 ghi gì</a:t>
                      </a:r>
                    </a:p>
                  </a:txBody>
                  <a:tcPr marL="73152" marR="73152" marT="45720" marB="45720" anchor="ctr">
                    <a:solidFill>
                      <a:srgbClr val="0D7377"/>
                    </a:solidFill>
                  </a:tcPr>
                </a:tc>
              </a:tr>
              <a:tr h="401000">
                <a:tc>
                  <a:txBody>
                    <a:bodyPr/>
                    <a:lstStyle/>
                    <a:p>
                      <a:pPr algn="l"/>
                      <a:r>
                        <a:rPr lang="en-US" sz="1900" b="1" dirty="0">
                          <a:solidFill>
                            <a:srgbClr val="000000"/>
                          </a:solidFill>
                          <a:latin typeface="Arial"/>
                          <a:cs typeface="Arial"/>
                        </a:rPr>
                        <a:t>Thiết kế</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RCT thử nghiệm, mù đơn (người bệnh và nhà thống kê), 3 ICU</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P</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Người lớn 18-85 tuổi, sốc nhiễm khuẩn, 24 giờ đầu dùng vận mạch</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I vs C</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Hạn chế dịch duy trì và dịch pha thuốc (7 ngày) vs tiêu chuẩn</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Kết cục chính</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Cân bằng dịch tích lũy ngày 5 (ml/kg)</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Số lượng</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1 201 sàng lọc, 50 phân nhóm, 48 phân tích (24 mỗi nhóm)</a:t>
                      </a:r>
                    </a:p>
                  </a:txBody>
                  <a:tcPr marL="73152" marR="73152" marT="45720" marB="45720" anchor="ctr">
                    <a:solidFill>
                      <a:srgbClr val="FFFFFF"/>
                    </a:solidFill>
                  </a:tcPr>
                </a:tc>
              </a:tr>
              <a:tr h="690560">
                <a:tc>
                  <a:txBody>
                    <a:bodyPr/>
                    <a:lstStyle/>
                    <a:p>
                      <a:pPr algn="l"/>
                      <a:r>
                        <a:rPr lang="en-US" sz="1900" b="1" dirty="0">
                          <a:solidFill>
                            <a:srgbClr val="000000"/>
                          </a:solidFill>
                          <a:latin typeface="Arial"/>
                          <a:cs typeface="Arial"/>
                        </a:rPr>
                        <a:t>Kết quả chính</a:t>
                      </a:r>
                    </a:p>
                  </a:txBody>
                  <a:tcPr marL="73152" marR="73152" marT="45720" marB="45720" anchor="ctr">
                    <a:solidFill>
                      <a:srgbClr val="EAF2F5"/>
                    </a:solidFill>
                  </a:tcPr>
                </a:tc>
                <a:tc>
                  <a:txBody>
                    <a:bodyPr/>
                    <a:lstStyle/>
                    <a:p>
                      <a:pPr algn="l"/>
                      <a:r>
                        <a:rPr lang="en-US" sz="1900" b="1" dirty="0">
                          <a:solidFill>
                            <a:srgbClr val="000000"/>
                          </a:solidFill>
                          <a:latin typeface="Arial"/>
                          <a:cs typeface="Arial"/>
                        </a:rPr>
                        <a:t>Trung vị 6.9 vs 35.0 ml/kg. Chênh lệch 13.2 (KTC 95% -15.2 đến 41.6), p = 0.42</a:t>
                      </a:r>
                    </a:p>
                  </a:txBody>
                  <a:tcPr marL="73152" marR="73152" marT="45720" marB="45720" anchor="ctr">
                    <a:solidFill>
                      <a:srgbClr val="F5F9FA"/>
                    </a:solidFill>
                  </a:tcPr>
                </a:tc>
              </a:tr>
              <a:tr h="401000">
                <a:tc>
                  <a:txBody>
                    <a:bodyPr/>
                    <a:lstStyle/>
                    <a:p>
                      <a:pPr algn="l"/>
                      <a:r>
                        <a:rPr lang="en-US" sz="1900" b="1" dirty="0">
                          <a:solidFill>
                            <a:srgbClr val="000000"/>
                          </a:solidFill>
                          <a:latin typeface="Arial"/>
                          <a:cs typeface="Arial"/>
                        </a:rPr>
                        <a:t>Kết luận</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Không giảm cân bằng dịch ngày 5 (khớp với kết quả)</a:t>
                      </a:r>
                    </a:p>
                  </a:txBody>
                  <a:tcPr marL="73152" marR="73152" marT="45720" marB="45720" anchor="ctr">
                    <a:solidFill>
                      <a:srgbClr val="FFFFFF"/>
                    </a:solidFill>
                  </a:tcPr>
                </a:tc>
              </a:tr>
              <a:tr h="401000">
                <a:tc>
                  <a:txBody>
                    <a:bodyPr/>
                    <a:lstStyle/>
                    <a:p>
                      <a:pPr algn="l"/>
                      <a:r>
                        <a:rPr lang="en-US" sz="1900" b="1" dirty="0">
                          <a:solidFill>
                            <a:srgbClr val="000000"/>
                          </a:solidFill>
                          <a:latin typeface="Arial"/>
                          <a:cs typeface="Arial"/>
                        </a:rPr>
                        <a:t>Đăng ký</a:t>
                      </a:r>
                    </a:p>
                  </a:txBody>
                  <a:tcPr marL="73152" marR="73152" marT="45720" marB="45720" anchor="ctr">
                    <a:solidFill>
                      <a:srgbClr val="EAF2F5"/>
                    </a:solidFill>
                  </a:tcPr>
                </a:tc>
                <a:tc>
                  <a:txBody>
                    <a:bodyPr/>
                    <a:lstStyle/>
                    <a:p>
                      <a:pPr algn="l"/>
                      <a:r>
                        <a:rPr lang="en-US" sz="1900" dirty="0">
                          <a:solidFill>
                            <a:srgbClr val="000000"/>
                          </a:solidFill>
                          <a:latin typeface="Arial"/>
                          <a:cs typeface="Arial"/>
                        </a:rPr>
                        <a:t>ClinicalTrials.gov NCT04947904</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Kết cục chính là cân bằng dịch, không phải tử vong. Hãy đọc đúng điều nghiên cứu đã đo.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2.4  Từ y văn đến phần đặt vấn đề</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Các bài báo bạn đọc trở thành trang đầu tiên của đề cương.</a:t>
            </a:r>
          </a:p>
          <a:p>
            <a:pPr marL="0" indent="0" algn="ctr">
              <a:spcBef>
                <a:spcPts val="1200"/>
              </a:spcBef>
              <a:buNone/>
            </a:pPr>
            <a:r>
              <a:rPr lang="en-US" sz="1900" i="1" dirty="0">
                <a:solidFill>
                  <a:srgbClr val="595959"/>
                </a:solidFill>
                <a:latin typeface="Arial"/>
                <a:cs typeface="Arial"/>
              </a:rPr>
              <a:t>15 phút: bảng ma trận tài liệu, phễu đặt vấn đề, một đoạn đặt vấn đề mẫu, tên đề tài tạm và từ khóa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Phiếu tổng quan tài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05097"/>
          <a:ext cx="11277600" cy="3934708"/>
        </p:xfrm>
        <a:graphic>
          <a:graphicData uri="http://schemas.openxmlformats.org/drawingml/2006/table">
            <a:tbl>
              <a:tblPr firstRow="1" bandRow="1">
                <a:tableStyleId>{5C22544A-7EE6-4342-B048-85BDC9FD1C3A}</a:tableStyleId>
              </a:tblPr>
              <a:tblGrid>
                <a:gridCol w="1863255"/>
                <a:gridCol w="2157453"/>
                <a:gridCol w="2255519"/>
                <a:gridCol w="2745850"/>
                <a:gridCol w="2255523"/>
              </a:tblGrid>
              <a:tr h="380000">
                <a:tc>
                  <a:txBody>
                    <a:bodyPr/>
                    <a:lstStyle/>
                    <a:p>
                      <a:pPr algn="l"/>
                      <a:r>
                        <a:rPr lang="en-US" sz="1700" b="1" dirty="0">
                          <a:solidFill>
                            <a:srgbClr val="FFFFFF"/>
                          </a:solidFill>
                          <a:latin typeface="Arial"/>
                          <a:cs typeface="Arial"/>
                        </a:rPr>
                        <a:t>Nghiên cứu</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Thiết kế, cỡ mẫu</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So sánh</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Kết cục chính: kết quả</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Hạn chế chính</a:t>
                      </a:r>
                    </a:p>
                  </a:txBody>
                  <a:tcPr marL="73152" marR="73152" marT="45720" marB="45720" anchor="ctr">
                    <a:solidFill>
                      <a:srgbClr val="0D7377"/>
                    </a:solidFill>
                  </a:tcPr>
                </a:tc>
              </a:tr>
              <a:tr h="888677">
                <a:tc>
                  <a:txBody>
                    <a:bodyPr/>
                    <a:lstStyle/>
                    <a:p>
                      <a:pPr algn="l"/>
                      <a:r>
                        <a:rPr lang="en-US" sz="1700" b="1" dirty="0">
                          <a:solidFill>
                            <a:srgbClr val="000000"/>
                          </a:solidFill>
                          <a:latin typeface="Arial"/>
                          <a:cs typeface="Arial"/>
                        </a:rPr>
                        <a:t>Boulet 2024</a:t>
                      </a:r>
                    </a:p>
                    <a:p>
                      <a:pPr algn="l"/>
                      <a:r>
                        <a:rPr lang="en-US" sz="1700" b="1" dirty="0">
                          <a:solidFill>
                            <a:srgbClr val="000000"/>
                          </a:solidFill>
                          <a:latin typeface="Arial"/>
                          <a:cs typeface="Arial"/>
                        </a:rPr>
                        <a:t>Crit Care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RCT thử nghiệm, 3 ICU, n = 48</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Hạn chế dịch "ẩn" vs tiêu chuẩn</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Cân bằng dịch ngày 5: khác biệt không ý nghĩa</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Cỡ mẫu nhỏ, không đủ lực cho tử vong</a:t>
                      </a:r>
                    </a:p>
                  </a:txBody>
                  <a:tcPr marL="73152" marR="73152" marT="45720" marB="45720" anchor="ctr">
                    <a:solidFill>
                      <a:srgbClr val="FFFFFF"/>
                    </a:solidFill>
                  </a:tcPr>
                </a:tc>
              </a:tr>
              <a:tr h="888677">
                <a:tc>
                  <a:txBody>
                    <a:bodyPr/>
                    <a:lstStyle/>
                    <a:p>
                      <a:pPr algn="l"/>
                      <a:r>
                        <a:rPr lang="en-US" sz="1700" b="1" dirty="0">
                          <a:solidFill>
                            <a:srgbClr val="000000"/>
                          </a:solidFill>
                          <a:latin typeface="Arial"/>
                          <a:cs typeface="Arial"/>
                        </a:rPr>
                        <a:t>Hyun 2023</a:t>
                      </a:r>
                    </a:p>
                    <a:p>
                      <a:pPr algn="l"/>
                      <a:r>
                        <a:rPr lang="en-US" sz="1700" b="1" dirty="0">
                          <a:solidFill>
                            <a:srgbClr val="000000"/>
                          </a:solidFill>
                          <a:latin typeface="Arial"/>
                          <a:cs typeface="Arial"/>
                        </a:rPr>
                        <a:t>Ann Intensive Care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Thuần tập ghép cặp, sổ đăng ký, 20 BV</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Cân bằng dịch dương vs âm</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Tử vong 28 ngày cao hơn nếu dương ở ngày 2-3</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Quan sát: có thể có yếu tố gây nhiễu</a:t>
                      </a:r>
                    </a:p>
                  </a:txBody>
                  <a:tcPr marL="73152" marR="73152" marT="45720" marB="45720" anchor="ctr">
                    <a:solidFill>
                      <a:srgbClr val="F5F9FA"/>
                    </a:solidFill>
                  </a:tcPr>
                </a:tc>
              </a:tr>
              <a:tr h="888677">
                <a:tc>
                  <a:txBody>
                    <a:bodyPr/>
                    <a:lstStyle/>
                    <a:p>
                      <a:pPr algn="l"/>
                      <a:r>
                        <a:rPr lang="en-US" sz="1700" b="1" dirty="0">
                          <a:solidFill>
                            <a:srgbClr val="000000"/>
                          </a:solidFill>
                          <a:latin typeface="Arial"/>
                          <a:cs typeface="Arial"/>
                        </a:rPr>
                        <a:t>Meyhoff 2022</a:t>
                      </a:r>
                    </a:p>
                    <a:p>
                      <a:pPr algn="l"/>
                      <a:r>
                        <a:rPr lang="en-US" sz="1700" b="1" dirty="0">
                          <a:solidFill>
                            <a:srgbClr val="000000"/>
                          </a:solidFill>
                          <a:latin typeface="Arial"/>
                          <a:cs typeface="Arial"/>
                        </a:rPr>
                        <a:t>N Engl J Med</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RCT lớn (CLASSIC), n = 1 554</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Hạn chế vs dịch tĩnh mạch chuẩn</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Tử vong 90 ngày 42.3% vs 42.1%: không khác</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Bác sĩ không được làm mù</a:t>
                      </a:r>
                    </a:p>
                  </a:txBody>
                  <a:tcPr marL="73152" marR="73152" marT="45720" marB="45720" anchor="ctr">
                    <a:solidFill>
                      <a:srgbClr val="FFFFFF"/>
                    </a:solidFill>
                  </a:tcPr>
                </a:tc>
              </a:tr>
              <a:tr h="888677">
                <a:tc>
                  <a:txBody>
                    <a:bodyPr/>
                    <a:lstStyle/>
                    <a:p>
                      <a:pPr algn="l"/>
                      <a:r>
                        <a:rPr lang="en-US" sz="1700" b="1" dirty="0">
                          <a:solidFill>
                            <a:srgbClr val="595959"/>
                          </a:solidFill>
                          <a:latin typeface="Arial"/>
                          <a:cs typeface="Arial"/>
                        </a:rPr>
                        <a:t>Bài báo 4 của bạn</a:t>
                      </a:r>
                    </a:p>
                  </a:txBody>
                  <a:tcPr marL="73152" marR="73152" marT="45720" marB="45720" anchor="ctr">
                    <a:solidFill>
                      <a:srgbClr val="EAF2F5"/>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c>
                  <a:txBody>
                    <a:bodyPr/>
                    <a:lstStyle/>
                    <a:p>
                      <a:pPr algn="l"/>
                      <a:r>
                        <a:rPr lang="en-US" sz="1700" dirty="0">
                          <a:solidFill>
                            <a:srgbClr val="595959"/>
                          </a:solidFill>
                          <a:latin typeface="Arial"/>
                          <a:cs typeface="Arial"/>
                        </a:rPr>
                        <a:t>...</a:t>
                      </a:r>
                    </a:p>
                  </a:txBody>
                  <a:tcPr marL="73152" marR="73152" marT="45720" marB="45720" anchor="ctr">
                    <a:solidFill>
                      <a:srgbClr val="F5F9FA"/>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Mỗi bài một dòng: hôm nay 5 dòng, mọi bài cùng các cột.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y văn đến phần Đặt vấn đề</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Đã biết, chưa biết, vì sao ở đây: rồi câu hỏi tự nhiên xuất hiện.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Một đoạn đặt vấn đề mẫu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34888"/>
          <a:ext cx="11277600" cy="3188960"/>
        </p:xfrm>
        <a:graphic>
          <a:graphicData uri="http://schemas.openxmlformats.org/drawingml/2006/table">
            <a:tbl>
              <a:tblPr firstRow="1" bandRow="1">
                <a:tableStyleId>{5C22544A-7EE6-4342-B048-85BDC9FD1C3A}</a:tableStyleId>
              </a:tblPr>
              <a:tblGrid>
                <a:gridCol w="2127849"/>
                <a:gridCol w="9149751"/>
              </a:tblGrid>
              <a:tr h="385760">
                <a:tc>
                  <a:txBody>
                    <a:bodyPr/>
                    <a:lstStyle/>
                    <a:p>
                      <a:pPr algn="l"/>
                      <a:r>
                        <a:rPr lang="en-US" sz="1800" b="1" dirty="0">
                          <a:solidFill>
                            <a:srgbClr val="FFFFFF"/>
                          </a:solidFill>
                          <a:latin typeface="Arial"/>
                          <a:cs typeface="Arial"/>
                        </a:rPr>
                        <a:t>Đoạn</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Văn bản mẫu</a:t>
                      </a:r>
                    </a:p>
                  </a:txBody>
                  <a:tcPr marL="73152" marR="73152" marT="45720" marB="45720" anchor="ctr">
                    <a:solidFill>
                      <a:srgbClr val="0D7377"/>
                    </a:solidFill>
                  </a:tcPr>
                </a:tc>
              </a:tr>
              <a:tr h="934400">
                <a:tc>
                  <a:txBody>
                    <a:bodyPr/>
                    <a:lstStyle/>
                    <a:p>
                      <a:pPr algn="l"/>
                      <a:r>
                        <a:rPr lang="en-US" sz="1800" b="1" dirty="0">
                          <a:solidFill>
                            <a:srgbClr val="000000"/>
                          </a:solidFill>
                          <a:latin typeface="Arial"/>
                          <a:cs typeface="Arial"/>
                        </a:rPr>
                        <a:t>1  Điều đã biết</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Sốc nhiễm khuẩn là nguyên nhân tử vong hàng đầu ở ICU. Dịch sớm cải thiện tưới máu, nhưng truyền tiếp thường gây cân bằng dịch dương, điều mà các nghiên cứu thuần tập thấy liên quan với tử vong cao hơn [2].</a:t>
                      </a:r>
                    </a:p>
                  </a:txBody>
                  <a:tcPr marL="73152" marR="73152" marT="45720" marB="45720" anchor="ctr">
                    <a:solidFill>
                      <a:srgbClr val="FFFFFF"/>
                    </a:solidFill>
                  </a:tcPr>
                </a:tc>
              </a:tr>
              <a:tr h="934400">
                <a:tc>
                  <a:txBody>
                    <a:bodyPr/>
                    <a:lstStyle/>
                    <a:p>
                      <a:pPr algn="l"/>
                      <a:r>
                        <a:rPr lang="en-US" sz="1800" b="1" dirty="0">
                          <a:solidFill>
                            <a:srgbClr val="000000"/>
                          </a:solidFill>
                          <a:latin typeface="Arial"/>
                          <a:cs typeface="Arial"/>
                        </a:rPr>
                        <a:t>2  Điều chưa biết</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Các thử nghiệm lớn về hạn chế dịch không thấy khác biệt tử vong [3, 4], và một pilot nhắm vào dịch "ẩn" không giảm có ý nghĩa cân bằng dịch [1]. Chưa rõ hạn chế dịch có làm được trong bối cảnh của chúng ta không.</a:t>
                      </a:r>
                    </a:p>
                  </a:txBody>
                  <a:tcPr marL="73152" marR="73152" marT="45720" marB="45720" anchor="ctr">
                    <a:solidFill>
                      <a:srgbClr val="F5F9FA"/>
                    </a:solidFill>
                  </a:tcPr>
                </a:tc>
              </a:tr>
              <a:tr h="934400">
                <a:tc>
                  <a:txBody>
                    <a:bodyPr/>
                    <a:lstStyle/>
                    <a:p>
                      <a:pPr algn="l"/>
                      <a:r>
                        <a:rPr lang="en-US" sz="1800" b="1" dirty="0">
                          <a:solidFill>
                            <a:srgbClr val="000000"/>
                          </a:solidFill>
                          <a:latin typeface="Arial"/>
                          <a:cs typeface="Arial"/>
                        </a:rPr>
                        <a:t>3  Vì sao quan trọng ở đây</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Audit 3 tháng của khoa cho thấy phần lớn người bệnh sốc nhiễm khuẩn dương dịch vào ngày 3, và thực hành khác nhau giữa các bác sĩ. Vì vậy chúng tôi đặt câu hỏi: [câu hỏi PICO].</a:t>
                      </a:r>
                    </a:p>
                  </a:txBody>
                  <a:tcPr marL="73152" marR="73152" marT="45720" marB="45720" anchor="ctr">
                    <a:solidFill>
                      <a:srgbClr val="FFFFFF"/>
                    </a:solidFill>
                  </a:tcPr>
                </a:tc>
              </a:tr>
            </a:tbl>
          </a:graphicData>
        </a:graphic>
      </p:graphicFrame>
      <p:sp>
        <p:nvSpPr>
          <p:cNvPr id="31" name="Caption"/>
          <p:cNvSpPr txBox="1"/>
          <p:nvPr/>
        </p:nvSpPr>
        <p:spPr>
          <a:xfrm>
            <a:off x="457200" y="4613848"/>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Văn bản mẫu: thay số liệu audit bằng số của bạn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Ba đoạn ngắn, mỗi đoạn một nhiệm vụ, và tài liệu tham khảo trong ngoặc.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Tên đề tài tạm và từ khóa từ PICO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487623"/>
            <a:ext cx="3346953"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Từ PICO</a:t>
            </a:r>
          </a:p>
        </p:txBody>
      </p:sp>
      <p:sp>
        <p:nvSpPr>
          <p:cNvPr id="71" name="CardBody"/>
          <p:cNvSpPr/>
          <p:nvPr/>
        </p:nvSpPr>
        <p:spPr>
          <a:xfrm>
            <a:off x="457200" y="2127623"/>
            <a:ext cx="3346953" cy="25871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dirty="0">
                <a:solidFill>
                  <a:srgbClr val="000000"/>
                </a:solidFill>
                <a:latin typeface="Arial"/>
                <a:cs typeface="Arial"/>
              </a:rPr>
              <a:t>P: người lớn bị sốc nhiễm khuẩn</a:t>
            </a:r>
          </a:p>
          <a:p>
            <a:pPr marL="0" indent="0" algn="l">
              <a:lnSpc>
                <a:spcPct val="104000"/>
              </a:lnSpc>
              <a:spcBef>
                <a:spcPts val="400"/>
              </a:spcBef>
              <a:buNone/>
            </a:pPr>
            <a:r>
              <a:rPr lang="en-US" sz="1800" dirty="0">
                <a:solidFill>
                  <a:srgbClr val="000000"/>
                </a:solidFill>
                <a:latin typeface="Arial"/>
                <a:cs typeface="Arial"/>
              </a:rPr>
              <a:t>I: hạn chế dịch</a:t>
            </a:r>
          </a:p>
          <a:p>
            <a:pPr marL="0" indent="0" algn="l">
              <a:lnSpc>
                <a:spcPct val="104000"/>
              </a:lnSpc>
              <a:spcBef>
                <a:spcPts val="400"/>
              </a:spcBef>
              <a:buNone/>
            </a:pPr>
            <a:r>
              <a:rPr lang="en-US" sz="1800" dirty="0">
                <a:solidFill>
                  <a:srgbClr val="000000"/>
                </a:solidFill>
                <a:latin typeface="Arial"/>
                <a:cs typeface="Arial"/>
              </a:rPr>
              <a:t>C: dịch thường quy</a:t>
            </a:r>
          </a:p>
          <a:p>
            <a:pPr marL="0" indent="0" algn="l">
              <a:lnSpc>
                <a:spcPct val="104000"/>
              </a:lnSpc>
              <a:spcBef>
                <a:spcPts val="400"/>
              </a:spcBef>
              <a:buNone/>
            </a:pPr>
            <a:r>
              <a:rPr lang="en-US" sz="1800" dirty="0">
                <a:solidFill>
                  <a:srgbClr val="000000"/>
                </a:solidFill>
                <a:latin typeface="Arial"/>
                <a:cs typeface="Arial"/>
              </a:rPr>
              <a:t>O: cân bằng dịch</a:t>
            </a:r>
          </a:p>
          <a:p>
            <a:pPr marL="0" indent="0" algn="l">
              <a:lnSpc>
                <a:spcPct val="104000"/>
              </a:lnSpc>
              <a:spcBef>
                <a:spcPts val="400"/>
              </a:spcBef>
              <a:buNone/>
            </a:pPr>
            <a:r>
              <a:rPr lang="en-US" sz="1800" dirty="0">
                <a:solidFill>
                  <a:srgbClr val="000000"/>
                </a:solidFill>
                <a:latin typeface="Arial"/>
                <a:cs typeface="Arial"/>
              </a:rPr>
              <a:t>TK (thiết kế): RCT thử nghiệm</a:t>
            </a:r>
          </a:p>
        </p:txBody>
      </p:sp>
      <p:sp>
        <p:nvSpPr>
          <p:cNvPr id="72" name="CardHead"/>
          <p:cNvSpPr/>
          <p:nvPr/>
        </p:nvSpPr>
        <p:spPr>
          <a:xfrm>
            <a:off x="4004153" y="1487623"/>
            <a:ext cx="4183692"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Tên đề tài tạm (13 từ)</a:t>
            </a:r>
          </a:p>
        </p:txBody>
      </p:sp>
      <p:sp>
        <p:nvSpPr>
          <p:cNvPr id="73" name="CardBody"/>
          <p:cNvSpPr/>
          <p:nvPr/>
        </p:nvSpPr>
        <p:spPr>
          <a:xfrm>
            <a:off x="4004153" y="2127623"/>
            <a:ext cx="4183692" cy="25871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i="1" dirty="0">
                <a:solidFill>
                  <a:srgbClr val="000000"/>
                </a:solidFill>
                <a:latin typeface="Arial"/>
                <a:cs typeface="Arial"/>
              </a:rPr>
              <a:t>"Restrictive versus usual fluids in adults with septic shock: a pilot randomised trial"</a:t>
            </a:r>
          </a:p>
          <a:p>
            <a:pPr marL="0" indent="0" algn="l">
              <a:lnSpc>
                <a:spcPct val="104000"/>
              </a:lnSpc>
              <a:spcBef>
                <a:spcPts val="400"/>
              </a:spcBef>
              <a:buNone/>
            </a:pPr>
            <a:r>
              <a:rPr lang="en-US" sz="1800" dirty="0">
                <a:solidFill>
                  <a:srgbClr val="000000"/>
                </a:solidFill>
                <a:latin typeface="Arial"/>
                <a:cs typeface="Arial"/>
              </a:rPr>
              <a:t>10-16 từ, thấy rõ đối tượng, so sánh, thiết kế</a:t>
            </a:r>
          </a:p>
          <a:p>
            <a:pPr marL="0" indent="0" algn="l">
              <a:lnSpc>
                <a:spcPct val="104000"/>
              </a:lnSpc>
              <a:spcBef>
                <a:spcPts val="400"/>
              </a:spcBef>
              <a:buNone/>
            </a:pPr>
            <a:r>
              <a:rPr lang="en-US" sz="1800" dirty="0">
                <a:solidFill>
                  <a:srgbClr val="000000"/>
                </a:solidFill>
                <a:latin typeface="Arial"/>
                <a:cs typeface="Arial"/>
              </a:rPr>
              <a:t>Không viết tắt, không dùng 'tác động' cho dữ liệu quan sát</a:t>
            </a:r>
          </a:p>
        </p:txBody>
      </p:sp>
      <p:sp>
        <p:nvSpPr>
          <p:cNvPr id="74" name="CardHead"/>
          <p:cNvSpPr/>
          <p:nvPr/>
        </p:nvSpPr>
        <p:spPr>
          <a:xfrm>
            <a:off x="8387845" y="1487623"/>
            <a:ext cx="3346953"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Từ khóa (3-6)</a:t>
            </a:r>
          </a:p>
        </p:txBody>
      </p:sp>
      <p:sp>
        <p:nvSpPr>
          <p:cNvPr id="75" name="CardBody"/>
          <p:cNvSpPr/>
          <p:nvPr/>
        </p:nvSpPr>
        <p:spPr>
          <a:xfrm>
            <a:off x="8387845" y="2127623"/>
            <a:ext cx="3346953" cy="25871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b="1" dirty="0">
                <a:solidFill>
                  <a:srgbClr val="000000"/>
                </a:solidFill>
                <a:latin typeface="Arial"/>
                <a:cs typeface="Arial"/>
              </a:rPr>
              <a:t>Thuật ngữ MeSH chưa có trong tiêu đề</a:t>
            </a:r>
          </a:p>
          <a:p>
            <a:pPr marL="0" indent="0" algn="l">
              <a:lnSpc>
                <a:spcPct val="104000"/>
              </a:lnSpc>
              <a:spcBef>
                <a:spcPts val="400"/>
              </a:spcBef>
              <a:buNone/>
            </a:pPr>
            <a:r>
              <a:rPr lang="en-US" sz="1800" dirty="0">
                <a:solidFill>
                  <a:srgbClr val="000000"/>
                </a:solidFill>
                <a:latin typeface="Arial"/>
                <a:cs typeface="Arial"/>
              </a:rPr>
              <a:t>Fluid Therapy</a:t>
            </a:r>
          </a:p>
          <a:p>
            <a:pPr marL="0" indent="0" algn="l">
              <a:lnSpc>
                <a:spcPct val="104000"/>
              </a:lnSpc>
              <a:spcBef>
                <a:spcPts val="400"/>
              </a:spcBef>
              <a:buNone/>
            </a:pPr>
            <a:r>
              <a:rPr lang="en-US" sz="1800" dirty="0">
                <a:solidFill>
                  <a:srgbClr val="000000"/>
                </a:solidFill>
                <a:latin typeface="Arial"/>
                <a:cs typeface="Arial"/>
              </a:rPr>
              <a:t>Water-Electrolyte Balance</a:t>
            </a:r>
          </a:p>
          <a:p>
            <a:pPr marL="0" indent="0" algn="l">
              <a:lnSpc>
                <a:spcPct val="104000"/>
              </a:lnSpc>
              <a:spcBef>
                <a:spcPts val="400"/>
              </a:spcBef>
              <a:buNone/>
            </a:pPr>
            <a:r>
              <a:rPr lang="en-US" sz="1800" dirty="0">
                <a:solidFill>
                  <a:srgbClr val="000000"/>
                </a:solidFill>
                <a:latin typeface="Arial"/>
                <a:cs typeface="Arial"/>
              </a:rPr>
              <a:t>Critical Care</a:t>
            </a:r>
          </a:p>
          <a:p>
            <a:pPr marL="0" indent="0" algn="l">
              <a:lnSpc>
                <a:spcPct val="104000"/>
              </a:lnSpc>
              <a:spcBef>
                <a:spcPts val="400"/>
              </a:spcBef>
              <a:buNone/>
            </a:pPr>
            <a:r>
              <a:rPr lang="en-US" sz="1800" dirty="0">
                <a:solidFill>
                  <a:srgbClr val="000000"/>
                </a:solidFill>
                <a:latin typeface="Arial"/>
                <a:cs typeface="Arial"/>
              </a:rPr>
              <a:t>Vasoconstrictor Agents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PICO đã chứa sẵn tên đề tài: thêm thiết kế và giữ ngắn gọn.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Giờ hãy tìm bằng chứng cho câu hỏi của riêng bạn: một chuỗi tìm kiếm, năm bài báo, một đoạn đặt vấn đề, một tên đề tài.</a:t>
            </a:r>
          </a:p>
          <a:p>
            <a:pPr marL="0" indent="0" algn="ctr">
              <a:spcBef>
                <a:spcPts val="1200"/>
              </a:spcBef>
              <a:buNone/>
            </a:pPr>
            <a:r>
              <a:rPr lang="en-US" sz="1900" i="1" dirty="0">
                <a:solidFill>
                  <a:srgbClr val="595959"/>
                </a:solidFill>
                <a:latin typeface="Arial"/>
                <a:cs typeface="Arial"/>
              </a:rPr>
              <a:t>35 phút: giảng viên tìm trực tiếp cho ví dụ xuyên suốt, rồi bạn tìm cho câu hỏi của mình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2: bằng chứng cho câu hỏi của bạn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35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Xem giảng viên sàng lọc trực tiếp kết quả tìm kiếm của ví dụ xuyên suốt, và gợi ý bài và từ khóa trong chat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Chạy chuỗi tìm kiếm của bạn trên PubMed. Ghi ngày và số kết quả</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Sàng lọc tiêu đề và tóm tắt, chọn 5 bài chính và lưu vào Zotero</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Điền mỗi bài một dòng trong phiếu tổng quan tài liệu</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Viết nháp đặt vấn đề (đã biết, chưa biết, vì sao ở đây) và tên đề tài tạm</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Hai bạn tình nguyện đọc to tên đề tài và câu nêu khoảng trống</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Thời gian</a:t>
            </a:r>
          </a:p>
          <a:p>
            <a:pPr marL="0" indent="0" algn="l">
              <a:lnSpc>
                <a:spcPct val="104000"/>
              </a:lnSpc>
              <a:spcBef>
                <a:spcPts val="300"/>
              </a:spcBef>
              <a:buNone/>
            </a:pPr>
            <a:r>
              <a:rPr lang="en-US" sz="1500" dirty="0">
                <a:solidFill>
                  <a:srgbClr val="000000"/>
                </a:solidFill>
                <a:latin typeface="Arial"/>
                <a:cs typeface="Arial"/>
              </a:rPr>
              <a:t>0-10 phút: giảng viên làm mẫu trực tiếp</a:t>
            </a:r>
          </a:p>
          <a:p>
            <a:pPr marL="0" indent="0" algn="l">
              <a:lnSpc>
                <a:spcPct val="104000"/>
              </a:lnSpc>
              <a:spcBef>
                <a:spcPts val="300"/>
              </a:spcBef>
              <a:buNone/>
            </a:pPr>
            <a:r>
              <a:rPr lang="en-US" sz="1500" dirty="0">
                <a:solidFill>
                  <a:srgbClr val="000000"/>
                </a:solidFill>
                <a:latin typeface="Arial"/>
                <a:cs typeface="Arial"/>
              </a:rPr>
              <a:t>10-30 phút: bạn tự tìm và viết phần của mình</a:t>
            </a:r>
          </a:p>
          <a:p>
            <a:pPr marL="0" indent="0" algn="l">
              <a:lnSpc>
                <a:spcPct val="104000"/>
              </a:lnSpc>
              <a:spcBef>
                <a:spcPts val="300"/>
              </a:spcBef>
              <a:buNone/>
            </a:pPr>
            <a:r>
              <a:rPr lang="en-US" sz="1500" dirty="0">
                <a:solidFill>
                  <a:srgbClr val="000000"/>
                </a:solidFill>
                <a:latin typeface="Arial"/>
                <a:cs typeface="Arial"/>
              </a:rPr>
              <a:t>30-35 phút: hai bạn tình nguyện chia sẻ</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Tiếp tục Đề cương Phần 1 của bạn: tìm kiếm, 5 tài liệu, đặt vấn đề, tên đề tài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buổi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86053"/>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Từ khóa</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Trong một câu</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MeSH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Nhãn chung PubMed gán cho nhiều cách viết của một ý</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AND / OR / NOT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Thu hẹp / mở rộng / loại bỏ. OR trong khối, AND giữa các khối</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Phần mềm quản lý tài liệu</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Lưu mỗi bài một lần và định dạng trích dẫn theo mọi kiểu</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Viết chắp vá</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Chép và đổi vài từ: đạo văn dù có trích dẫn</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IMRaD</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Đặt vấn đề, Phương pháp, Kết quả và Bàn luận</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Thổi phồng (spin)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Lời văn khẳng định nhiều hơn những gì con số cho thấy</a:t>
                      </a:r>
                    </a:p>
                  </a:txBody>
                  <a:tcPr marL="73152" marR="73152" marT="45720" marB="45720" anchor="ctr">
                    <a:solidFill>
                      <a:srgbClr val="F5F9FA"/>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Buổi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782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Tìm kiếm</a:t>
            </a:r>
          </a:p>
        </p:txBody>
      </p:sp>
      <p:sp>
        <p:nvSpPr>
          <p:cNvPr id="71" name="CardBody"/>
          <p:cNvSpPr/>
          <p:nvPr/>
        </p:nvSpPr>
        <p:spPr>
          <a:xfrm>
            <a:off x="457200"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Khối PICO, MeSH và từ tự do</a:t>
            </a:r>
          </a:p>
          <a:p>
            <a:pPr marL="0" indent="0" algn="l">
              <a:lnSpc>
                <a:spcPct val="104000"/>
              </a:lnSpc>
              <a:spcBef>
                <a:spcPts val="400"/>
              </a:spcBef>
              <a:buNone/>
            </a:pPr>
            <a:r>
              <a:rPr lang="en-US" sz="1750" dirty="0">
                <a:solidFill>
                  <a:srgbClr val="000000"/>
                </a:solidFill>
                <a:latin typeface="Arial"/>
                <a:cs typeface="Arial"/>
              </a:rPr>
              <a:t>OR trong khối, AND giữa các khối</a:t>
            </a:r>
          </a:p>
          <a:p>
            <a:pPr marL="0" indent="0" algn="l">
              <a:lnSpc>
                <a:spcPct val="104000"/>
              </a:lnSpc>
              <a:spcBef>
                <a:spcPts val="400"/>
              </a:spcBef>
              <a:buNone/>
            </a:pPr>
            <a:r>
              <a:rPr lang="en-US" sz="1750" dirty="0">
                <a:solidFill>
                  <a:srgbClr val="000000"/>
                </a:solidFill>
                <a:latin typeface="Arial"/>
                <a:cs typeface="Arial"/>
              </a:rPr>
              <a:t>Ghi lại chiến lược tìm kiếm</a:t>
            </a:r>
          </a:p>
        </p:txBody>
      </p:sp>
      <p:sp>
        <p:nvSpPr>
          <p:cNvPr id="72" name="CardHead"/>
          <p:cNvSpPr/>
          <p:nvPr/>
        </p:nvSpPr>
        <p:spPr>
          <a:xfrm>
            <a:off x="4283066" y="181782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Trích dẫn trung thực</a:t>
            </a:r>
          </a:p>
        </p:txBody>
      </p:sp>
      <p:sp>
        <p:nvSpPr>
          <p:cNvPr id="73" name="CardBody"/>
          <p:cNvSpPr/>
          <p:nvPr/>
        </p:nvSpPr>
        <p:spPr>
          <a:xfrm>
            <a:off x="4283066"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Zotero từ ngày đầu</a:t>
            </a:r>
          </a:p>
          <a:p>
            <a:pPr marL="0" indent="0" algn="l">
              <a:lnSpc>
                <a:spcPct val="104000"/>
              </a:lnSpc>
              <a:spcBef>
                <a:spcPts val="400"/>
              </a:spcBef>
              <a:buNone/>
            </a:pPr>
            <a:r>
              <a:rPr lang="en-US" sz="1750" dirty="0">
                <a:solidFill>
                  <a:srgbClr val="000000"/>
                </a:solidFill>
                <a:latin typeface="Arial"/>
                <a:cs typeface="Arial"/>
              </a:rPr>
              <a:t>Lời của chính mình</a:t>
            </a:r>
          </a:p>
          <a:p>
            <a:pPr marL="0" indent="0" algn="l">
              <a:lnSpc>
                <a:spcPct val="104000"/>
              </a:lnSpc>
              <a:spcBef>
                <a:spcPts val="400"/>
              </a:spcBef>
              <a:buNone/>
            </a:pPr>
            <a:r>
              <a:rPr lang="en-US" sz="1750" dirty="0">
                <a:solidFill>
                  <a:srgbClr val="000000"/>
                </a:solidFill>
                <a:latin typeface="Arial"/>
                <a:cs typeface="Arial"/>
              </a:rPr>
              <a:t>Đọc bài mình trích dẫn</a:t>
            </a:r>
          </a:p>
        </p:txBody>
      </p:sp>
      <p:sp>
        <p:nvSpPr>
          <p:cNvPr id="74" name="CardHead"/>
          <p:cNvSpPr/>
          <p:nvPr/>
        </p:nvSpPr>
        <p:spPr>
          <a:xfrm>
            <a:off x="8108932" y="181782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Đọc thông minh</a:t>
            </a:r>
          </a:p>
        </p:txBody>
      </p:sp>
      <p:sp>
        <p:nvSpPr>
          <p:cNvPr id="75" name="CardBody"/>
          <p:cNvSpPr/>
          <p:nvPr/>
        </p:nvSpPr>
        <p:spPr>
          <a:xfrm>
            <a:off x="8108932"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Tiêu đề, tóm tắt, hình bảng, phương pháp</a:t>
            </a:r>
          </a:p>
          <a:p>
            <a:pPr marL="0" indent="0" algn="l">
              <a:lnSpc>
                <a:spcPct val="104000"/>
              </a:lnSpc>
              <a:spcBef>
                <a:spcPts val="400"/>
              </a:spcBef>
              <a:buNone/>
            </a:pPr>
            <a:r>
              <a:rPr lang="en-US" sz="1750" dirty="0">
                <a:solidFill>
                  <a:srgbClr val="000000"/>
                </a:solidFill>
                <a:latin typeface="Arial"/>
                <a:cs typeface="Arial"/>
              </a:rPr>
              <a:t>Con số trước lời văn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Xong Tuần 1-2: bạn có câu hỏi, năm bài báo và tên đề tài.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cuối buổi (trong chat)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Trả lời ngay trong chat, hoặc trong biểu mẫu một câu hỏi có link trong chat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1: chuỗi nào cho nhiều kết quả hơn: septic shock AND fluids, hay septic shock OR fluids?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2: kết cục chính của Bài báo 1 là gì?</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Vì sao hỏi</a:t>
            </a:r>
          </a:p>
          <a:p>
            <a:pPr marL="274320" indent="-274320" algn="l">
              <a:lnSpc>
                <a:spcPct val="104000"/>
              </a:lnSpc>
              <a:spcBef>
                <a:spcPts val="300"/>
              </a:spcBef>
              <a:buFont typeface="Arial"/>
              <a:buChar char="•"/>
            </a:pPr>
            <a:r>
              <a:rPr lang="en-US" sz="1500" dirty="0">
                <a:solidFill>
                  <a:srgbClr val="000000"/>
                </a:solidFill>
                <a:latin typeface="Arial"/>
                <a:cs typeface="Arial"/>
              </a:rPr>
              <a:t>Không phải bài về nhà, không chấm điểm</a:t>
            </a:r>
          </a:p>
          <a:p>
            <a:pPr marL="274320" indent="-274320" algn="l">
              <a:lnSpc>
                <a:spcPct val="104000"/>
              </a:lnSpc>
              <a:spcBef>
                <a:spcPts val="300"/>
              </a:spcBef>
              <a:buFont typeface="Arial"/>
              <a:buChar char="•"/>
            </a:pPr>
            <a:r>
              <a:rPr lang="en-US" sz="1500" dirty="0">
                <a:solidFill>
                  <a:srgbClr val="000000"/>
                </a:solidFill>
                <a:latin typeface="Arial"/>
                <a:cs typeface="Arial"/>
              </a:rPr>
              <a:t>Cho biết điều gì còn chưa rõ</a:t>
            </a:r>
          </a:p>
          <a:p>
            <a:pPr marL="274320" indent="-274320" algn="l">
              <a:lnSpc>
                <a:spcPct val="104000"/>
              </a:lnSpc>
              <a:spcBef>
                <a:spcPts val="300"/>
              </a:spcBef>
              <a:buFont typeface="Arial"/>
              <a:buChar char="•"/>
            </a:pPr>
            <a:r>
              <a:rPr lang="en-US" sz="1500" dirty="0">
                <a:solidFill>
                  <a:srgbClr val="000000"/>
                </a:solidFill>
                <a:latin typeface="Arial"/>
                <a:cs typeface="Arial"/>
              </a:rPr>
              <a:t>Giảng viên đọc mọi câu trả lời trước Buổi 3</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người một câu trả lời ngắn, trước khi rời lớp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về nhà trước Buổi 3 (thứ Bảy tuần sau)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Hoàn thành 5 tài liệu chính, các dòng phiếu tổng quan và phần đặt vấn đề</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Đọc một bài của bạn theo quy trình 15 phút</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Đọc tóm tắt Bài báo 2 (Hyun 2023) với bảng đọc (Bài tập 3)</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Bài tập 2 (diễn đạt lại), làm ở nhà</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Không bắt buộc: tra Bài báo 1 (NCT04947904) trên ClinicalTrials.gov</a:t>
            </a:r>
          </a:p>
        </p:txBody>
      </p:sp>
      <p:sp>
        <p:nvSpPr>
          <p:cNvPr id="52" name="Side"/>
          <p:cNvSpPr/>
          <p:nvPr/>
        </p:nvSpPr>
        <p:spPr>
          <a:xfrm>
            <a:off x="7423760" y="1720000"/>
            <a:ext cx="4311040" cy="120000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Sẵn sàng cho thứ Bảy tuần sau</a:t>
            </a:r>
          </a:p>
          <a:p>
            <a:pPr marL="274320" indent="-274320" algn="l">
              <a:lnSpc>
                <a:spcPct val="104000"/>
              </a:lnSpc>
              <a:spcBef>
                <a:spcPts val="300"/>
              </a:spcBef>
              <a:buFont typeface="Arial"/>
              <a:buChar char="•"/>
            </a:pPr>
            <a:r>
              <a:rPr lang="en-US" sz="1500" dirty="0">
                <a:solidFill>
                  <a:srgbClr val="000000"/>
                </a:solidFill>
                <a:latin typeface="Arial"/>
                <a:cs typeface="Arial"/>
              </a:rPr>
              <a:t>Đề cương Phần 1 của bạn</a:t>
            </a:r>
          </a:p>
          <a:p>
            <a:pPr marL="274320" indent="-274320" algn="l">
              <a:lnSpc>
                <a:spcPct val="104000"/>
              </a:lnSpc>
              <a:spcBef>
                <a:spcPts val="300"/>
              </a:spcBef>
              <a:buFont typeface="Arial"/>
              <a:buChar char="•"/>
            </a:pPr>
            <a:r>
              <a:rPr lang="en-US" sz="1500" dirty="0">
                <a:solidFill>
                  <a:srgbClr val="000000"/>
                </a:solidFill>
                <a:latin typeface="Arial"/>
                <a:cs typeface="Arial"/>
              </a:rPr>
              <a:t>Phiếu tổng quan tài liệu của bạn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Đề cương Phần 1 hoàn chỉnh trước Buổi 3</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Slide bổ sung: Buổi 2</a:t>
            </a:r>
          </a:p>
          <a:p>
            <a:pPr marL="0" indent="0" algn="ctr">
              <a:spcBef>
                <a:spcPts val="1200"/>
              </a:spcBef>
              <a:buNone/>
            </a:pPr>
            <a:r>
              <a:rPr lang="en-US" sz="1900" i="1" dirty="0">
                <a:solidFill>
                  <a:srgbClr val="595959"/>
                </a:solidFill>
                <a:latin typeface="Arial"/>
                <a:cs typeface="Arial"/>
              </a:rPr>
              <a:t>Dùng nếu còn thời gian, hoặc để tự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Ngoài PubMed: những nơi khác để tìm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09853"/>
          <a:ext cx="11277600" cy="402044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Cơ sở dữ liệu</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Phạm vi</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Truy cập</a:t>
                      </a:r>
                    </a:p>
                  </a:txBody>
                  <a:tcPr marL="73152" marR="73152" marT="45720" marB="45720" anchor="ctr">
                    <a:solidFill>
                      <a:srgbClr val="0D7377"/>
                    </a:solidFill>
                  </a:tcPr>
                </a:tc>
              </a:tr>
              <a:tr h="797240">
                <a:tc>
                  <a:txBody>
                    <a:bodyPr/>
                    <a:lstStyle/>
                    <a:p>
                      <a:pPr algn="l"/>
                      <a:r>
                        <a:rPr lang="en-US" sz="1500" dirty="0">
                          <a:solidFill>
                            <a:srgbClr val="000000"/>
                          </a:solidFill>
                          <a:latin typeface="Arial"/>
                          <a:cs typeface="Arial"/>
                        </a:rPr>
                        <a:t>Thư viện Cochrane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Tổng quan hệ thống của Cochrane (CDSR) và sổ thử nghiệm có đối chứng (CENTRAL)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Tìm và đọc tóm tắt miễn phí</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Embase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Cơ sở dữ liệu y sinh lớn, mạnh về thuốc và tóm tắt hội nghị</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Trả phí</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Web of Science, Scopus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Nhiều ngành, có liên kết tới các bài trích dẫn mỗi bài</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Trả phí</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CINAHL</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Điều dưỡng và các ngành sức khỏe liên quan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Trả phí</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Epistemonikos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Tổng quan hệ thống về sức khỏe, nhiều ngôn ngữ</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Miễn phí</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Sổ đăng ký</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Thử nghiệm: ClinicalTrials.gov, WHO ICTRP. Tổng quan: PROSPERO</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Miễn phí</a:t>
                      </a:r>
                    </a:p>
                  </a:txBody>
                  <a:tcPr marL="73152" marR="73152" marT="45720" marB="45720" anchor="ctr">
                    <a:solidFill>
                      <a:srgbClr val="F5F9FA"/>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PubMed Clinical Queries: bộ lọc có sẵn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Mở</a:t>
            </a:r>
          </a:p>
        </p:txBody>
      </p:sp>
      <p:sp>
        <p:nvSpPr>
          <p:cNvPr id="81" name="StepText"/>
          <p:cNvSpPr/>
          <p:nvPr/>
        </p:nvSpPr>
        <p:spPr>
          <a:xfrm>
            <a:off x="4972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Trang chủ PubMed</a:t>
            </a:r>
          </a:p>
          <a:p>
            <a:pPr marL="0" indent="0" algn="l">
              <a:lnSpc>
                <a:spcPct val="104000"/>
              </a:lnSpc>
              <a:spcBef>
                <a:spcPts val="200"/>
              </a:spcBef>
              <a:buNone/>
            </a:pPr>
            <a:r>
              <a:rPr lang="en-US" sz="1500" dirty="0">
                <a:solidFill>
                  <a:srgbClr val="000000"/>
                </a:solidFill>
                <a:latin typeface="Arial"/>
                <a:cs typeface="Arial"/>
              </a:rPr>
              <a:t>Clinical Queries, mục Find</a:t>
            </a:r>
          </a:p>
        </p:txBody>
      </p:sp>
      <p:sp>
        <p:nvSpPr>
          <p:cNvPr id="82" name="Step"/>
          <p:cNvSpPr/>
          <p:nvPr/>
        </p:nvSpPr>
        <p:spPr>
          <a:xfrm>
            <a:off x="3261600" y="122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Gõ</a:t>
            </a:r>
          </a:p>
        </p:txBody>
      </p:sp>
      <p:sp>
        <p:nvSpPr>
          <p:cNvPr id="83" name="StepText"/>
          <p:cNvSpPr/>
          <p:nvPr/>
        </p:nvSpPr>
        <p:spPr>
          <a:xfrm>
            <a:off x="33016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Từ khóa chủ đề</a:t>
            </a:r>
          </a:p>
          <a:p>
            <a:pPr marL="0" indent="0" algn="l">
              <a:lnSpc>
                <a:spcPct val="104000"/>
              </a:lnSpc>
              <a:spcBef>
                <a:spcPts val="200"/>
              </a:spcBef>
              <a:buNone/>
            </a:pPr>
            <a:r>
              <a:rPr lang="en-US" sz="1500" dirty="0">
                <a:solidFill>
                  <a:srgbClr val="000000"/>
                </a:solidFill>
                <a:latin typeface="Arial"/>
                <a:cs typeface="Arial"/>
              </a:rPr>
              <a:t>Ví dụ septic shock fluid restriction</a:t>
            </a:r>
          </a:p>
        </p:txBody>
      </p:sp>
      <p:sp>
        <p:nvSpPr>
          <p:cNvPr id="84" name="Step"/>
          <p:cNvSpPr/>
          <p:nvPr/>
        </p:nvSpPr>
        <p:spPr>
          <a:xfrm>
            <a:off x="6066000" y="122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Chọn</a:t>
            </a:r>
          </a:p>
        </p:txBody>
      </p:sp>
      <p:sp>
        <p:nvSpPr>
          <p:cNvPr id="85" name="StepText"/>
          <p:cNvSpPr/>
          <p:nvPr/>
        </p:nvSpPr>
        <p:spPr>
          <a:xfrm>
            <a:off x="61060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Loại: điều trị, chẩn đoán, nguyên nhân hoặc tiên lượng</a:t>
            </a:r>
          </a:p>
        </p:txBody>
      </p:sp>
      <p:sp>
        <p:nvSpPr>
          <p:cNvPr id="86" name="Step"/>
          <p:cNvSpPr/>
          <p:nvPr/>
        </p:nvSpPr>
        <p:spPr>
          <a:xfrm>
            <a:off x="8870400" y="122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Phạm vi</a:t>
            </a:r>
          </a:p>
        </p:txBody>
      </p:sp>
      <p:sp>
        <p:nvSpPr>
          <p:cNvPr id="87" name="StepText"/>
          <p:cNvSpPr/>
          <p:nvPr/>
        </p:nvSpPr>
        <p:spPr>
          <a:xfrm>
            <a:off x="89104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Rộng: tìm được nhiều hơn</a:t>
            </a:r>
          </a:p>
          <a:p>
            <a:pPr marL="0" indent="0" algn="l">
              <a:lnSpc>
                <a:spcPct val="104000"/>
              </a:lnSpc>
              <a:spcBef>
                <a:spcPts val="200"/>
              </a:spcBef>
              <a:buNone/>
            </a:pPr>
            <a:r>
              <a:rPr lang="en-US" sz="1500" dirty="0">
                <a:solidFill>
                  <a:srgbClr val="000000"/>
                </a:solidFill>
                <a:latin typeface="Arial"/>
                <a:cs typeface="Arial"/>
              </a:rPr>
              <a:t>Hẹp: chính xác hơn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Lối tắt nhanh để hỏi 'có bằng chứng tốt không?', không thay thế tìm kiếm của bạn.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tùy chọn: Google Scholar và 'Cited by'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3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Tìm: restrictive fluid septic shock mortality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Xem: tạp chí, luận văn, bản thảo trước in, xếp hạng bằng thuật toán ẩn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Dưới một thử nghiệm chính, bấm 'Cited by', rồi tìm trong các bài trích dẫn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Bấm biểu tượng ngoặc kép để xem các định dạng xuất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Học viên thấy Scholar bổ sung gì và thiếu gì</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Tái sử dụng văn bản, công cụ AI và kiểm tra trùng lặp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91666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Tái sử dụng văn bản</a:t>
            </a:r>
          </a:p>
        </p:txBody>
      </p:sp>
      <p:sp>
        <p:nvSpPr>
          <p:cNvPr id="71" name="CardBody"/>
          <p:cNvSpPr/>
          <p:nvPr/>
        </p:nvSpPr>
        <p:spPr>
          <a:xfrm>
            <a:off x="4572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Dùng lại câu chữ đã công bố của mình</a:t>
            </a:r>
          </a:p>
          <a:p>
            <a:pPr marL="0" indent="0" algn="l">
              <a:lnSpc>
                <a:spcPct val="104000"/>
              </a:lnSpc>
              <a:spcBef>
                <a:spcPts val="400"/>
              </a:spcBef>
              <a:buNone/>
            </a:pPr>
            <a:r>
              <a:rPr lang="en-US" sz="1600" dirty="0">
                <a:solidFill>
                  <a:srgbClr val="000000"/>
                </a:solidFill>
                <a:latin typeface="Arial"/>
                <a:cs typeface="Arial"/>
              </a:rPr>
              <a:t>Xem chính sách tạp chí</a:t>
            </a:r>
          </a:p>
        </p:txBody>
      </p:sp>
      <p:sp>
        <p:nvSpPr>
          <p:cNvPr id="72" name="CardHead"/>
          <p:cNvSpPr/>
          <p:nvPr/>
        </p:nvSpPr>
        <p:spPr>
          <a:xfrm>
            <a:off x="3326600" y="191666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AI viết lại câu</a:t>
            </a:r>
          </a:p>
        </p:txBody>
      </p:sp>
      <p:sp>
        <p:nvSpPr>
          <p:cNvPr id="73" name="CardBody"/>
          <p:cNvSpPr/>
          <p:nvPr/>
        </p:nvSpPr>
        <p:spPr>
          <a:xfrm>
            <a:off x="33266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Không xóa được đạo văn</a:t>
            </a:r>
          </a:p>
          <a:p>
            <a:pPr marL="0" indent="0" algn="l">
              <a:lnSpc>
                <a:spcPct val="104000"/>
              </a:lnSpc>
              <a:spcBef>
                <a:spcPts val="400"/>
              </a:spcBef>
              <a:buNone/>
            </a:pPr>
            <a:r>
              <a:rPr lang="en-US" sz="1600" dirty="0">
                <a:solidFill>
                  <a:srgbClr val="000000"/>
                </a:solidFill>
                <a:latin typeface="Arial"/>
                <a:cs typeface="Arial"/>
              </a:rPr>
              <a:t>Bạn vẫn chịu trách nhiệm</a:t>
            </a:r>
          </a:p>
        </p:txBody>
      </p:sp>
      <p:sp>
        <p:nvSpPr>
          <p:cNvPr id="74" name="CardHead"/>
          <p:cNvSpPr/>
          <p:nvPr/>
        </p:nvSpPr>
        <p:spPr>
          <a:xfrm>
            <a:off x="6196000" y="191666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Tài liệu do AI</a:t>
            </a:r>
          </a:p>
        </p:txBody>
      </p:sp>
      <p:sp>
        <p:nvSpPr>
          <p:cNvPr id="75" name="CardBody"/>
          <p:cNvSpPr/>
          <p:nvPr/>
        </p:nvSpPr>
        <p:spPr>
          <a:xfrm>
            <a:off x="61960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Có thể bị bịa</a:t>
            </a:r>
          </a:p>
          <a:p>
            <a:pPr marL="0" indent="0" algn="l">
              <a:lnSpc>
                <a:spcPct val="104000"/>
              </a:lnSpc>
              <a:spcBef>
                <a:spcPts val="400"/>
              </a:spcBef>
              <a:buNone/>
            </a:pPr>
            <a:r>
              <a:rPr lang="en-US" sz="1600" dirty="0">
                <a:solidFill>
                  <a:srgbClr val="000000"/>
                </a:solidFill>
                <a:latin typeface="Arial"/>
                <a:cs typeface="Arial"/>
              </a:rPr>
              <a:t>Tìm từng tài liệu trên PubMed</a:t>
            </a:r>
          </a:p>
        </p:txBody>
      </p:sp>
      <p:sp>
        <p:nvSpPr>
          <p:cNvPr id="76" name="CardHead"/>
          <p:cNvSpPr/>
          <p:nvPr/>
        </p:nvSpPr>
        <p:spPr>
          <a:xfrm>
            <a:off x="9065400" y="191666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Kiểm tra trùng lặp</a:t>
            </a:r>
          </a:p>
        </p:txBody>
      </p:sp>
      <p:sp>
        <p:nvSpPr>
          <p:cNvPr id="77" name="CardBody"/>
          <p:cNvSpPr/>
          <p:nvPr/>
        </p:nvSpPr>
        <p:spPr>
          <a:xfrm>
            <a:off x="90654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Tạp chí sàng lọc bài nộp để tìm văn bản sao chép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Viết từ hiểu biết, trích dẫn những gì bạn dùng, và tự kiểm tra mọi tài liệu.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