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Default Extension="png" ContentType="image/png"/>
</Types>
</file>

<file path=_rels/.rels><?xml version="1.0" encoding="utf-8"?>
<Relationships xmlns="http://schemas.openxmlformats.org/package/2006/relationships">
  <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
  </p:notesMasterIdLst>
  <p:handoutMasterIdLst>
    <p:handoutMasterId r:id="rId10"/>
  </p:handoutMasterIdLst>
  <p:sldIdLst>
    <p:sldId id="256" r:id="rId100"/>
    <p:sldId id="257" r:id="rId101"/>
    <p:sldId id="258" r:id="rId102"/>
    <p:sldId id="259" r:id="rId103"/>
    <p:sldId id="260" r:id="rId104"/>
    <p:sldId id="261" r:id="rId105"/>
    <p:sldId id="262" r:id="rId106"/>
    <p:sldId id="263" r:id="rId107"/>
    <p:sldId id="264" r:id="rId108"/>
    <p:sldId id="265" r:id="rId109"/>
    <p:sldId id="266" r:id="rId110"/>
    <p:sldId id="267" r:id="rId111"/>
    <p:sldId id="268" r:id="rId112"/>
    <p:sldId id="269" r:id="rId113"/>
    <p:sldId id="270" r:id="rId114"/>
    <p:sldId id="271" r:id="rId115"/>
    <p:sldId id="272" r:id="rId116"/>
    <p:sldId id="273" r:id="rId117"/>
    <p:sldId id="274" r:id="rId118"/>
    <p:sldId id="275" r:id="rId119"/>
    <p:sldId id="276" r:id="rId120"/>
    <p:sldId id="277" r:id="rId121"/>
    <p:sldId id="278" r:id="rId122"/>
    <p:sldId id="279" r:id="rId123"/>
    <p:sldId id="280" r:id="rId124"/>
    <p:sldId id="281" r:id="rId125"/>
    <p:sldId id="282" r:id="rId126"/>
    <p:sldId id="283" r:id="rId127"/>
    <p:sldId id="284" r:id="rId128"/>
    <p:sldId id="285" r:id="rId129"/>
    <p:sldId id="286" r:id="rId130"/>
    <p:sldId id="287" r:id="rId131"/>
    <p:sldId id="288" r:id="rId132"/>
    <p:sldId id="289" r:id="rId133"/>
    <p:sldId id="290" r:id="rId134"/>
    <p:sldId id="291" r:id="rId135"/>
    <p:sldId id="292" r:id="rId136"/>
    <p:sldId id="293" r:id="rId137"/>
    <p:sldId id="294" r:id="rId138"/>
    <p:sldId id="295" r:id="rId139"/>
    <p:sldId id="296" r:id="rId140"/>
    <p:sldId id="297" r:id="rId141"/>
    <p:sldId id="298" r:id="rId142"/>
    <p:sldId id="299" r:id="rId143"/>
    <p:sldId id="300" r:id="rId144"/>
    <p:sldId id="301" r:id="rId145"/>
    <p:sldId id="302" r:id="rId146"/>
    <p:sldId id="303" r:id="rId147"/>
    <p:sldId id="304" r:id="rId148"/>
    <p:sldId id="305" r:id="rId149"/>
    <p:sldId id="306" r:id="rId150"/>
    <p:sldId id="307" r:id="rId151"/>
    <p:sldId id="308" r:id="rId15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859C"/>
    <a:srgbClr val="23815D"/>
    <a:srgbClr val="27C00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362" autoAdjust="0"/>
  </p:normalViewPr>
  <p:slideViewPr>
    <p:cSldViewPr snapToGrid="0" snapToObjects="1">
      <p:cViewPr varScale="1">
        <p:scale>
          <a:sx n="111" d="100"/>
          <a:sy n="111" d="100"/>
        </p:scale>
        <p:origin x="558" y="9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Relationship Id="rId1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11" Type="http://schemas.openxmlformats.org/officeDocument/2006/relationships/presProps" Target="presProp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 Id="rId100" Type="http://schemas.openxmlformats.org/officeDocument/2006/relationships/slide" Target="slides/slide1.xml"/><Relationship Id="rId101" Type="http://schemas.openxmlformats.org/officeDocument/2006/relationships/slide" Target="slides/slide2.xml"/><Relationship Id="rId102" Type="http://schemas.openxmlformats.org/officeDocument/2006/relationships/slide" Target="slides/slide3.xml"/><Relationship Id="rId103" Type="http://schemas.openxmlformats.org/officeDocument/2006/relationships/slide" Target="slides/slide4.xml"/><Relationship Id="rId104" Type="http://schemas.openxmlformats.org/officeDocument/2006/relationships/slide" Target="slides/slide5.xml"/><Relationship Id="rId105" Type="http://schemas.openxmlformats.org/officeDocument/2006/relationships/slide" Target="slides/slide6.xml"/><Relationship Id="rId106" Type="http://schemas.openxmlformats.org/officeDocument/2006/relationships/slide" Target="slides/slide7.xml"/><Relationship Id="rId107" Type="http://schemas.openxmlformats.org/officeDocument/2006/relationships/slide" Target="slides/slide8.xml"/><Relationship Id="rId108" Type="http://schemas.openxmlformats.org/officeDocument/2006/relationships/slide" Target="slides/slide9.xml"/><Relationship Id="rId109" Type="http://schemas.openxmlformats.org/officeDocument/2006/relationships/slide" Target="slides/slide10.xml"/><Relationship Id="rId110" Type="http://schemas.openxmlformats.org/officeDocument/2006/relationships/slide" Target="slides/slide11.xml"/><Relationship Id="rId111" Type="http://schemas.openxmlformats.org/officeDocument/2006/relationships/slide" Target="slides/slide12.xml"/><Relationship Id="rId112" Type="http://schemas.openxmlformats.org/officeDocument/2006/relationships/slide" Target="slides/slide13.xml"/><Relationship Id="rId113" Type="http://schemas.openxmlformats.org/officeDocument/2006/relationships/slide" Target="slides/slide14.xml"/><Relationship Id="rId114" Type="http://schemas.openxmlformats.org/officeDocument/2006/relationships/slide" Target="slides/slide15.xml"/><Relationship Id="rId115" Type="http://schemas.openxmlformats.org/officeDocument/2006/relationships/slide" Target="slides/slide16.xml"/><Relationship Id="rId116" Type="http://schemas.openxmlformats.org/officeDocument/2006/relationships/slide" Target="slides/slide17.xml"/><Relationship Id="rId117" Type="http://schemas.openxmlformats.org/officeDocument/2006/relationships/slide" Target="slides/slide18.xml"/><Relationship Id="rId118" Type="http://schemas.openxmlformats.org/officeDocument/2006/relationships/slide" Target="slides/slide19.xml"/><Relationship Id="rId119" Type="http://schemas.openxmlformats.org/officeDocument/2006/relationships/slide" Target="slides/slide20.xml"/><Relationship Id="rId120" Type="http://schemas.openxmlformats.org/officeDocument/2006/relationships/slide" Target="slides/slide21.xml"/><Relationship Id="rId121" Type="http://schemas.openxmlformats.org/officeDocument/2006/relationships/slide" Target="slides/slide22.xml"/><Relationship Id="rId122" Type="http://schemas.openxmlformats.org/officeDocument/2006/relationships/slide" Target="slides/slide23.xml"/><Relationship Id="rId123" Type="http://schemas.openxmlformats.org/officeDocument/2006/relationships/slide" Target="slides/slide24.xml"/><Relationship Id="rId124" Type="http://schemas.openxmlformats.org/officeDocument/2006/relationships/slide" Target="slides/slide25.xml"/><Relationship Id="rId125" Type="http://schemas.openxmlformats.org/officeDocument/2006/relationships/slide" Target="slides/slide26.xml"/><Relationship Id="rId126" Type="http://schemas.openxmlformats.org/officeDocument/2006/relationships/slide" Target="slides/slide27.xml"/><Relationship Id="rId127" Type="http://schemas.openxmlformats.org/officeDocument/2006/relationships/slide" Target="slides/slide28.xml"/><Relationship Id="rId128" Type="http://schemas.openxmlformats.org/officeDocument/2006/relationships/slide" Target="slides/slide29.xml"/><Relationship Id="rId129" Type="http://schemas.openxmlformats.org/officeDocument/2006/relationships/slide" Target="slides/slide30.xml"/><Relationship Id="rId130" Type="http://schemas.openxmlformats.org/officeDocument/2006/relationships/slide" Target="slides/slide31.xml"/><Relationship Id="rId131" Type="http://schemas.openxmlformats.org/officeDocument/2006/relationships/slide" Target="slides/slide32.xml"/><Relationship Id="rId132" Type="http://schemas.openxmlformats.org/officeDocument/2006/relationships/slide" Target="slides/slide33.xml"/><Relationship Id="rId133" Type="http://schemas.openxmlformats.org/officeDocument/2006/relationships/slide" Target="slides/slide34.xml"/><Relationship Id="rId134" Type="http://schemas.openxmlformats.org/officeDocument/2006/relationships/slide" Target="slides/slide35.xml"/><Relationship Id="rId135" Type="http://schemas.openxmlformats.org/officeDocument/2006/relationships/slide" Target="slides/slide36.xml"/><Relationship Id="rId136" Type="http://schemas.openxmlformats.org/officeDocument/2006/relationships/slide" Target="slides/slide37.xml"/><Relationship Id="rId137" Type="http://schemas.openxmlformats.org/officeDocument/2006/relationships/slide" Target="slides/slide38.xml"/><Relationship Id="rId138" Type="http://schemas.openxmlformats.org/officeDocument/2006/relationships/slide" Target="slides/slide39.xml"/><Relationship Id="rId139" Type="http://schemas.openxmlformats.org/officeDocument/2006/relationships/slide" Target="slides/slide40.xml"/><Relationship Id="rId140" Type="http://schemas.openxmlformats.org/officeDocument/2006/relationships/slide" Target="slides/slide41.xml"/><Relationship Id="rId141" Type="http://schemas.openxmlformats.org/officeDocument/2006/relationships/slide" Target="slides/slide42.xml"/><Relationship Id="rId142" Type="http://schemas.openxmlformats.org/officeDocument/2006/relationships/slide" Target="slides/slide43.xml"/><Relationship Id="rId143" Type="http://schemas.openxmlformats.org/officeDocument/2006/relationships/slide" Target="slides/slide44.xml"/><Relationship Id="rId144" Type="http://schemas.openxmlformats.org/officeDocument/2006/relationships/slide" Target="slides/slide45.xml"/><Relationship Id="rId145" Type="http://schemas.openxmlformats.org/officeDocument/2006/relationships/slide" Target="slides/slide46.xml"/><Relationship Id="rId146" Type="http://schemas.openxmlformats.org/officeDocument/2006/relationships/slide" Target="slides/slide47.xml"/><Relationship Id="rId147" Type="http://schemas.openxmlformats.org/officeDocument/2006/relationships/slide" Target="slides/slide48.xml"/><Relationship Id="rId148" Type="http://schemas.openxmlformats.org/officeDocument/2006/relationships/slide" Target="slides/slide49.xml"/><Relationship Id="rId149" Type="http://schemas.openxmlformats.org/officeDocument/2006/relationships/slide" Target="slides/slide50.xml"/><Relationship Id="rId150" Type="http://schemas.openxmlformats.org/officeDocument/2006/relationships/slide" Target="slides/slide51.xml"/><Relationship Id="rId151" Type="http://schemas.openxmlformats.org/officeDocument/2006/relationships/slide" Target="slides/slide52.xml"/><Relationship Id="rId152" Type="http://schemas.openxmlformats.org/officeDocument/2006/relationships/slide" Target="slides/slide53.xml"/></Relationships>
</file>

<file path=ppt/handoutMasters/_rels/handoutMaster1.xml.rels><?xml version="1.0" encoding="utf-8"?>
<Relationships xmlns="http://schemas.openxmlformats.org/package/2006/relationships">
  <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B5D52A-429B-4F3B-9065-09BE3B66FFEC}" type="datetimeFigureOut">
              <a:rPr lang="en-US" smtClean="0"/>
              <a:t>6/28/2026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EE22F7-24BD-4EBD-8854-47F4E943AAF7}" type="slidenum">
              <a:rPr lang="en-US" smtClean="0"/>
              <a:t>‹#›</a:t>
            </a:fld>
            <a:endParaRPr lang="en-US"/>
          </a:p>
        </p:txBody>
      </p:sp>
    </p:spTree>
    <p:extLst>
      <p:ext uri="{BB962C8B-B14F-4D97-AF65-F5344CB8AC3E}">
        <p14:creationId xmlns:p14="http://schemas.microsoft.com/office/powerpoint/2010/main" val="458501032"/>
      </p:ext>
    </p:extLst>
  </p:cSld>
  <p:clrMap bg1="lt1" tx1="dk1" bg2="lt2" tx2="dk2" accent1="accent1" accent2="accent2" accent3="accent3" accent4="accent4" accent5="accent5" accent6="accent6" hlink="hlink" folHlink="folHlink"/>
</p:handoutMaster>
</file>

<file path=ppt/notesMasters/_rels/notesMaster1.xml.rels><?xml version="1.0" encoding="utf-8"?>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7C3607-6095-4CD0-92A0-FFEF984E53C8}" type="datetimeFigureOut">
              <a:rPr lang="en-US" smtClean="0"/>
              <a:t>6/28/2026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2F38D-C8BB-4D18-A518-262BC2556B91}" type="slidenum">
              <a:rPr lang="en-US" smtClean="0"/>
              <a:t>‹#›</a:t>
            </a:fld>
            <a:endParaRPr lang="en-US"/>
          </a:p>
        </p:txBody>
      </p:sp>
    </p:spTree>
    <p:extLst>
      <p:ext uri="{BB962C8B-B14F-4D97-AF65-F5344CB8AC3E}">
        <p14:creationId xmlns:p14="http://schemas.microsoft.com/office/powerpoint/2010/main" val="776089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Slide tiêu đề (0:00, 19:30).</a:t>
            </a:r>
          </a:p>
          <a:p>
            <a:r>
              <a:rPr lang="en-US" sz="1400" b="0" dirty="0"/>
              <a:t>Chào mừng mọi người. Giới thiệu mỗi giảng viên trong một câu.</a:t>
            </a:r>
          </a:p>
          <a:p>
            <a:r>
              <a:rPr lang="en-US" sz="1400" b="0" dirty="0"/>
              <a:t>Thông điệp chính: trong tám tối thứ Bảy, mỗi tuần một buổi, chúng ta cùng đi hết con đường nghiên cứu: từ một câu hỏi tại giường bệnh đến một bài báo sẵn sàng để nộp.</a:t>
            </a:r>
          </a:p>
          <a:p>
            <a:r>
              <a:rPr lang="en-US" sz="1400" b="0" dirty="0"/>
              <a:t>Không dùng phần mềm thống kê, không học thuộc công thức: học bằng hình ảnh, ví dụ từ khoa phòng của các bạn và các bài tập ngắn cả lớp cùng làm. Chúng ta đi chậm. Không ai cần biết trước điều gì.</a:t>
            </a:r>
          </a:p>
          <a:p>
            <a:r>
              <a:rPr lang="en-US" sz="1400" b="0" dirty="0"/>
              <a:t>Chuẩn bị trực tuyến: nhờ mọi người kiểm tra âm thanh, đổi tên hiển thị thành họ tên đầy đủ, và tìm khung chat, chức năng bình chọn (poll) và nút 'giơ tay'. Hôm nay ta dùng cả ba.</a:t>
            </a:r>
          </a:p>
          <a:p>
            <a:r>
              <a:rPr lang="en-US" sz="1400" b="0" dirty="0"/>
              <a:t>Thời gian: 1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Mở đầu bằng câu hỏi: 'Hãy nghĩ tới một việc trong khoa mà mỗi đồng nghiệp làm một kiểu và không ai biết cách nào tốt nhất. Gõ vào khung chat.'</a:t>
            </a:r>
          </a:p>
          <a:p>
            <a:r>
              <a:rPr lang="en-US" sz="1400" b="0" dirty="0"/>
              <a:t>Đọc to 2-3 câu trả lời. Dự kiến: dịch truyền, an thần, vận động sớm, băng vết thương, chăm sóc catheter.</a:t>
            </a:r>
          </a:p>
          <a:p>
            <a:r>
              <a:rPr lang="en-US" sz="1400" b="0" dirty="0"/>
              <a:t>Điểm then chốt: nghiên cứu bắt đầu từ sự không chắc chắn trong lâm sàng, không phải từ thống kê.</a:t>
            </a:r>
          </a:p>
          <a:p>
            <a:r>
              <a:rPr lang="en-US" sz="1400" b="0" dirty="0"/>
              <a:t>Chép các câu trả lời trong chat vào tài liệu chung của khóa học. Đó là chủ đề tiềm năng cho đề cương của từng người.</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Đi dọc con đường: Tuần 1-2 là câu hỏi và bằng chứng. Tuần 3-4 thiết kế và sai lệch. Tuần 5-6 dữ liệu và phân tích. Tuần 7-8 đạo đức, viết và công bố. Mỗi thứ Bảy một buổi trực tuyến (19:30 đến 22:30), giữa hai buổi có trọn một tuần để làm bài về nhà.</a:t>
            </a:r>
          </a:p>
          <a:p>
            <a:r>
              <a:rPr lang="en-US" sz="1400" b="0" dirty="0"/>
              <a:t>Toàn bộ khóa học này là Cấp độ 1, bao gồm mọi bước từ câu hỏi đến công bố: Tuần 1-4 xây dựng hiểu biết và kỹ năng thiết kế. Tuần 5-8 áp dụng vào dữ liệu, viết bài và công bố.</a:t>
            </a:r>
          </a:p>
          <a:p>
            <a:r>
              <a:rPr lang="en-US" sz="1400" b="0" dirty="0"/>
              <a:t>Một ví dụ xuyên suốt: dịch truyền trong sốc nhiễm khuẩn và tử vong 28 ngày. Từ Buổi 5, ví dụ này tiếp tục trong nghiên cứu của khóa học, FLUID-ICU.</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Khóa học này (Cấp độ 1) đưa bạn từ câu hỏi lâm sàng đến bài báo được công bố. Cấp độ 2 là khóa thực hành thống kê bằng R cho những ai muốn tự phân tích. Cấp độ 3 gồm các phương pháp nâng cao, chuyên sâu.</a:t>
            </a:r>
          </a:p>
          <a:p>
            <a:r>
              <a:rPr lang="en-US" sz="1400" b="0" dirty="0"/>
              <a:t>Trong Cấp độ 1, chúng ta dùng một bộ dữ liệu thực tế gồm 620 người bệnh ICU (FLUID-ICU): mô tả, phân tích và viết thành bài báo. Giảng viên chạy phần mềm. Các bạn đọc và diễn giải kết quả.</a:t>
            </a:r>
          </a:p>
          <a:p>
            <a:r>
              <a:rPr lang="en-US" sz="1400" b="0" dirty="0"/>
              <a:t>Quan niệm sai cần gỡ bỏ: 'nghiên cứu chỉ dành cho nhà thống kê hay giáo sư'. Phần lớn câu hỏi lâm sàng tốt xuất phát từ điều dưỡng và bác sĩ tại giường bệnh.</a:t>
            </a:r>
          </a:p>
          <a:p>
            <a:r>
              <a:rPr lang="en-US" sz="1400" b="0" dirty="0"/>
              <a:t>Thời gian: 1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Sản phẩm 1: đề cương nghiên cứu của riêng bạn, về một câu hỏi từ chính khoa của bạn, mỗi hai tuần xây dựng một phần và nộp ở Buổi 8. Khoảng năm bạn tình nguyện trình bày ở Buổi 8 (mỗi người 6 phút). Bản đề cương viết là phần được chấm điểm cho mọi người.</a:t>
            </a:r>
          </a:p>
          <a:p>
            <a:r>
              <a:rPr lang="en-US" sz="1400" b="0" dirty="0"/>
              <a:t>Sản phẩm 2: bản thảo bài báo của riêng bạn. FLUID-ICU là nghiên cứu của khóa học trên 620 người bệnh ICU bị nhiễm khuẩn huyết, có năm câu hỏi nghiên cứu (Q1 đến Q5). Mỗi người chọn một câu hỏi và nhận bộ kết quả của câu hỏi đó (bảng và hình). Đúng vậy: chúng tôi đưa kết quả, bạn viết bài báo. Bạn không tự phân tích dữ liệu.</a:t>
            </a:r>
          </a:p>
          <a:p>
            <a:r>
              <a:rPr lang="en-US" sz="1400" b="0" dirty="0"/>
              <a:t>Ta cùng đọc kết quả ở Tuần 5-6 và viết ở Tuần 7-8. Sau Buổi 8, mỗi học viên phản biện bản thảo của một đồng nghiệp (giảng viên phân công) và trả lời phản biện cho bản thảo của mình, như tác giả thật.</a:t>
            </a:r>
          </a:p>
          <a:p>
            <a:r>
              <a:rPr lang="en-US" sz="1400" b="0" dirty="0"/>
              <a:t>Chỉ cho học viên các bản hướng dẫn trong thư mục khóa học: Course/Assignment/proposal_brief và Course/Assignment/manuscript_brief.</a:t>
            </a:r>
          </a:p>
          <a:p>
            <a:r>
              <a:rPr lang="en-US" sz="1400" b="0" dirty="0"/>
              <a:t>Thời gian: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Đi qua bốn thẻ, mỗi thẻ ứng với hai tuần.</a:t>
            </a:r>
          </a:p>
          <a:p>
            <a:r>
              <a:rPr lang="en-US" sz="1400" b="0" dirty="0"/>
              <a:t>Điểm then chốt: mục tiêu là hiểu và diễn giải, không phải tính toán. Giảng viên chạy phân tích. Các bạn học cách đọc và viết thành bài báo.</a:t>
            </a:r>
          </a:p>
          <a:p>
            <a:r>
              <a:rPr lang="en-US" sz="1400" b="0" dirty="0"/>
              <a:t>Hỏi cả lớp: 'Thẻ nào làm bạn lo nhất? Trả lời trong chat.' Dự kiến: phân tích. Trấn an: chúng ta đi chậm, dùng hình ảnh và kiểm tra mức hiểu mỗi 20 phút.</a:t>
            </a:r>
          </a:p>
          <a:p>
            <a:r>
              <a:rPr lang="en-US" sz="1400" b="0" dirty="0"/>
              <a:t>Quay lại slide này ở Buổi 8 để thấy sự tiến bộ.</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Cùng một nhịp mỗi tối thứ Bảy, 19:30 đến 22:30: ôn tập, hai phần học có kiểm tra và bài tập ngắn, 15 phút giải lao, và thời gian xây dựng đề cương hoặc bài báo.</a:t>
            </a:r>
          </a:p>
          <a:p>
            <a:r>
              <a:rPr lang="en-US" sz="1400" b="0" dirty="0"/>
              <a:t>Cứ 20 phút chúng ta dừng lại để kiểm tra nhanh mức hiểu, thường bằng một câu bình chọn. Nếu lớp chưa theo kịp, chúng ta đi chậm lại. Cuối mỗi buổi có 'slide bổ sung' chỉ dùng khi còn thời gian. Các bạn có thể tự đọc ở nhà.</a:t>
            </a:r>
          </a:p>
          <a:p>
            <a:r>
              <a:rPr lang="en-US" sz="1400" b="0" dirty="0"/>
              <a:t>Giữ giải lao đúng 15 phút và bắt đầu lại đúng giờ.</a:t>
            </a:r>
          </a:p>
          <a:p>
            <a:r>
              <a:rPr lang="en-US" sz="1400" b="0" dirty="0"/>
              <a:t>Thời gian: 1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Phần 1 (Tuần 1-2): câu hỏi và tổng quan. Phần 2 (Tuần 3-4): thiết kế. Phần 3 (Tuần 5-6): dữ liệu và kế hoạch phân tích. Phần 4 (Buổi 7): đạo đức, tính khả thi và kế hoạch công bố.</a:t>
            </a:r>
          </a:p>
          <a:p>
            <a:r>
              <a:rPr lang="en-US" sz="1400" b="0" dirty="0"/>
              <a:t>Trong mỗi phần xây dựng đề cương, giảng viên điền trước phần đó cho ví dụ xuyên suốt trên màn hình chia sẻ. sau đó bạn viết cùng phần đó cho câu hỏi của mình.</a:t>
            </a:r>
          </a:p>
          <a:p>
            <a:r>
              <a:rPr lang="en-US" sz="1400" b="0" dirty="0"/>
              <a:t>Mọi người nộp đề cương hoàn chỉnh ở Buổi 8. Khoảng năm bạn tình nguyện trình bày (mỗi người 6 phút).</a:t>
            </a:r>
          </a:p>
          <a:p>
            <a:r>
              <a:rPr lang="en-US" sz="1400" b="0" dirty="0"/>
              <a:t>Mẫu: Course/Templates/Research_Proposal_Template.docx (gửi qua email trước Buổi 1).</a:t>
            </a:r>
          </a:p>
          <a:p>
            <a:r>
              <a:rPr lang="en-US" sz="1400" b="0" dirty="0"/>
              <a:t>Thời gian: 1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Lớp có khoảng 30 bác sĩ và điều dưỡng học từ nhà. Cả lớp làm việc như một nhóm trong mọi bài tập, nên không chia nhóm và không phân vai.</a:t>
            </a:r>
          </a:p>
          <a:p>
            <a:r>
              <a:rPr lang="en-US" sz="1400" b="0" dirty="0"/>
              <a:t>Cho 3 phút để gõ. Sau đó mời 4-5 người nói câu hỏi của mình, bật micro, và chỉ ra các chủ đề chung (dịch truyền, an thần, nhiễm khuẩn, vận động sớm, an toàn dùng thuốc).</a:t>
            </a:r>
          </a:p>
          <a:p>
            <a:r>
              <a:rPr lang="en-US" sz="1400" b="0" dirty="0"/>
              <a:t>Lưu khung chat sau buổi học và dán các câu hỏi vào tài liệu chung của khóa học. Đó là danh sách khởi đầu cho đề cương của từng người ở phần Xây dựng đề cương 1.</a:t>
            </a:r>
          </a:p>
          <a:p>
            <a:r>
              <a:rPr lang="en-US" sz="1400" b="0" dirty="0"/>
              <a:t>Thời gian: 6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Tạo không khí: đây là nơi an toàn để nói 'tôi chưa hiểu'. Có thể nhắn riêng cho giảng viên trong chat.</a:t>
            </a:r>
          </a:p>
          <a:p>
            <a:r>
              <a:rPr lang="en-US" sz="1400" b="0" dirty="0"/>
              <a:t>Ngôn ngữ: câu hỏi và chat bằng tiếng Việt hoặc tiếng Anh, miễn giúp bạn suy nghĩ tốt nhất.</a:t>
            </a:r>
          </a:p>
          <a:p>
            <a:r>
              <a:rPr lang="en-US" sz="1400" b="0" dirty="0"/>
              <a:t>Bảo mật người bệnh áp dụng cho mọi ví dụ: không nêu tên hay chi tiết nhận dạng.</a:t>
            </a:r>
          </a:p>
          <a:p>
            <a:r>
              <a:rPr lang="en-US" sz="1400" b="0" dirty="0"/>
              <a:t>Thời gian: 1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Bài kiểm tra là Course/Assessment/pre_post_quiz.md (24 câu, mỗi buổi 3 câu), được chuyển thành biểu mẫu trực tuyến trước khóa học. Dán đường link vào chat khi chiếu slide này.</a:t>
            </a:r>
          </a:p>
          <a:p>
            <a:r>
              <a:rPr lang="en-US" sz="1400" b="0" dirty="0"/>
              <a:t>Mã số học viên: con số cạnh tên mỗi người trong danh sách điểm danh, gửi qua email trước Buổi 1. Dùng cùng mã này ở Buổi 8 để so sánh hai lần làm bài.</a:t>
            </a:r>
          </a:p>
          <a:p>
            <a:r>
              <a:rPr lang="en-US" sz="1400" b="0" dirty="0"/>
              <a:t/>
            </a:r>
          </a:p>
          <a:p>
            <a:r>
              <a:rPr lang="en-US" sz="1400" b="0" dirty="0"/>
              <a:t>Đóng biểu mẫu sau 15 phút. Hôm nay không chữa đáp án. Bài này được làm lại trong 15 phút cuối Buổi 8, và đáp án được chia sẻ sau lần làm thứ hai.</a:t>
            </a:r>
          </a:p>
          <a:p>
            <a:r>
              <a:rPr lang="en-US" sz="1400" b="0" dirty="0"/>
              <a:t>Thời gian: 15 phút. Phần học Buổi 1 bắt đầu lúc 0:35 (20:05).</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Mở đầu Buổi 1 (0:35, 20:05). Phần mở đầu khóa học (chào mừng, lộ trình, giới thiệu trong chat, bài kiểm tra đầu khóa) vừa kết thúc.</a:t>
            </a:r>
          </a:p>
          <a:p>
            <a:r>
              <a:rPr lang="en-US" sz="1400" b="0" dirty="0"/>
              <a:t>Ý chính: hôm nay chỉ có một việc: mỗi người ra về với bản nháp một câu hỏi nghiên cứu rõ ràng, trả lời được, của riêng mình, cùng mục tiêu tổng quát và mục tiêu cụ thể. Thứ Bảy tuần sau (Buổi 2) ta tìm và đọc y văn cho câu hỏi đó.</a:t>
            </a:r>
          </a:p>
          <a:p>
            <a:r>
              <a:rPr lang="en-US" sz="1400" b="0" dirty="0"/>
              <a:t>Nhịp độ: học viên hầu như chưa có nền tảng nghiên cứu, và đây là buổi tối sau một ngày làm việc. Đi chậm, dùng các ví dụ mẫu, và dừng lại ở mọi slide 'Kiểm tra hiểu bài'. Các slide này được thiết kế ngắn.</a:t>
            </a:r>
          </a:p>
          <a:p>
            <a:r>
              <a:rPr lang="en-US" sz="1400" b="0" dirty="0"/>
              <a:t>Giới thiệu nhịp buổi học: ba phần giảng ngắn, giải lao, một bài tập cả lớp, một bài tập cá nhân nhanh, rồi 30 phút bắt đầu đề cương của riêng mình.</a:t>
            </a:r>
          </a:p>
          <a:p>
            <a:r>
              <a:rPr lang="en-US" sz="1400" b="0" dirty="0"/>
              <a:t>Hỏi cả lớp: 'Ai đã từng tham gia một nghiên cứu, với vai trò nghiên cứu viên, người thu thập số liệu hay người tham gia? Trả lời có hoặc không trong bình chọn.' Kết quả giúp biết nên giảng ở mức nào.</a:t>
            </a:r>
          </a:p>
          <a:p>
            <a:r>
              <a:rPr lang="en-US" sz="1400" b="0" dirty="0"/>
              <a:t>Thời gian: 1 phút. Không đọc to chương trình. Chỉ vào màn hình.</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Phần 1.1 (0:35-1:10, 20:05-20:40).</a:t>
            </a:r>
          </a:p>
          <a:p>
            <a:r>
              <a:rPr lang="en-US" sz="1400" b="0" dirty="0"/>
              <a:t>Dừng lại ở câu hỏi và mời hai ba người trả lời (bật micro) trước khi chuyển slide. Đọc to 2-3 ý kiến.</a:t>
            </a:r>
          </a:p>
          <a:p>
            <a:r>
              <a:rPr lang="en-US" sz="1400" b="0" dirty="0"/>
              <a:t>Câu trả lời mong đợi: kinh nghiệm thiên về những ca đáng nhớ. Đồng nghiệp bất đồng. Thực hành thay đổi. Ta cần biết điều mình làm có thực sự giúp ích không.</a:t>
            </a:r>
          </a:p>
          <a:p>
            <a:r>
              <a:rPr lang="en-US" sz="1400" b="0" dirty="0"/>
              <a:t>Ý chính: kinh nghiệm rất quý để nảy sinh câu hỏi, nhưng là cách yếu để trả lời câu hỏi.</a:t>
            </a:r>
          </a:p>
          <a:p>
            <a:r>
              <a:rPr lang="en-US" sz="1400" b="0" dirty="0"/>
              <a:t>Thời gian: 1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Bên trái: một bác sĩ, ba người bệnh, một kỷ niệm sống động, không có nhóm so sánh.</a:t>
            </a:r>
          </a:p>
          <a:p>
            <a:r>
              <a:rPr lang="en-US" sz="1400" b="0" dirty="0"/>
              <a:t>Bên phải: mỗi nhóm 50 người bệnh, đếm mọi ca tử vong, cùng một kết cục được đo ở cả hai nhánh.</a:t>
            </a:r>
          </a:p>
          <a:p>
            <a:r>
              <a:rPr lang="en-US" sz="1400" b="0" dirty="0"/>
              <a:t>Các con số chỉ minh họa, nhưng xu hướng là có thật: thử nghiệm lớn CLASSIC (Meyhoff, NEJM 2022, 1 554 người bệnh sốc nhiễm khuẩn) cho thấy tử vong 90 ngày là 42.3% khi hạn chế dịch so với 42.1% khi truyền dịch chuẩn. Ba người bệnh 'thành công' có lẽ vẫn hồi phục dù dùng chiến lược nào.</a:t>
            </a:r>
          </a:p>
          <a:p>
            <a:r>
              <a:rPr lang="en-US" sz="1400" b="0" dirty="0"/>
              <a:t>Quan niệm sai: 'nếu có hiệu quả ở người bệnh của tôi thì là có hiệu quả'. Không có nhóm so sánh, ta không biết điều gì vẫn sẽ xảy ra (tự hồi phục, hồi quy về trung bình, trí nhớ chọn lọc).</a:t>
            </a:r>
          </a:p>
          <a:p>
            <a:r>
              <a:rPr lang="en-US" sz="1400" b="0" dirty="0"/>
              <a:t>Hỏi cả lớp (mời hai ba người trả lời, bật micro): 'Vì sao ta nhớ ba kết cục tốt?' Trả lời mong đợi: sai lệch nhớ lại (recall bias). Ca kịch tính và gần đây dễ nhớ, còn ca thất bại thì ta quên.</a:t>
            </a:r>
          </a:p>
          <a:p>
            <a:r>
              <a:rPr lang="en-US" sz="1400" b="0" dirty="0"/>
              <a:t>Thời gian: 4 phút. Đi chậm: cả khóa học dựa trên ý này.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Hình này là mô phỏng (hạt giống cố định): giả sử một bệnh có nguy cơ tử vong thật là 40%.</a:t>
            </a:r>
          </a:p>
          <a:p>
            <a:r>
              <a:rPr lang="en-US" sz="1400" b="0" dirty="0"/>
              <a:t>Hàng trên: 20 khoa, mỗi khoa chỉ gặp 5 người bệnh. Hoàn toàn do ngẫu nhiên, có khoa thấy 0% tử vong, có khoa thấy 80%. Mỗi khoa sẽ 'rút ra' một bài học khác nhau từ kinh nghiệm của mình.</a:t>
            </a:r>
          </a:p>
          <a:p>
            <a:r>
              <a:rPr lang="en-US" sz="1400" b="0" dirty="0"/>
              <a:t>Hàng giữa: nhóm 50 người, gần sự thật hơn nhưng vẫn phân tán. Hàng dưới: nhóm 500 người tập trung sát quanh 40%.</a:t>
            </a:r>
          </a:p>
          <a:p>
            <a:r>
              <a:rPr lang="en-US" sz="1400" b="0" dirty="0"/>
              <a:t>Ý chính: chỉ riêng ngẫu nhiên đã tạo ra những khác biệt trông rất ấn tượng ở số nhỏ. Vì vậy nghiên cứu cần đủ người bệnh và có nhóm so sánh, và vì sao 'ba người bệnh gần nhất của tôi' có thể gây hiểu lầm.</a:t>
            </a:r>
          </a:p>
          <a:p>
            <a:r>
              <a:rPr lang="en-US" sz="1400" b="0" dirty="0"/>
              <a:t>Quan niệm sai: 'khác biệt lớn ở nhóm nhỏ chắc chắn là thật'. Khác biệt lớn ở nhóm nhỏ chính là điều ngẫu nhiên hay tạo ra.</a:t>
            </a:r>
          </a:p>
          <a:p>
            <a:r>
              <a:rPr lang="en-US" sz="1400" b="0" dirty="0"/>
              <a:t>Hỏi cả lớp (bình chọn: có / không / chưa biết được): 'Một khoa có 0/5 người bệnh tử vong sau quy trình mới. Quy trình có hiệu quả không?' Trả lời mong đợi: chưa biết được, vì 0/5 xảy ra thường xuyên do ngẫu nhiên ngay cả khi nguy cơ thật là 40%.</a:t>
            </a:r>
          </a:p>
          <a:p>
            <a:r>
              <a:rPr lang="en-US" sz="1400" b="0" dirty="0"/>
              <a:t>Thời gian: 4 phút. Cỡ mẫu sẽ học lại ở Buổi 6.</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Giới thiệu hai bài báo của khóa học ngay bây giờ, vì từ đây ta nhắc đến chúng ở mọi buổi.</a:t>
            </a:r>
          </a:p>
          <a:p>
            <a:r>
              <a:rPr lang="en-US" sz="1400" b="0" dirty="0"/>
              <a:t>Bài báo 1 (Boulet 2024, Critical Care): RCT thí điểm tại ba ICU ở Pháp. Người lớn bị sốc nhiễm khuẩn được phân bổ ngẫu nhiên vào chiến lược hạn chế dịch 'không nhằm hồi sức' (dịch duy trì và dịch pha thuốc) hoặc chăm sóc thường quy. Kết cục chính: cân bằng dịch tích lũy ngày 5.</a:t>
            </a:r>
          </a:p>
          <a:p>
            <a:r>
              <a:rPr lang="en-US" sz="1400" b="0" dirty="0"/>
              <a:t>Bài báo 2 (Hyun 2023, Annals of Intensive Care): nghiên cứu thuần tập ghép cặp theo điểm xu hướng từ sổ đăng ký của Liên minh Nhiễm khuẩn huyết Hàn Quốc. So sánh người bệnh có cân bằng dịch tích lũy dương ở ngày 2-3 tại ICU với người bệnh không có. Kết cục: tử vong 28 ngày.</a:t>
            </a:r>
          </a:p>
          <a:p>
            <a:r>
              <a:rPr lang="en-US" sz="1400" b="0" dirty="0"/>
              <a:t>Tìm ở đâu: Course/Papers trong thư mục khóa học, gửi qua email trước Buổi 1. Mỗi bài có bản PDF gốc và bản chú giải để học bằng tiếng Anh và tiếng Việt.</a:t>
            </a:r>
          </a:p>
          <a:p>
            <a:r>
              <a:rPr lang="en-US" sz="1400" b="0" dirty="0"/>
              <a:t>Chưa cần đọc bây giờ. Ở Buổi 2, cả lớp cùng đọc phần tóm tắt của Bài báo 1.</a:t>
            </a:r>
          </a:p>
          <a:p>
            <a:r>
              <a:rPr lang="en-US" sz="1400" b="0" dirty="0"/>
              <a:t>Thời gian: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Xây từ dưới lên: ý kiến chuyên gia và báo cáo ca, loạt ca và cắt ngang, bệnh–chứng, thuần tập, thử nghiệm ngẫu nhiên, và trên đỉnh là tổng quan hệ thống và phân tích gộp.</a:t>
            </a:r>
          </a:p>
          <a:p>
            <a:r>
              <a:rPr lang="en-US" sz="1400" b="0" dirty="0"/>
              <a:t>Ý chính: càng lên cao, thiết kế càng bảo vệ tốt hơn trước sai lệch. Vì vậy tầng cao cho độ tin cậy lớn hơn với câu hỏi 'điều trị X có hiệu quả không?'.</a:t>
            </a:r>
          </a:p>
          <a:p>
            <a:r>
              <a:rPr lang="en-US" sz="1400" b="0" dirty="0"/>
              <a:t>Quan niệm sai 1: 'RCT luôn đúng'. Thử nghiệm nhỏ hoặc làm kém có thể gây hiểu lầm. Các khung như GRADE đánh giá độ chắc chắn của cả tập hợp bằng chứng, không chỉ nhãn thiết kế.</a:t>
            </a:r>
          </a:p>
          <a:p>
            <a:r>
              <a:rPr lang="en-US" sz="1400" b="0" dirty="0"/>
              <a:t>Quan niệm sai 2: 'chỉ RCT mới có giá trị'. Với mức độ phổ biến, tác hại và tiên lượng, thiết kế quan sát thường là lựa chọn đúng (hoặc duy nhất hợp đạo đức). Nghiên cứu định tính nằm ngoài tháp này vì nó trả lời câu hỏi khác.</a:t>
            </a:r>
          </a:p>
          <a:p>
            <a:r>
              <a:rPr lang="en-US" sz="1400" b="0" dirty="0"/>
              <a:t>Hỏi cả lớp (mời hai ba người trả lời, bật micro): 'Tổng quan hệ thống gồm 10 thử nghiệm kém chất lượng nằm ở đâu?' Trả lời mong đợi: trên đỉnh theo nhãn, nhưng kết luận chỉ mạnh bằng các thử nghiệm bên trong.</a:t>
            </a:r>
          </a:p>
          <a:p>
            <a:r>
              <a:rPr lang="en-US" sz="1400" b="0" dirty="0"/>
              <a:t>Thời gian: 4 phút. Buổi 3 học kỹ từng thiết kế, nên đừng dạy thiết kế ở đây.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Mở bình chọn với bốn thứ tự ở bên phải. Cho 1 phút, rồi chia sẻ kết quả.</a:t>
            </a:r>
          </a:p>
          <a:p>
            <a:r>
              <a:rPr lang="en-US" sz="1400" b="0" dirty="0"/>
              <a:t>Đáp án: A (ý kiến chuyên gia), rồi B (thuần tập), rồi C (RCT), rồi D (tổng quan hệ thống / phân tích gộp).</a:t>
            </a:r>
          </a:p>
          <a:p>
            <a:r>
              <a:rPr lang="en-US" sz="1400" b="0" dirty="0"/>
              <a:t>C chính là thử nghiệm CLASSIC (NEJM 2022), không thấy khác biệt tử vong 90 ngày. B giống Bài báo 2 (Hyun 2023): cân bằng dịch dương ở ngày 2-3 liên quan với tử vong 28 ngày cao hơn.</a:t>
            </a:r>
          </a:p>
          <a:p>
            <a:r>
              <a:rPr lang="en-US" sz="1400" b="0" dirty="0"/>
              <a:t>Hỏi (mời hai ba người trả lời, bật micro): 'Điều gì có thể làm C yếu hơn B?' Mong đợi: quá nhỏ, mất nhiều người bệnh, che giấu phân bổ kém, đối tượng khác người bệnh của ta.</a:t>
            </a:r>
          </a:p>
          <a:p>
            <a:r>
              <a:rPr lang="en-US" sz="1400" b="0" dirty="0"/>
              <a:t>Nếu còn thời gian: vì sao thuần tập thấy có hại mà thử nghiệm lại không? Trong thuần tập, người bệnh nặng hơn được truyền nhiều dịch hơn, nên dịch trông như có hại (nhiễu do chỉ định, confounding by indication). Đây là phần xem trước Buổi 4.</a:t>
            </a:r>
          </a:p>
          <a:p>
            <a:r>
              <a:rPr lang="en-US" sz="1400" b="0" dirty="0"/>
              <a:t>Thời gian: đúng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Đi nhanh một vòng, mỗi ô một câu.</a:t>
            </a:r>
          </a:p>
          <a:p>
            <a:r>
              <a:rPr lang="en-US" sz="1400" b="0" dirty="0"/>
              <a:t>Tuần 1-2 = vấn đề lâm sàng và câu hỏi nghiên cứu (hôm nay), tìm y văn (thứ Bảy tuần sau). Đó là ba ô màu xanh mòng két phía trên bên phải.</a:t>
            </a:r>
          </a:p>
          <a:p>
            <a:r>
              <a:rPr lang="en-US" sz="1400" b="0" dirty="0"/>
              <a:t>Ý chính: kết quả công bố làm thay đổi thực hành, từ đó lại nảy sinh điều chưa chắc chắn và câu hỏi mới.</a:t>
            </a:r>
          </a:p>
          <a:p>
            <a:r>
              <a:rPr lang="en-US" sz="1400" b="0" dirty="0"/>
              <a:t>Quan niệm sai: 'nghiên cứu = thu thập dữ liệu'. Thu thập dữ liệu đến sau câu hỏi, thiết kế, đề cương và phê duyệt đạo đức.</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Ba hàng đầu: loại dữ liệu. Nghiên cứu định lượng (quantitative) đếm và đo (tử vong, cân bằng dịch). Nghiên cứu định tính (qualitative) thu thập lời nói (phỏng vấn, thảo luận nhóm, quan sát) để hiểu trải nghiệm, lý do và rào cản. Phương pháp hỗn hợp (mixed methods) kết hợp cả hai trong một nghiên cứu.</a:t>
            </a:r>
          </a:p>
          <a:p>
            <a:r>
              <a:rPr lang="en-US" sz="1400" b="0" dirty="0"/>
              <a:t>Hai hàng cuối: nguồn dữ liệu. Nghiên cứu sơ cấp (primary) thu thập dữ liệu mới (Bài báo 1, một thử nghiệm mới). Nghiên cứu thứ cấp (secondary) dùng lại dữ liệu có sẵn: hồ sơ bệnh án, sổ đăng ký (Bài báo 2 dùng sổ đăng ký nhiễm khuẩn huyết) hoặc các nghiên cứu đã công bố (tổng quan hệ thống).</a:t>
            </a:r>
          </a:p>
          <a:p>
            <a:r>
              <a:rPr lang="en-US" sz="1400" b="0" dirty="0"/>
              <a:t>Ý chính: câu hỏi quyết định loại nghiên cứu. 'Hạn chế dịch có giảm tử vong không?' là định lượng. 'Vì sao điều dưỡng ngại ngừng dịch?' là định tính.</a:t>
            </a:r>
          </a:p>
          <a:p>
            <a:r>
              <a:rPr lang="en-US" sz="1400" b="0" dirty="0"/>
              <a:t>Quan niệm sai: 'nghiên cứu định tính chỉ là ý kiến'. Nó có phương pháp chặt chẽ và hướng dẫn báo cáo riêng (COREQ cho phỏng vấn và thảo luận nhóm). Là công cụ đúng khi con số không giải thích được hành vi.</a:t>
            </a:r>
          </a:p>
          <a:p>
            <a:r>
              <a:rPr lang="en-US" sz="1400" b="0" dirty="0"/>
              <a:t>Thời gian: 3 phút. Thiết kế định tính được học lại ở Buổi 3.</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Kiểm tra nhanh, không phải bài thi. Đọc từng câu. Mời hai ba người trả lời ngắn, bật micro.</a:t>
            </a:r>
          </a:p>
          <a:p>
            <a:r>
              <a:rPr lang="en-US" sz="1400" b="0" dirty="0"/>
              <a:t>Đáp án (slide sau): A định lượng, sơ cấp. B định tính, sơ cấp. C định lượng, thứ cấp (hồ sơ đã có sẵn). D phương pháp hỗn hợp, sơ cấp.</a:t>
            </a:r>
          </a:p>
          <a:p>
            <a:r>
              <a:rPr lang="en-US" sz="1400" b="0" dirty="0"/>
              <a:t>Nếu lớp lưỡng lự ở câu C: dữ liệu được thu thập cho chăm sóc, không phải cho nghiên cứu này, nên dùng lại chúng là nghiên cứu thứ cấp. Vẫn cần xét duyệt đạo đức.</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Đi nhanh qua bốn thẻ.</a:t>
            </a:r>
          </a:p>
          <a:p>
            <a:r>
              <a:rPr lang="en-US" sz="1400" b="0" dirty="0"/>
              <a:t>Ý chính: hai câu hỏi đơn giản phân loại được gần như mọi nghiên cứu: loại dữ liệu (con số hay lời nói) và nguồn dữ liệu (mới hay có sẵn).</a:t>
            </a:r>
          </a:p>
          <a:p>
            <a:r>
              <a:rPr lang="en-US" sz="1400" b="0" dirty="0"/>
              <a:t>Nghiên cứu thứ cấp thường khả thi nhất với một khoa bận rộn, nhưng chất lượng phụ thuộc vào cách ghi chép hồ sơ (Buổi 5).</a:t>
            </a:r>
          </a:p>
          <a:p>
            <a:r>
              <a:rPr lang="en-US" sz="1400" b="0" dirty="0"/>
              <a:t>Phần so sánh nghiên cứu, audit lâm sàng và cải tiến chất lượng nằm trong slide bổ sung cuối buổi, để tự học.</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Mười một trạm từ câu hỏi đến tác động. Màu sắc cho biết những tuần nào của khóa học dạy trạm đó.</a:t>
            </a:r>
          </a:p>
          <a:p>
            <a:r>
              <a:rPr lang="en-US" sz="1400" b="0" dirty="0"/>
              <a:t>Trạm 1-6 là lập kế hoạch và thực hiện: câu hỏi, thiết kế và đề cương, đăng ký (thử nghiệm phải đăng ký trước người bệnh đầu tiên: Bài báo 1 đăng ký tháng 7/2021, bắt đầu tuyển tháng 9/2021), phê duyệt đạo đức, thu thập dữ liệu, phân tích.</a:t>
            </a:r>
          </a:p>
          <a:p>
            <a:r>
              <a:rPr lang="en-US" sz="1400" b="0" dirty="0"/>
              <a:t>Trạm 7-11 là công bố: viết bài, nộp bài, bình duyệt, công bố và tác động tới người bệnh. Con đường thường mất một đến ba năm. Nhiều nghiên cứu tốt dừng lại ở trạm 7.</a:t>
            </a:r>
          </a:p>
          <a:p>
            <a:r>
              <a:rPr lang="en-US" sz="1400" b="0" dirty="0"/>
              <a:t>Ý chính: mọi trạm đều phụ thuộc trạm 1. Câu hỏi mơ hồ tạo ra đề cương yếu, phân tích không trả lời được và bài báo khó công bố.</a:t>
            </a:r>
          </a:p>
          <a:p>
            <a:r>
              <a:rPr lang="en-US" sz="1400" b="0" dirty="0"/>
              <a:t>Quan niệm sai: 'công bố là điểm kết thúc'. Mục đích là tác động: một hướng dẫn, quy trình hay thực hành được thay đổi.</a:t>
            </a:r>
          </a:p>
          <a:p>
            <a:r>
              <a:rPr lang="en-US" sz="1400" b="0" dirty="0"/>
              <a:t>Hỏi cả lớp (mời hai ba người trả lời, bật micro): 'Theo bạn, nghiên cứu ở bệnh viện hay mắc kẹt ở trạm nào?' Mong đợi: thủ tục đạo đức, thu thập dữ liệu, hoặc viết bài (trạm 7). Ta sẽ giải quyết từng trạm.</a:t>
            </a:r>
          </a:p>
          <a:p>
            <a:r>
              <a:rPr lang="en-US" sz="1400" b="0" dirty="0"/>
              <a:t>Thời gian: 3 phút, rồi 3 phút cho câu hỏi (giơ tay hoặc chat). Phần 1.1 kết thúc lúc 1:10 (20:40), sau đó giải lao.</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Slide chỉ có hình, có chủ ý. Trước giờ giải lao, nói to giờ bắt đầu lại và gửi giờ đó vào khung chat. Gợi ý (tùy chọn) để cả lớp suy nghĩ: vấn đề nào ở khoa của bạn có thể thành câu hỏi nghiên cứu?</a:t>
            </a:r>
          </a:p>
          <a:p>
            <a:r>
              <a:rPr lang="en-US" sz="1400" b="0" dirty="0"/>
              <a:t>Giải lao (1:10-1:25, 20:40-20:55).</a:t>
            </a:r>
          </a:p>
          <a:p>
            <a:r>
              <a:rPr lang="en-US" sz="1400" b="0" dirty="0"/>
              <a:t>Trong giờ giải lao: dán lại vào chat đường link tới phiếu bài tập Buổi 1 (bản PDF gửi qua email trước buổi học). Bài tập 1 được dùng sau giải lao.</a:t>
            </a:r>
          </a:p>
          <a:p>
            <a:r>
              <a:rPr lang="en-US" sz="1400" b="0" dirty="0"/>
              <a:t>Ghi rõ trong chat giờ bắt đầu lại, và bắt đầu đúng giờ.</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Phần 1.2 (1:25-2:05, 20:55-21:35).</a:t>
            </a:r>
          </a:p>
          <a:p>
            <a:r>
              <a:rPr lang="en-US" sz="1400" b="0" dirty="0"/>
              <a:t>Ý chính: một băn khoăn lâm sàng mơ hồ ('dịch truyền có hại không?') phải được chuyển thành câu hỏi chính xác, trả lời được, trước khi làm việc gì khác.</a:t>
            </a:r>
          </a:p>
          <a:p>
            <a:r>
              <a:rPr lang="en-US" sz="1400" b="0" dirty="0"/>
              <a:t>Ta xây PICO thật chậm trên ví dụ xuyên suốt, xem thêm ba ví dụ khác, rồi cả lớp cùng cải thiện ví dụ xuyên suốt.</a:t>
            </a:r>
          </a:p>
          <a:p>
            <a:r>
              <a:rPr lang="en-US" sz="1400" b="0" dirty="0"/>
              <a:t>Thời gian: 30 giây.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Sáu nguồn thường gặp của câu hỏi hay, đều từ công việc hằng ngày.</a:t>
            </a:r>
          </a:p>
          <a:p>
            <a:r>
              <a:rPr lang="en-US" sz="1400" b="0" dirty="0"/>
              <a:t>Quyết định then chốt nằm ở dòng dưới tiêu đề: trước khi gọi một việc là nghiên cứu, hãy kiểm tra câu trả lời đã có chưa. Nếu đã có, việc cần làm là triển khai: hướng dẫn, audit lâm sàng hay dự án cải tiến chất lượng.</a:t>
            </a:r>
          </a:p>
          <a:p>
            <a:r>
              <a:rPr lang="en-US" sz="1400" b="0" dirty="0"/>
              <a:t>Ý chính: 'cách biết' chính là tìm y văn, nội dung của Buổi 2 thứ Bảy tuần sau.</a:t>
            </a:r>
          </a:p>
          <a:p>
            <a:r>
              <a:rPr lang="en-US" sz="1400" b="0" dirty="0"/>
              <a:t>Nhắc lại các câu hỏi lớp đã gõ vào chat lúc chào mừng. Đó là chủ đề tiềm năng cho đề cương của từng người.</a:t>
            </a:r>
          </a:p>
          <a:p>
            <a:r>
              <a:rPr lang="en-US" sz="1400" b="0" dirty="0"/>
              <a:t>Thời gian: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PICO = Đối tượng (Population), Can thiệp (Intervention), So sánh (Comparison), Kết cục (Outcome). T (Time, thời gian) cho biết khi nào đo kết cục.</a:t>
            </a:r>
          </a:p>
          <a:p>
            <a:r>
              <a:rPr lang="en-US" sz="1400" b="0" dirty="0"/>
              <a:t>Đọc năm ô, rồi đọc cả câu ở phía trên. Đây là ví dụ xuyên suốt cả khóa học.</a:t>
            </a:r>
          </a:p>
          <a:p>
            <a:r>
              <a:rPr lang="en-US" sz="1400" b="0" dirty="0"/>
              <a:t>Ý chính: mỗi chữ cái buộc ta quyết định. Chính xác là người bệnh nào? Hạn chế thế nào? So với cái gì? Kết cục nào, đo lúc nào?</a:t>
            </a:r>
          </a:p>
          <a:p>
            <a:r>
              <a:rPr lang="en-US" sz="1400" b="0" dirty="0"/>
              <a:t>Quan niệm sai: 'nhóm so sánh thì hiển nhiên'. Chăm sóc thường quy khác nhau giữa các bệnh viện và theo thời gian, nên phải mô tả rõ.</a:t>
            </a:r>
          </a:p>
          <a:p>
            <a:r>
              <a:rPr lang="en-US" sz="1400" b="0" dirty="0"/>
              <a:t>Hỏi cả lớp (mời hai ba người trả lời, bật micro): 'Tử vong 28 ngày có phải kết cục hợp lý duy nhất?' Mong đợi: tử vong 90 ngày, số ngày sống không cần hỗ trợ sự sống, tổn thương thận cần lọc máu, cân bằng dịch. Các thử nghiệm lớn dùng tử vong 90 ngày.</a:t>
            </a:r>
          </a:p>
          <a:p>
            <a:r>
              <a:rPr lang="en-US" sz="1400" b="0" dirty="0"/>
              <a:t>Thời gian: 4 phút. Slide sau giới thiệu một biến thể, PECO.</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Ba ví dụ khác, không về dịch truyền, để thấy phương pháp dùng được ở mọi khoa.</a:t>
            </a:r>
          </a:p>
          <a:p>
            <a:r>
              <a:rPr lang="en-US" sz="1400" b="0" dirty="0"/>
              <a:t>Định nghĩa PECO trước: PECO là PICO, trong đó E (Exposure, phơi nhiễm) thay cho I (Intervention, can thiệp). Phơi nhiễm là yếu tố người bệnh có hoặc nhận được nhưng không do nhà nghiên cứu chỉ định, như béo phì hay cân bằng dịch dương. Ta dùng PECO cho câu hỏi về yếu tố nguy cơ (quan sát).</a:t>
            </a:r>
          </a:p>
          <a:p>
            <a:r>
              <a:rPr lang="en-US" sz="1400" b="0" dirty="0"/>
              <a:t>Dòng 1, điều trị (PICO): người lớn thở máy. Bảng kiểm đầu giường 2 lần/ngày so với chăm sóc thường quy. Viêm phổi liên quan thở máy đến ngày 28 tại ICU.</a:t>
            </a:r>
          </a:p>
          <a:p>
            <a:r>
              <a:rPr lang="en-US" sz="1400" b="0" dirty="0"/>
              <a:t>Dòng 2, yếu tố nguy cơ (PECO): ta không thể 'phân' béo phì cho người bệnh, nên I thành E. Người lớn tại khoa nội. Béo phì so với không béo phì. Tổn thương do tì đè mới trong thời gian nằm viện.</a:t>
            </a:r>
          </a:p>
          <a:p>
            <a:r>
              <a:rPr lang="en-US" sz="1400" b="0" dirty="0"/>
              <a:t>Dòng 3, bao nhiêu? Chỉ P và O (và T): người ≥65 tuổi sau mổ gãy cổ xương đùi. Mê sảng sàng lọc bằng 4AT trong 7 ngày đầu.</a:t>
            </a:r>
          </a:p>
          <a:p>
            <a:r>
              <a:rPr lang="en-US" sz="1400" b="0" dirty="0"/>
              <a:t>Hỏi cả lớp (mời hai ba người trả lời, bật micro): 'Hãy đặt một câu hỏi PECO về dịch truyền.' Mong đợi: ở người lớn bị nhiễm khuẩn huyết, cân bằng dịch dương đến ngày 3 (E), so với cân bằng trung tính hoặc âm (C), có liên quan với tử vong đến ngày 28 (O, T) không? Đây là câu hỏi của Bài báo 2, và là câu hỏi chính của nghiên cứu FLUID-ICU của khóa học (Buổi 5).</a:t>
            </a:r>
          </a:p>
          <a:p>
            <a:r>
              <a:rPr lang="en-US" sz="1400" b="0" dirty="0"/>
              <a:t>Thời gian: 4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Đọc chậm câu hỏi. Mở bình chọn, cho 1 phút. Chia sẻ kết quả.</a:t>
            </a:r>
          </a:p>
          <a:p>
            <a:r>
              <a:rPr lang="en-US" sz="1400" b="0" dirty="0"/>
              <a:t>Đáp án: C, cân bằng dịch tích lũy, là kết cục. D (ngày 5) là mốc thời gian (T). A là một phần của đối tượng. B là can thiệp.</a:t>
            </a:r>
          </a:p>
          <a:p>
            <a:r>
              <a:rPr lang="en-US" sz="1400" b="0" dirty="0"/>
              <a:t>Sau đó mời hai ba người nói P (bật micro). Đáp án: người lớn bị sốc nhiễm khuẩn trong 24 giờ đầu dùng thuốc vận mạch.</a:t>
            </a:r>
          </a:p>
          <a:p>
            <a:r>
              <a:rPr lang="en-US" sz="1400" b="0" dirty="0"/>
              <a:t>Chú ý học viên chọn 'sốc nhiễm khuẩn' là kết cục. Đó là một phần của đối tượng: nó đã xảy ra rồi.</a:t>
            </a:r>
          </a:p>
          <a:p>
            <a:r>
              <a:rPr lang="en-US" sz="1400" b="0" dirty="0"/>
              <a:t>Thời gian: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Hiện đáp án và hỏi bằng bình chọn bao nhiêu người chọn đúng kết cục.</a:t>
            </a:r>
          </a:p>
          <a:p>
            <a:r>
              <a:rPr lang="en-US" sz="1400" b="0" dirty="0"/>
              <a:t>Ý chính: kết cục phải là điều có thể xảy ra sau khi can thiệp bắt đầu. Sốc nhiễm khuẩn đã xảy ra: nó xác định ai đủ tiêu chuẩn.</a:t>
            </a:r>
          </a:p>
          <a:p>
            <a:r>
              <a:rPr lang="en-US" sz="1400" b="0" dirty="0"/>
              <a:t>Lưu ý: kết cục của Bài báo 1 là cân bằng dịch, không phải tử vong. Hãy nhớ điều này: nó giải thích vì sao thử nghiệm không trả lời được câu hỏi tử vong 28 ngày của ta (Buổi 2).</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Mô tả: cái gì, bao nhiêu, ai. Không cần nhóm so sánh.</a:t>
            </a:r>
          </a:p>
          <a:p>
            <a:r>
              <a:rPr lang="en-US" sz="1400" b="0" dirty="0"/>
              <a:t>Phân tích: X có liên quan tới Y (quan sát: ta theo dõi), hoặc X có gây ra Y (thực nghiệm: ta chủ động phân bổ X).</a:t>
            </a:r>
          </a:p>
          <a:p>
            <a:r>
              <a:rPr lang="en-US" sz="1400" b="0" dirty="0"/>
              <a:t>Ý chính: động từ tiết lộ loại câu hỏi. 'Bao nhiêu' là mô tả. 'Có liên quan với' là quan sát. 'Có làm giảm' hàm ý thực nghiệm.</a:t>
            </a:r>
          </a:p>
          <a:p>
            <a:r>
              <a:rPr lang="en-US" sz="1400" b="0" dirty="0"/>
              <a:t>Quan niệm sai: 'nghiên cứu mô tả không phải nghiên cứu thật'. Chúng thường đi trước và cho thấy vấn đề có tồn tại.</a:t>
            </a:r>
          </a:p>
          <a:p>
            <a:r>
              <a:rPr lang="en-US" sz="1400" b="0" dirty="0"/>
              <a:t>Hỏi cả lớp (mời hai ba người trả lời, bật micro): 'Bài báo 2 (Hyun) thuộc ô nào?' Mong đợi: phân tích, quan sát (thuần tập).</a:t>
            </a:r>
          </a:p>
          <a:p>
            <a:r>
              <a:rPr lang="en-US" sz="1400" b="0" dirty="0"/>
              <a:t>Thời gian: 3 phút. Danh mục thiết kế đầy đủ học ở Buổi 3.</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Bên trái: câu hỏi ta hay hỏi ngoài hành lang: từ nào cũng chưa được định nghĩa. Bên phải: cùng băn khoăn đó viết theo PICO(T).</a:t>
            </a:r>
          </a:p>
          <a:p>
            <a:r>
              <a:rPr lang="en-US" sz="1400" b="0" dirty="0"/>
              <a:t>Ý chính: câu hỏi nghiên cứu được phải cụ thể, có một kết cục chính, và gợi ra thiết kế.</a:t>
            </a:r>
          </a:p>
          <a:p>
            <a:r>
              <a:rPr lang="en-US" sz="1400" b="0" dirty="0"/>
              <a:t>Quan niệm sai: 'câu hỏi rộng thì quan trọng hơn'. Câu hỏi rộng cho câu trả lời mơ hồ.</a:t>
            </a:r>
          </a:p>
          <a:p>
            <a:r>
              <a:rPr lang="en-US" sz="1400" b="0" dirty="0"/>
              <a:t>Hỏi cả lớp (mời hai ba người trả lời, bật micro): 'Hãy làm câu này trả lời được: Albumin có tốt hơn không?' Hướng mong đợi: ở người lớn bị sốc nhiễm khuẩn (P), albumin kèm dịch tinh thể (I) so với chỉ dịch tinh thể (C) có làm giảm tử vong 28 ngày (O, T) không?</a:t>
            </a:r>
          </a:p>
          <a:p>
            <a:r>
              <a:rPr lang="en-US" sz="1400" b="0" dirty="0"/>
              <a:t>Thời gian: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FINER = Feasible (khả thi), Interesting (thú vị), Novel (mới), Ethical (đạo đức), Relevant (phù hợp), theo Hulley và cộng sự, sách Designing Clinical Research. Đọc mỗi chữ cái cùng từ tiếng Anh, như đã làm với PICO.</a:t>
            </a:r>
          </a:p>
          <a:p>
            <a:r>
              <a:rPr lang="en-US" sz="1400" b="0" dirty="0"/>
              <a:t>Khả thi là tiêu chí hay trượt nhất trong nghiên cứu tại bệnh viện: không đủ người bệnh, hoặc kết cục quá hiếm.</a:t>
            </a:r>
          </a:p>
          <a:p>
            <a:r>
              <a:rPr lang="en-US" sz="1400" b="0" dirty="0"/>
              <a:t>Mới không có nghĩa là 'chưa ai nghiên cứu'. Lặp lại ở bối cảnh mới, hoặc với thiết kế tốt hơn, vẫn có thể là mới. Vì vậy tìm y văn rất quan trọng.</a:t>
            </a:r>
          </a:p>
          <a:p>
            <a:r>
              <a:rPr lang="en-US" sz="1400" b="0" dirty="0"/>
              <a:t>Đạo đức: có thực sự chưa chắc chắn (cân bằng lâm sàng, equipoise) lựa chọn nào tốt hơn không?</a:t>
            </a:r>
          </a:p>
          <a:p>
            <a:r>
              <a:rPr lang="en-US" sz="1400" b="0" dirty="0"/>
              <a:t>Hỏi cả lớp (bình chọn F, I, N, E, R): 'Ví dụ xuyên suốt trượt tiêu chí nào?' Slide sau có đáp án.</a:t>
            </a:r>
          </a:p>
          <a:p>
            <a:r>
              <a:rPr lang="en-US" sz="1400" b="0" dirty="0"/>
              <a:t>Thời gian: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F màu đỏ: để thấy khác biệt vài điểm phần trăm về tử vong cần hơn một nghìn người bệnh. CLASSIC phân bổ ngẫu nhiên 1 554 người. CLOVERS (NEJM 2023) 1 563 người. Một ICU không làm được.</a:t>
            </a:r>
          </a:p>
          <a:p>
            <a:r>
              <a:rPr lang="en-US" sz="1400" b="0" dirty="0"/>
              <a:t>N màu vàng: đã có thử nghiệm lớn và không thử nghiệm nào thấy khác biệt về tử vong.</a:t>
            </a:r>
          </a:p>
          <a:p>
            <a:r>
              <a:rPr lang="en-US" sz="1400" b="0" dirty="0"/>
              <a:t>E màu vàng: cả hai chiến lược đều đang dùng nên có cân bằng lâm sàng, nhưng lấy đồng ý trong sốc nhiễm khuẩn rất khó (Buổi 7).</a:t>
            </a:r>
          </a:p>
          <a:p>
            <a:r>
              <a:rPr lang="en-US" sz="1400" b="0" dirty="0"/>
              <a:t>Cách cứu câu hỏi: đổi kết cục (cân bằng dịch ngày 5, như Bài báo 1), làm nghiên cứu thí điểm (pilot), hoặc đặt câu hỏi mô tả về thực hành của chính khoa mình. Bài tập cả lớp ở slide sau làm đúng việc này.</a:t>
            </a:r>
          </a:p>
          <a:p>
            <a:r>
              <a:rPr lang="en-US" sz="1400" b="0" dirty="0"/>
              <a:t>Quan niệm sai: 'trượt FINER nghĩa là ý tưởng tồi'. Nghĩa là ý tưởng cần được định hình lại, điều này bình thường và được mong đợi.</a:t>
            </a:r>
          </a:p>
          <a:p>
            <a:r>
              <a:rPr lang="en-US" sz="1400" b="0" dirty="0"/>
              <a:t>Thời gian: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Cả lớp cùng làm, giảng viên dẫn dắt. Chia sẻ bản trống của Bài tập 1 lên màn hình và gõ câu trả lời của lớp vào khi mọi người nói (mỗi chữ cái mời một người, bật micro).</a:t>
            </a:r>
          </a:p>
          <a:p>
            <a:r>
              <a:rPr lang="en-US" sz="1400" b="0" dirty="0"/>
              <a:t>Bình chọn trước (1 phút). Đa số lớp chọn A hoặc C. Nếu phiếu chia đều, làm phiên bản A: đó là nghiên cứu thí điểm Bài báo 1 đã làm, và được dùng lại trong bài tập nhanh ở phần 1.3.</a:t>
            </a:r>
          </a:p>
          <a:p>
            <a:r>
              <a:rPr lang="en-US" sz="1400" b="0" dirty="0"/>
              <a:t>Hỏi từng chữ cái, mỗi lần mời một người khác: 'Đối tượng là ai?', 'So sánh cái gì?', 'Kết cục nào, đo lúc nào?'. Nhận câu trả lời tốt đầu tiên và sửa nhẹ nhàng.</a:t>
            </a:r>
          </a:p>
          <a:p>
            <a:r>
              <a:rPr lang="en-US" sz="1400" b="0" dirty="0"/>
              <a:t>Chỉ ra: phiên bản B là câu hỏi quan sát PECO (cân bằng dịch là phơi nhiễm ta không chỉ định). Đó là câu hỏi chính của nghiên cứu FLUID-ICU từ Buổi 5. Phiên bản C là mô tả và không cần giả thuyết.</a:t>
            </a:r>
          </a:p>
          <a:p>
            <a:r>
              <a:rPr lang="en-US" sz="1400" b="0" dirty="0"/>
              <a:t>Lỗi hay gặp cần sửa: thiếu nhóm so sánh, kết cục không có mốc thời gian, nhồi hai kết cục vào một câu hỏi.</a:t>
            </a:r>
          </a:p>
          <a:p>
            <a:r>
              <a:rPr lang="en-US" sz="1400" b="0" dirty="0"/>
              <a:t>Đáp án mẫu cho cả ba phiên bản: Course/Solutions/s1_solutions.md, Bài tập 1. Phần luyện thêm với các tình huống ở khoa phòng nằm cuối phiếu bài tập, để làm ở nhà.</a:t>
            </a:r>
          </a:p>
          <a:p>
            <a:r>
              <a:rPr lang="en-US" sz="1400" b="0" dirty="0"/>
              <a:t>Thời gian: 8 phút làm + 3 phút tổng kết. Phần 1.3 bắt đầu lúc 2:05 (21:35).</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Phần 1.3 (2:05-2:25, 21:35-21:55).</a:t>
            </a:r>
          </a:p>
          <a:p>
            <a:r>
              <a:rPr lang="en-US" sz="1400" b="0" dirty="0"/>
              <a:t>Ý chính: mục tiêu tổng quát (aim), mục tiêu cụ thể (objectives) và giả thuyết là câu hỏi được viết thành kế hoạch. Hội đồng đạo đức và người xét duyệt tài trợ đọc phần này đầu tiên.</a:t>
            </a:r>
          </a:p>
          <a:p>
            <a:r>
              <a:rPr lang="en-US" sz="1400" b="0" dirty="0"/>
              <a:t>Giữ cụ thể: mọi ví dụ dùng ví dụ xuyên suốt hoặc phiên bản thí điểm (A) từ bài tập cả lớp.</a:t>
            </a:r>
          </a:p>
          <a:p>
            <a:r>
              <a:rPr lang="en-US" sz="1400" b="0" dirty="0"/>
              <a:t>Thời gian: 30 giây.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Đọc ba thẻ từ trái sang phải: mục tiêu tổng quát dẫn tới các mục tiêu cụ thể, và mục tiêu chính dẫn tới giả thuyết.</a:t>
            </a:r>
          </a:p>
          <a:p>
            <a:r>
              <a:rPr lang="en-US" sz="1400" b="0" dirty="0"/>
              <a:t>Mục tiêu tổng quát (aim) = mục đích chung trong một câu ('So sánh...', 'Mô tả...').</a:t>
            </a:r>
          </a:p>
          <a:p>
            <a:r>
              <a:rPr lang="en-US" sz="1400" b="0" dirty="0"/>
              <a:t>Mục tiêu cụ thể (objectives) = các bước cụ thể, đo được. Dùng động từ đo được: so sánh, ước tính, mô tả, xác định. Tránh 'tìm hiểu', 'khám phá', 'nghiên cứu'.</a:t>
            </a:r>
          </a:p>
          <a:p>
            <a:r>
              <a:rPr lang="en-US" sz="1400" b="0" dirty="0"/>
              <a:t>Đánh dấu mục tiêu chính: nó quyết định cỡ mẫu (Buổi 6).</a:t>
            </a:r>
          </a:p>
          <a:p>
            <a:r>
              <a:rPr lang="en-US" sz="1400" b="0" dirty="0"/>
              <a:t>Giả thuyết (hypothesis) = câu trả lời dự kiến cho mục tiêu phân tích chính, phát biểu sao cho dữ liệu có thể bác bỏ.</a:t>
            </a:r>
          </a:p>
          <a:p>
            <a:r>
              <a:rPr lang="en-US" sz="1400" b="0" dirty="0"/>
              <a:t>Quan niệm sai: 'nghiên cứu nào cũng cần giả thuyết'. Nghiên cứu thuần mô tả thì ước tính. Không kiểm định giả thuyết.</a:t>
            </a:r>
          </a:p>
          <a:p>
            <a:r>
              <a:rPr lang="en-US" sz="1400" b="0" dirty="0"/>
              <a:t>Thời gian: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Bên trái: động từ mô tả mong muốn, không phải hành động kiểm tra được. Bên phải: động từ chỉ tới điều đếm được hoặc đo được.</a:t>
            </a:r>
          </a:p>
          <a:p>
            <a:r>
              <a:rPr lang="en-US" sz="1400" b="0" dirty="0"/>
              <a:t>Phía dưới: cùng một ý được viết lại. 'Tìm hiểu về quản lý dịch truyền' không thể hoàn thành hay kiểm tra. 'So sánh cân bằng dịch tích lũy ngày 5 giữa hai nhóm' cho biết kết cục, thời điểm và sự so sánh.</a:t>
            </a:r>
          </a:p>
          <a:p>
            <a:r>
              <a:rPr lang="en-US" sz="1400" b="0" dirty="0"/>
              <a:t>Ý chính: mỗi mục tiêu cụ thể ứng với một kết cục và, sau này, một phân tích (Buổi 6).</a:t>
            </a:r>
          </a:p>
          <a:p>
            <a:r>
              <a:rPr lang="en-US" sz="1400" b="0" dirty="0"/>
              <a:t>Quan niệm sai: 'càng nhiều mục tiêu đề cương càng mạnh'. Hai hoặc ba mục tiêu tập trung tốt hơn tám mục tiêu mơ hồ.</a:t>
            </a:r>
          </a:p>
          <a:p>
            <a:r>
              <a:rPr lang="en-US" sz="1400" b="0" dirty="0"/>
              <a:t>Hỏi cả lớp (mời hai ba người trả lời, bật micro): 'Viết lại: nghiên cứu về cân bằng dịch ở ICU của ta.' Mong đợi: ước tính tỷ lệ người lớn bị sốc nhiễm khuẩn tại ICU của ta có cân bằng dịch tích lũy dương ở ngày 3.</a:t>
            </a:r>
          </a:p>
          <a:p>
            <a:r>
              <a:rPr lang="en-US" sz="1400" b="0" dirty="0"/>
              <a:t>Thời gian: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H0, giả thuyết không (null hypothesis): không có khác biệt. H1, giả thuyết đối (alternative hypothesis): có khác biệt.</a:t>
            </a:r>
          </a:p>
          <a:p>
            <a:r>
              <a:rPr lang="en-US" sz="1400" b="0" dirty="0"/>
              <a:t>So sánh: tòa án giả định 'không có tội' (H0) cho đến khi bằng chứng đủ mạnh. 'Không có tội' không giống 'vô tội', và 'khác biệt không có ý nghĩa thống kê' không giống 'không có khác biệt'.</a:t>
            </a:r>
          </a:p>
          <a:p>
            <a:r>
              <a:rPr lang="en-US" sz="1400" b="0" dirty="0"/>
              <a:t>H1 thường viết là 'khác nhau' (theo cả hai chiều), ngay cả khi kỳ vọng có lợi, vì hạn chế dịch cũng có thể gây hại. Kiểm định một phía và hai phía: Buổi 6.</a:t>
            </a:r>
          </a:p>
          <a:p>
            <a:r>
              <a:rPr lang="en-US" sz="1400" b="0" dirty="0"/>
              <a:t>Quan niệm sai: 'p &gt; 0.05 chứng minh hai điều trị như nhau'. Nghiên cứu nhỏ như Bài báo 1 (48 người bệnh) thường không phát hiện được khác biệt có thật. Giá trị p học ở Buổi 6.</a:t>
            </a:r>
          </a:p>
          <a:p>
            <a:r>
              <a:rPr lang="en-US" sz="1400" b="0" dirty="0"/>
              <a:t>Thời gian: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Làm cá nhân, vào sổ ghi chép hoặc phiếu bài tập: 5 phút viết, rồi 2 phút để hai ba người đọc to bài của mình.</a:t>
            </a:r>
          </a:p>
          <a:p>
            <a:r>
              <a:rPr lang="en-US" sz="1400" b="0" dirty="0"/>
              <a:t>Mời vài người đọc to mục tiêu chính của mình. Tìm: 'tìm hiểu/biết/nghiên cứu', mục tiêu không có mốc thời gian, giả thuyết về một kết cục không có trong mục tiêu.</a:t>
            </a:r>
          </a:p>
          <a:p>
            <a:r>
              <a:rPr lang="en-US" sz="1400" b="0" dirty="0"/>
              <a:t>Đáp án mẫu ở slide sau và trong Course/Solutions/s1_solutions.md (Bài tập 2).</a:t>
            </a:r>
          </a:p>
          <a:p>
            <a:r>
              <a:rPr lang="en-US" sz="1400" b="0" dirty="0"/>
              <a:t>Thời gian: 7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Đọc ba thẻ.</a:t>
            </a:r>
          </a:p>
          <a:p>
            <a:r>
              <a:rPr lang="en-US" sz="1400" b="0" dirty="0"/>
              <a:t>Kiểm tra chuỗi: O của câu hỏi (cân bằng dịch tích lũy ngày 5) = mục tiêu chính = kết cục trong H0/H1. Nếu các phần này khác nhau, đề cương thiếu nhất quán, và người phản biện nhận ra ngay.</a:t>
            </a:r>
          </a:p>
          <a:p>
            <a:r>
              <a:rPr lang="en-US" sz="1400" b="0" dirty="0"/>
              <a:t>Phiên bản mô tả (C) không cần giả thuyết: 'Ước tính tỷ lệ người lớn bị sốc nhiễm khuẩn tại ICU của ta có cân bằng dịch tích lũy dương ở ngày 3.'</a:t>
            </a:r>
          </a:p>
          <a:p>
            <a:r>
              <a:rPr lang="en-US" sz="1400" b="0" dirty="0"/>
              <a:t>Thời gian: 3 phút. Phần 1.3 kết thúc lúc 2:25 (21:55).</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Xây dựng đề cương 1 (2:25-2:55, 21:55-22:25). 30 phút bắt đầu từ slide này.</a:t>
            </a:r>
          </a:p>
          <a:p>
            <a:r>
              <a:rPr lang="en-US" sz="1400" b="0" dirty="0"/>
              <a:t>Ý chính: mọi điều học hôm nay giờ được áp dụng vào câu hỏi của riêng mỗi học viên, từ chính khoa của mình. Mỗi người viết đề cương của mình. Không ai làm theo nhóm.</a:t>
            </a:r>
          </a:p>
          <a:p>
            <a:r>
              <a:rPr lang="en-US" sz="1400" b="0" dirty="0"/>
              <a:t>Tìm kiếm, 5 tài liệu, đặt vấn đề và tên đề tài là việc của thứ Bảy tuần sau (Xây dựng đề cương 2).</a:t>
            </a:r>
          </a:p>
          <a:p>
            <a:r>
              <a:rPr lang="en-US" sz="1400" b="0" dirty="0"/>
              <a:t>Chuyển ngay sang slide sau.</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Phút 0-8, giảng viên làm mẫu: chia sẻ Course/Templates/Research_Proposal_Template.docx và điền Phần 1 cho phiên bản thí điểm (A) của ví dụ xuyên suốt, dùng câu trả lời của lớp hôm nay: vấn đề, PICO(T), câu hỏi, màu FINER, mục tiêu tổng quát, mục tiêu cụ thể, H0/H1. Nói to lý do của từng lựa chọn.</a:t>
            </a:r>
          </a:p>
          <a:p>
            <a:r>
              <a:rPr lang="en-US" sz="1400" b="0" dirty="0"/>
              <a:t>Phút 8-25, mỗi người tự viết Phần 1 của mình. Có thể tắt camera. Giảng viên vẫn trực tuyến và trả lời câu hỏi trong chat. Giảng viên thứ hai có thể nhận tin nhắn riêng.</a:t>
            </a:r>
          </a:p>
          <a:p>
            <a:r>
              <a:rPr lang="en-US" sz="1400" b="0" dirty="0"/>
              <a:t>Nếu ai chưa chọn được chủ đề, gợi ý danh sách câu hỏi đã lưu từ phần chào mừng, hoặc tạm dùng phiên bản A hay C của ví dụ xuyên suốt.</a:t>
            </a:r>
          </a:p>
          <a:p>
            <a:r>
              <a:rPr lang="en-US" sz="1400" b="0" dirty="0"/>
              <a:t>Nhắc lỗi hay gặp nhất: chữ F đỏ. Hãy thu hẹp kết cục, rút ngắn thời gian, hoặc chuyển thành câu hỏi mô tả hay nghiên cứu thí điểm.</a:t>
            </a:r>
          </a:p>
          <a:p>
            <a:r>
              <a:rPr lang="en-US" sz="1400" b="0" dirty="0"/>
              <a:t>Phút 25-30: hai bạn tình nguyện đọc to câu hỏi và mục tiêu tổng quát. Mời hai ba người, mỗi người góp một ý cải thiện, bật micro.</a:t>
            </a:r>
          </a:p>
          <a:p>
            <a:r>
              <a:rPr lang="en-US" sz="1400" b="0" dirty="0"/>
              <a:t>Thế nào là tốt: Course/Solutions/s1_solutions.md (Bài tập 3). Phần chưa xong trở thành bài về nhà.</a:t>
            </a:r>
          </a:p>
          <a:p>
            <a:r>
              <a:rPr lang="en-US" sz="1400" b="0" dirty="0"/>
              <a:t>Thời gian: 30 phút. Tổng kết bắt đầu lúc 2:55 (22:25).</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Tổng kết (2:55-3:00, 22:25-22:30).</a:t>
            </a:r>
          </a:p>
          <a:p>
            <a:r>
              <a:rPr lang="en-US" sz="1400" b="0" dirty="0"/>
              <a:t>Đọc nhanh sáu từ khóa. Chúng cũng có trong bảng thuật ngữ của khóa học (Anh-Việt), Course/References/glossary_EN_VN.</a:t>
            </a:r>
          </a:p>
          <a:p>
            <a:r>
              <a:rPr lang="en-US" sz="1400" b="0" dirty="0"/>
              <a:t>Mời một học viên giải thích PICO bằng lời của mình.</a:t>
            </a:r>
          </a:p>
          <a:p>
            <a:r>
              <a:rPr lang="en-US" sz="1400" b="0" dirty="0"/>
              <a:t>Thời gian: 1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Đọc ba thông điệp.</a:t>
            </a:r>
          </a:p>
          <a:p>
            <a:r>
              <a:rPr lang="en-US" sz="1400" b="0" dirty="0"/>
              <a:t>Nối sang buổi sau: thứ Bảy tuần sau (Buổi 2) ta tìm trực tiếp trên PubMed cho câu hỏi của ta, quản lý tài liệu trong Zotero, và học cách đọc một bài báo trong 15 phút.</a:t>
            </a:r>
          </a:p>
          <a:p>
            <a:r>
              <a:rPr lang="en-US" sz="1400" b="0" dirty="0"/>
              <a:t>Thời gian: 1.5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Mục đích: kiểm tra nhanh mức hiểu trong 2 phút, trên ví dụ xuyên suốt. Đây không phải bài về nhà.</a:t>
            </a:r>
          </a:p>
          <a:p>
            <a:r>
              <a:rPr lang="en-US" sz="1400" b="0" dirty="0"/>
              <a:t>Đáp án: Câu 1 Khả thi: kết cục tử vong cần hơn một nghìn người bệnh. Câu 2 Ví dụ: 'Ước tính tỷ lệ người lớn bị sốc nhiễm khuẩn tại ICU của ta có cân bằng dịch tích lũy dương ở ngày 3'.</a:t>
            </a:r>
          </a:p>
          <a:p>
            <a:r>
              <a:rPr lang="en-US" sz="1400" b="0" dirty="0"/>
              <a:t>Lưu khung chat (hoặc tải câu trả lời của biểu mẫu). Đọc trong tuần. Nếu nhiều người vẫn dùng động từ mơ hồ, mở đầu Buổi 2 bằng thêm một phút về mục tiêu.</a:t>
            </a:r>
          </a:p>
          <a:p>
            <a:r>
              <a:rPr lang="en-US" sz="1400" b="0" dirty="0"/>
              <a:t>Thời gian: 1.5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Giữ nhẹ nhàng: khoảng 45 phút trong tuần, tự làm.</a:t>
            </a:r>
          </a:p>
          <a:p>
            <a:r>
              <a:rPr lang="en-US" sz="1400" b="0" dirty="0"/>
              <a:t>Danh sách từ đồng nghĩa giúp tìm kiếm PubMed thứ Bảy tuần sau nhanh hơn nhiều, vì PubMed tìm bằng tiếng Anh.</a:t>
            </a:r>
          </a:p>
          <a:p>
            <a:r>
              <a:rPr lang="en-US" sz="1400" b="0" dirty="0"/>
              <a:t>Zotero là bắt buộc: ở Buổi 2 mọi người nhập tài liệu từ PubMed vào Zotero và trích dẫn trong Word. Cài Zotero desktop, Zotero Connector cho trình duyệt và plug-in Word (zotero.org/download). Ai gặp khó khăn hãy email giảng viên trước thứ Sáu.</a:t>
            </a:r>
          </a:p>
          <a:p>
            <a:r>
              <a:rPr lang="en-US" sz="1400" b="0" dirty="0"/>
              <a:t>Kết thúc đúng giờ. Cảm ơn cả lớp.</a:t>
            </a:r>
          </a:p>
          <a:p>
            <a:r>
              <a:rPr lang="en-US" sz="1400" b="0" dirty="0"/>
              <a:t>Thời gian: 1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Slide bổ sung (Buổi 1).</a:t>
            </a:r>
          </a:p>
          <a:p>
            <a:r>
              <a:rPr lang="en-US" sz="1400" b="0" dirty="0"/>
              <a:t>Mọi slide sau slide này là tùy chọn. Dùng nếu lớp đi nhanh hoặc có người hỏi, hoặc giới thiệu để học viên tự học.</a:t>
            </a:r>
          </a:p>
          <a:p>
            <a:r>
              <a:rPr lang="en-US" sz="1400" b="0" dirty="0"/>
              <a:t>Buổi học chính vẫn trọn vẹn khi không dùng các slide này.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nghiên cứu, audit lâm sàng và cải tiến chất lượng (để tự học, hoặc khi học viên hỏi dự án của mình có cần phê duyệt đạo đức không).</a:t>
            </a:r>
          </a:p>
          <a:p>
            <a:r>
              <a:rPr lang="en-US" sz="1400" b="0" dirty="0"/>
              <a:t>Nghiên cứu tạo ra kiến thức mới, có thể khái quát hóa: phương án nào tốt nhất? Audit lâm sàng so sánh thực hành của ta với một tiêu chuẩn đã thống nhất. Cải tiến chất lượng (QI) thay đổi một quy trình tại chỗ từng bước, thường theo chu trình Lập kế hoạch, Thực hiện, Nghiên cứu, Hành động (PDSA).</a:t>
            </a:r>
          </a:p>
          <a:p>
            <a:r>
              <a:rPr lang="en-US" sz="1400" b="0" dirty="0"/>
              <a:t>Vì sao quan trọng: nghiên cứu luôn cần hội đồng đạo đức phê duyệt trước khi bắt đầu. Audit và QI thường chỉ cần phê duyệt nội bộ. Nhưng nếu dự án phân bổ ngẫu nhiên, thêm can thiệp hay rủi ro mới, hoặc thu thập dữ liệu ngoài chăm sóc thường quy, thì đó là nghiên cứu và cần xét duyệt đạo đức.</a:t>
            </a:r>
          </a:p>
          <a:p>
            <a:r>
              <a:rPr lang="en-US" sz="1400" b="0" dirty="0"/>
              <a:t>Công bố không làm thay đổi bản chất dự án. Tạp chí sẽ hỏi phê duyệt đạo đức hoặc quyết định miễn trừ chính thức, vì vậy hãy xác định (và hỏi) ngay từ đầu, không phải sau khi đã thu thập dữ liệu.</a:t>
            </a:r>
          </a:p>
          <a:p>
            <a:r>
              <a:rPr lang="en-US" sz="1400" b="0" dirty="0"/>
              <a:t>Lưu ý: quy định khác nhau giữa các cơ sở. Nhắc học viên xem quy định nội bộ và, nếu không chắc, hỏi hội đồng đạo đức. Phê duyệt đạo đức học ở Buổi 7.</a:t>
            </a:r>
          </a:p>
          <a:p>
            <a:r>
              <a:rPr lang="en-US" sz="1400" b="0" dirty="0"/>
              <a:t>Thời gian: 3 phút nếu dùng.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khung câu hỏi chẩn đoán, tiên lượng và định tính, mỗi khung có một câu hỏi ví dụ.</a:t>
            </a:r>
          </a:p>
          <a:p>
            <a:r>
              <a:rPr lang="en-US" sz="1400" b="0" dirty="0"/>
              <a:t>Câu hỏi chẩn đoán: xét nghiệm cần đánh giá là I, tiêu chuẩn tham chiếu là C, kết cục là độ chính xác (độ nhạy và độ đặc hiệu, Buổi 4). Ví dụ: qSOFA so với Sepsis-3 tại khoa cấp cứu.</a:t>
            </a:r>
          </a:p>
          <a:p>
            <a:r>
              <a:rPr lang="en-US" sz="1400" b="0" dirty="0"/>
              <a:t>Tiên lượng: thường là PECO cộng mốc thời gian (E = phơi nhiễm). Ví dụ: lactate cao lúc nhập viện và tử vong đến ngày 28.</a:t>
            </a:r>
          </a:p>
          <a:p>
            <a:r>
              <a:rPr lang="en-US" sz="1400" b="0" dirty="0"/>
              <a:t>Câu hỏi định tính thường dùng SPIDER (Cooke và cộng sự, 2012): Sample (mẫu), Phenomenon of Interest (hiện tượng quan tâm), Design (thiết kế), Evaluation (đánh giá), Research type (loại nghiên cứu). Ví dụ: trải nghiệm của điều dưỡng ICU khi ngừng dịch, nghiên cứu qua phỏng vấn.</a:t>
            </a:r>
          </a:p>
          <a:p>
            <a:r>
              <a:rPr lang="en-US" sz="1400" b="0" dirty="0"/>
              <a:t>Thời gian: 2 phút nếu dùng.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luyện thêm FINER.</a:t>
            </a:r>
          </a:p>
          <a:p>
            <a:r>
              <a:rPr lang="en-US" sz="1400" b="0" dirty="0"/>
              <a:t>Đáp án: 1 Khả thi (quá lớn, quá dài, quá tốn kém, cũng đã có thử nghiệm vitamin D lớn, nên cũng trượt tiêu chí Mới). 2 Đạo đức (hoãn kháng sinh trong sốc nhiễm khuẩn gây hại, nên không có cân bằng lâm sàng). 3 Mới (đã có số liệu: đây là câu hỏi audit). 4 Phù hợp (không có cơ chế hợp lý, không tác động tới thực hành).</a:t>
            </a:r>
          </a:p>
          <a:p>
            <a:r>
              <a:rPr lang="en-US" sz="1400" b="0" dirty="0"/>
              <a:t>Cũng có trong phần luyện thêm cuối phiếu bài tập Buổi 1.</a:t>
            </a:r>
          </a:p>
          <a:p>
            <a:r>
              <a:rPr lang="en-US" sz="1400" b="0" dirty="0"/>
              <a:t>Thời gian: 4 phút nếu dùng.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luyện thêm chuyển câu hỏi mơ hồ thành trả lời được với một ví dụ khác tại khoa.</a:t>
            </a:r>
          </a:p>
          <a:p>
            <a:r>
              <a:rPr lang="en-US" sz="1400" b="0" dirty="0"/>
              <a:t>Dùng lại slide này nếu lớp cần luyện thêm.</a:t>
            </a:r>
          </a:p>
          <a:p>
            <a:r>
              <a:rPr lang="en-US" sz="1400" b="0" dirty="0"/>
              <a:t>Hỏi: 'Làm câu này trả lời được: Ca đêm có gây sai sót thuốc không?' Hướng mong đợi: ở điều dưỡng khoa phòng (P), ca đêm (E) so với ca ngày (C) có liên quan với nhiều sai sót khi dùng thuốc hơn trên 1 000 liều (O) trong 6 tháng (T) không?</a:t>
            </a:r>
          </a:p>
          <a:p>
            <a:r>
              <a:rPr lang="en-US" sz="1400" b="0" dirty="0"/>
              <a:t>Chỉ ra đây là câu hỏi PECO (quan sát), E = phơi nhiễm, vì khó phân bổ ngẫu nhiên điều dưỡng vào ca đêm.</a:t>
            </a:r>
          </a:p>
          <a:p>
            <a:r>
              <a:rPr lang="en-US" sz="1400" b="0" dirty="0"/>
              <a:t>Thời gian: 3 phút nếu dùng.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Slide bản quyền. Để trên màn hình khi học viên rời phòng họp.</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C0F2BA9-42D1-4ED5-B1D2-E4A50A5F0753}"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F940BF-D3F9-479A-9977-6B0839AFA768}"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48E316-8D90-42F5-B2CD-A793817016DE}"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786190-3C0E-4636-AA92-C1C96D008DF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42A8B4C-ED02-4998-BF4B-E26731DF30D2}" type="datetime1">
              <a:rPr lang="en-US" smtClean="0"/>
              <a:t>6/28/2026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B30C45-864B-4802-800E-706DB8F3BA86}" type="datetime1">
              <a:rPr lang="en-US" smtClean="0"/>
              <a:t>6/28/2026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F87F1-2F12-4DB8-BE2A-E0E247940BB4}" type="datetime1">
              <a:rPr lang="en-US" smtClean="0"/>
              <a:t>6/28/2026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9085BB-45C3-45DA-B16E-2D995DEAF32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40DB59-3B43-45FA-9DFE-69ED499597CF}"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74E953-E3F2-4058-BC22-456AC7704CCA}"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78D7E0-3175-45B9-A51E-0AA8F8EB260B}"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184180"/>
      </p:ext>
    </p:extLst>
  </p:cSld>
  <p:clrMapOvr>
    <a:masterClrMapping/>
  </p:clrMapOvr>
</p:sldLayout>
</file>

<file path=ppt/slideMasters/_rels/slideMaster1.xml.rels><?xml version="1.0" encoding="utf-8"?>
<Relationships xmlns="http://schemas.openxmlformats.org/package/2006/relationships">
  <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C2E5FA-FF3B-4CBF-AFC6-FF14AE95D537}" type="datetime1">
              <a:rPr lang="en-US" smtClean="0"/>
              <a:t>6/28/2026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 Id="rId3" Type="http://schemas.openxmlformats.org/officeDocument/2006/relationships/image" Target="../media/image1.jpg"/>
</Relationships>
</file>

<file path=ppt/slides/_rels/slide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 Id="rId3" Type="http://schemas.openxmlformats.org/officeDocument/2006/relationships/image" Target="../media/image1.jpg"/>
</Relationships>
</file>

<file path=ppt/slides/_rels/slide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 Id="rId3" Type="http://schemas.openxmlformats.org/officeDocument/2006/relationships/image" Target="../media/image1.jpg"/>
<Relationship Id="rId4" Type="http://schemas.openxmlformats.org/officeDocument/2006/relationships/image" Target="../media/image2.png"/>
</Relationships>
</file>

<file path=ppt/slides/_rels/slide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 Id="rId3" Type="http://schemas.openxmlformats.org/officeDocument/2006/relationships/image" Target="../media/image1.jpg"/>
</Relationships>
</file>

<file path=ppt/slides/_rels/slide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 Id="rId3" Type="http://schemas.openxmlformats.org/officeDocument/2006/relationships/image" Target="../media/image1.jpg"/>
</Relationships>
</file>

<file path=ppt/slides/_rels/slide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 Id="rId3" Type="http://schemas.openxmlformats.org/officeDocument/2006/relationships/image" Target="../media/image1.jpg"/>
</Relationships>
</file>

<file path=ppt/slides/_rels/slide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 Id="rId3" Type="http://schemas.openxmlformats.org/officeDocument/2006/relationships/image" Target="../media/image1.jpg"/>
<Relationship Id="rId4" Type="http://schemas.openxmlformats.org/officeDocument/2006/relationships/image" Target="../media/image3.png"/>
</Relationships>
</file>

<file path=ppt/slides/_rels/slide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 Id="rId3" Type="http://schemas.openxmlformats.org/officeDocument/2006/relationships/image" Target="../media/image1.jpg"/>
</Relationships>
</file>

<file path=ppt/slides/_rels/slide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 Id="rId3" Type="http://schemas.openxmlformats.org/officeDocument/2006/relationships/image" Target="../media/image1.jpg"/>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 Id="rId3" Type="http://schemas.openxmlformats.org/officeDocument/2006/relationships/image" Target="../media/image1.jpg"/>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 Id="rId3" Type="http://schemas.openxmlformats.org/officeDocument/2006/relationships/image" Target="../media/image1.jpg"/>
</Relationships>
</file>

<file path=ppt/slides/_rels/slide1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 Id="rId3" Type="http://schemas.openxmlformats.org/officeDocument/2006/relationships/image" Target="../media/image1.jpg"/>
</Relationships>
</file>

<file path=ppt/slides/_rels/slide1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 Id="rId3" Type="http://schemas.openxmlformats.org/officeDocument/2006/relationships/image" Target="../media/image1.jpg"/>
</Relationships>
</file>

<file path=ppt/slides/_rels/slide1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 Id="rId3" Type="http://schemas.openxmlformats.org/officeDocument/2006/relationships/image" Target="../media/image1.jpg"/>
<Relationship Id="rId4" Type="http://schemas.openxmlformats.org/officeDocument/2006/relationships/image" Target="../media/image4.png"/>
</Relationships>
</file>

<file path=ppt/slides/_rels/slide1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 Id="rId3" Type="http://schemas.openxmlformats.org/officeDocument/2006/relationships/image" Target="../media/image1.jpg"/>
<Relationship Id="rId4" Type="http://schemas.openxmlformats.org/officeDocument/2006/relationships/image" Target="../media/image5.png"/>
</Relationships>
</file>

<file path=ppt/slides/_rels/slide1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 Id="rId3" Type="http://schemas.openxmlformats.org/officeDocument/2006/relationships/image" Target="../media/image1.jpg"/>
</Relationships>
</file>

<file path=ppt/slides/_rels/slide1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 Id="rId3" Type="http://schemas.openxmlformats.org/officeDocument/2006/relationships/image" Target="../media/image1.jpg"/>
<Relationship Id="rId4" Type="http://schemas.openxmlformats.org/officeDocument/2006/relationships/image" Target="../media/image6.png"/>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8.xml"/>
<Relationship Id="rId3" Type="http://schemas.openxmlformats.org/officeDocument/2006/relationships/image" Target="../media/image1.jpg"/>
</Relationships>
</file>

<file path=ppt/slides/_rels/slide1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 Id="rId3" Type="http://schemas.openxmlformats.org/officeDocument/2006/relationships/image" Target="../media/image1.jpg"/>
<Relationship Id="rId4" Type="http://schemas.openxmlformats.org/officeDocument/2006/relationships/image" Target="../media/image7.png"/>
</Relationships>
</file>

<file path=ppt/slides/_rels/slide2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0.xml"/>
<Relationship Id="rId3" Type="http://schemas.openxmlformats.org/officeDocument/2006/relationships/image" Target="../media/image1.jpg"/>
</Relationships>
</file>

<file path=ppt/slides/_rels/slide2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1.xml"/>
<Relationship Id="rId3" Type="http://schemas.openxmlformats.org/officeDocument/2006/relationships/image" Target="../media/image1.jpg"/>
</Relationships>
</file>

<file path=ppt/slides/_rels/slide2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 Id="rId3" Type="http://schemas.openxmlformats.org/officeDocument/2006/relationships/image" Target="../media/image1.jpg"/>
</Relationships>
</file>

<file path=ppt/slides/_rels/slide2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 Id="rId3" Type="http://schemas.openxmlformats.org/officeDocument/2006/relationships/image" Target="../media/image1.jpg"/>
<Relationship Id="rId4" Type="http://schemas.openxmlformats.org/officeDocument/2006/relationships/image" Target="../media/image8.png"/>
</Relationships>
</file>

<file path=ppt/slides/_rels/slide2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4.xml"/>
<Relationship Id="rId3" Type="http://schemas.openxmlformats.org/officeDocument/2006/relationships/image" Target="../media/image1.jpg"/>
</Relationships>
</file>

<file path=ppt/slides/_rels/slide2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5.xml"/>
<Relationship Id="rId3" Type="http://schemas.openxmlformats.org/officeDocument/2006/relationships/image" Target="../media/image1.jpg"/>
</Relationships>
</file>

<file path=ppt/slides/_rels/slide2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6.xml"/>
<Relationship Id="rId3" Type="http://schemas.openxmlformats.org/officeDocument/2006/relationships/image" Target="../media/image1.jpg"/>
</Relationships>
</file>

<file path=ppt/slides/_rels/slide2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7.xml"/>
<Relationship Id="rId3" Type="http://schemas.openxmlformats.org/officeDocument/2006/relationships/image" Target="../media/image1.jpg"/>
</Relationships>
</file>

<file path=ppt/slides/_rels/slide2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8.xml"/>
<Relationship Id="rId3" Type="http://schemas.openxmlformats.org/officeDocument/2006/relationships/image" Target="../media/image1.jpg"/>
</Relationships>
</file>

<file path=ppt/slides/_rels/slide2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9.xml"/>
<Relationship Id="rId3" Type="http://schemas.openxmlformats.org/officeDocument/2006/relationships/image" Target="../media/image1.jpg"/>
</Relationships>
</file>

<file path=ppt/slides/_rels/slide3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0.xml"/>
<Relationship Id="rId3" Type="http://schemas.openxmlformats.org/officeDocument/2006/relationships/image" Target="../media/image1.jpg"/>
</Relationships>
</file>

<file path=ppt/slides/_rels/slide3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1.xml"/>
<Relationship Id="rId3" Type="http://schemas.openxmlformats.org/officeDocument/2006/relationships/image" Target="../media/image1.jpg"/>
</Relationships>
</file>

<file path=ppt/slides/_rels/slide3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2.xml"/>
<Relationship Id="rId3" Type="http://schemas.openxmlformats.org/officeDocument/2006/relationships/image" Target="../media/image1.jpg"/>
</Relationships>
</file>

<file path=ppt/slides/_rels/slide3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3.xml"/>
<Relationship Id="rId3" Type="http://schemas.openxmlformats.org/officeDocument/2006/relationships/image" Target="../media/image1.jpg"/>
</Relationships>
</file>

<file path=ppt/slides/_rels/slide3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4.xml"/>
<Relationship Id="rId3" Type="http://schemas.openxmlformats.org/officeDocument/2006/relationships/image" Target="../media/image1.jpg"/>
</Relationships>
</file>

<file path=ppt/slides/_rels/slide3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5.xml"/>
<Relationship Id="rId3" Type="http://schemas.openxmlformats.org/officeDocument/2006/relationships/image" Target="../media/image1.jpg"/>
</Relationships>
</file>

<file path=ppt/slides/_rels/slide3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6.xml"/>
<Relationship Id="rId3" Type="http://schemas.openxmlformats.org/officeDocument/2006/relationships/image" Target="../media/image1.jpg"/>
</Relationships>
</file>

<file path=ppt/slides/_rels/slide3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7.xml"/>
<Relationship Id="rId3" Type="http://schemas.openxmlformats.org/officeDocument/2006/relationships/image" Target="../media/image1.jpg"/>
</Relationships>
</file>

<file path=ppt/slides/_rels/slide3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8.xml"/>
<Relationship Id="rId3" Type="http://schemas.openxmlformats.org/officeDocument/2006/relationships/image" Target="../media/image1.jpg"/>
</Relationships>
</file>

<file path=ppt/slides/_rels/slide3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9.xml"/>
<Relationship Id="rId3" Type="http://schemas.openxmlformats.org/officeDocument/2006/relationships/image" Target="../media/image1.jpg"/>
<Relationship Id="rId4" Type="http://schemas.openxmlformats.org/officeDocument/2006/relationships/image" Target="../media/image9.png"/>
</Relationships>
</file>

<file path=ppt/slides/_rels/slide4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0.xml"/>
<Relationship Id="rId3" Type="http://schemas.openxmlformats.org/officeDocument/2006/relationships/image" Target="../media/image1.jpg"/>
</Relationships>
</file>

<file path=ppt/slides/_rels/slide4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1.xml"/>
<Relationship Id="rId3" Type="http://schemas.openxmlformats.org/officeDocument/2006/relationships/image" Target="../media/image1.jpg"/>
</Relationships>
</file>

<file path=ppt/slides/_rels/slide4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2.xml"/>
<Relationship Id="rId3" Type="http://schemas.openxmlformats.org/officeDocument/2006/relationships/image" Target="../media/image1.jpg"/>
</Relationships>
</file>

<file path=ppt/slides/_rels/slide4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3.xml"/>
<Relationship Id="rId3" Type="http://schemas.openxmlformats.org/officeDocument/2006/relationships/image" Target="../media/image1.jpg"/>
</Relationships>
</file>

<file path=ppt/slides/_rels/slide4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4.xml"/>
<Relationship Id="rId3" Type="http://schemas.openxmlformats.org/officeDocument/2006/relationships/image" Target="../media/image1.jpg"/>
</Relationships>
</file>

<file path=ppt/slides/_rels/slide4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5.xml"/>
<Relationship Id="rId3" Type="http://schemas.openxmlformats.org/officeDocument/2006/relationships/image" Target="../media/image1.jpg"/>
</Relationships>
</file>

<file path=ppt/slides/_rels/slide4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6.xml"/>
<Relationship Id="rId3" Type="http://schemas.openxmlformats.org/officeDocument/2006/relationships/image" Target="../media/image1.jpg"/>
</Relationships>
</file>

<file path=ppt/slides/_rels/slide4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7.xml"/>
<Relationship Id="rId3" Type="http://schemas.openxmlformats.org/officeDocument/2006/relationships/image" Target="../media/image1.jpg"/>
</Relationships>
</file>

<file path=ppt/slides/_rels/slide4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8.xml"/>
<Relationship Id="rId3" Type="http://schemas.openxmlformats.org/officeDocument/2006/relationships/image" Target="../media/image1.jpg"/>
</Relationships>
</file>

<file path=ppt/slides/_rels/slide4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9.xml"/>
<Relationship Id="rId3" Type="http://schemas.openxmlformats.org/officeDocument/2006/relationships/image" Target="../media/image1.jpg"/>
</Relationships>
</file>

<file path=ppt/slides/_rels/slide5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0.xml"/>
<Relationship Id="rId3" Type="http://schemas.openxmlformats.org/officeDocument/2006/relationships/image" Target="../media/image1.jpg"/>
</Relationships>
</file>

<file path=ppt/slides/_rels/slide5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1.xml"/>
<Relationship Id="rId3" Type="http://schemas.openxmlformats.org/officeDocument/2006/relationships/image" Target="../media/image1.jpg"/>
</Relationships>
</file>

<file path=ppt/slides/_rels/slide5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2.xml"/>
<Relationship Id="rId3" Type="http://schemas.openxmlformats.org/officeDocument/2006/relationships/image" Target="../media/image1.jpg"/>
</Relationships>
</file>

<file path=ppt/slides/_rels/slide5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3.xml"/>
<Relationship Id="rId3" Type="http://schemas.openxmlformats.org/officeDocument/2006/relationships/image" Target="../media/image1.jp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Logo"/>
          <p:cNvPicPr>
            <a:picLocks noChangeAspect="1"/>
          </p:cNvPicPr>
          <p:nvPr/>
        </p:nvPicPr>
        <p:blipFill>
          <a:blip r:embed="rId3"/>
          <a:stretch>
            <a:fillRect/>
          </a:stretch>
        </p:blipFill>
        <p:spPr>
          <a:xfrm>
            <a:off x="768613" y="4410394"/>
            <a:ext cx="2566257" cy="2447606"/>
          </a:xfrm>
          <a:prstGeom prst="rect">
            <a:avLst/>
          </a:prstGeom>
        </p:spPr>
      </p:pic>
      <p:sp>
        <p:nvSpPr>
          <p:cNvPr id="3" name="Title"/>
          <p:cNvSpPr txBox="1"/>
          <p:nvPr/>
        </p:nvSpPr>
        <p:spPr>
          <a:xfrm>
            <a:off x="0" y="1500000"/>
            <a:ext cx="12192000" cy="1700000"/>
          </a:xfrm>
          <a:prstGeom prst="rect">
            <a:avLst/>
          </a:prstGeom>
          <a:noFill/>
          <a:ln>
            <a:noFill/>
          </a:ln>
        </p:spPr>
        <p:txBody>
          <a:bodyPr wrap="square" lIns="457200" tIns="0" rIns="457200" bIns="0" rtlCol="0" anchor="ctr"/>
          <a:lstStyle/>
          <a:p>
            <a:pPr marL="0" indent="0" algn="ctr">
              <a:buNone/>
            </a:pPr>
            <a:r>
              <a:rPr lang="en-US" sz="4000" b="1" dirty="0">
                <a:solidFill>
                  <a:srgbClr val="006666"/>
                </a:solidFill>
                <a:latin typeface="Arial"/>
                <a:cs typeface="Arial"/>
              </a:rPr>
              <a:t>Nền tảng Nghiên cứu Lâm sàng</a:t>
            </a:r>
          </a:p>
        </p:txBody>
      </p:sp>
      <p:sp>
        <p:nvSpPr>
          <p:cNvPr id="5" name="Subtitle"/>
          <p:cNvSpPr txBox="1"/>
          <p:nvPr/>
        </p:nvSpPr>
        <p:spPr>
          <a:xfrm>
            <a:off x="0" y="3250000"/>
            <a:ext cx="12192000" cy="1000000"/>
          </a:xfrm>
          <a:prstGeom prst="rect">
            <a:avLst/>
          </a:prstGeom>
          <a:noFill/>
          <a:ln>
            <a:noFill/>
          </a:ln>
        </p:spPr>
        <p:txBody>
          <a:bodyPr wrap="square" lIns="457200" tIns="45720" rIns="457200" bIns="45720" rtlCol="0" anchor="t"/>
          <a:lstStyle/>
          <a:p>
            <a:pPr marL="0" indent="0" algn="ctr">
              <a:spcBef>
                <a:spcPts val="440"/>
              </a:spcBef>
              <a:buNone/>
            </a:pPr>
            <a:r>
              <a:rPr lang="en-US" sz="2000" dirty="0">
                <a:solidFill>
                  <a:srgbClr val="000000"/>
                </a:solidFill>
                <a:latin typeface="Arial"/>
                <a:cs typeface="Arial"/>
              </a:rPr>
              <a:t>Cấp độ 1: Từ câu hỏi lâm sàng đến công bố</a:t>
            </a:r>
          </a:p>
          <a:p>
            <a:pPr marL="0" indent="0" algn="ctr">
              <a:spcBef>
                <a:spcPts val="440"/>
              </a:spcBef>
              <a:buNone/>
            </a:pPr>
            <a:r>
              <a:rPr lang="en-US" sz="2000" dirty="0">
                <a:solidFill>
                  <a:srgbClr val="000000"/>
                </a:solidFill>
                <a:latin typeface="Arial"/>
                <a:cs typeface="Arial"/>
              </a:rPr>
              <a:t>8 tối thứ Bảy trực tuyến, 19:30 đến 22:30, 24 giờ học</a:t>
            </a:r>
          </a:p>
          <a:p>
            <a:pPr marL="0" indent="0" algn="ctr">
              <a:spcBef>
                <a:spcPts val="440"/>
              </a:spcBef>
              <a:buNone/>
            </a:pPr>
            <a:r>
              <a:rPr lang="en-US" sz="2000" dirty="0">
                <a:solidFill>
                  <a:srgbClr val="000000"/>
                </a:solidFill>
                <a:latin typeface="Arial"/>
                <a:cs typeface="Arial"/>
              </a:rPr>
              <a:t>Giảng viên: Vương Mỹ Lượng &amp; Bernard Osang'ir</a:t>
            </a:r>
          </a:p>
        </p:txBody>
      </p:sp>
      <p:sp>
        <p:nvSpPr>
          <p:cNvPr id="6" name="Date"/>
          <p:cNvSpPr txBox="1"/>
          <p:nvPr/>
        </p:nvSpPr>
        <p:spPr>
          <a:xfrm>
            <a:off x="7902094" y="5833766"/>
            <a:ext cx="3465009" cy="326571"/>
          </a:xfrm>
          <a:prstGeom prst="rect">
            <a:avLst/>
          </a:prstGeom>
          <a:noFill/>
          <a:ln>
            <a:noFill/>
          </a:ln>
        </p:spPr>
        <p:txBody>
          <a:bodyPr wrap="square" lIns="0" tIns="0" rIns="0" bIns="0" rtlCol="0" anchor="b"/>
          <a:lstStyle/>
          <a:p>
            <a:pPr marL="0" indent="0" algn="r">
              <a:buNone/>
            </a:pPr>
            <a:r>
              <a:rPr lang="en-US" sz="1400" b="1" dirty="0">
                <a:solidFill>
                  <a:srgbClr val="000000"/>
                </a:solidFill>
                <a:latin typeface="Arial"/>
                <a:cs typeface="Arial"/>
              </a:rPr>
              <a:t>Ngày: 31/10/2026</a:t>
            </a:r>
          </a:p>
        </p:txBody>
      </p:sp>
      <p:sp>
        <p:nvSpPr>
          <p:cNvPr id="7"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Mỗi ngày bạn đưa ra những quyết định mà nghiên cứu có thể giúp tốt hơn.</a:t>
            </a:r>
          </a:p>
          <a:p>
            <a:pPr marL="0" indent="0" algn="ctr">
              <a:spcBef>
                <a:spcPts val="1200"/>
              </a:spcBef>
              <a:buNone/>
            </a:pPr>
            <a:r>
              <a:rPr lang="en-US" sz="1900" i="1" dirty="0">
                <a:solidFill>
                  <a:srgbClr val="595959"/>
                </a:solidFill>
                <a:latin typeface="Arial"/>
                <a:cs typeface="Arial"/>
              </a:rPr>
              <a:t>Khóa học này giúp bạn đặt câu hỏi đúng cách, trả lời chúng và công bố câu trả lời.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Tám thứ Bảy, tám buổi học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457200" y="1150000"/>
            <a:ext cx="11277600" cy="4699000"/>
          </a:xfrm>
          <a:prstGeom prst="rect">
            <a:avLst/>
          </a:prstGeom>
        </p:spPr>
      </p:pic>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Khóa học này là Cấp độ 1 trong ba cấp độ</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615682"/>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Cấp độ 1  (khóa học này)</a:t>
            </a:r>
          </a:p>
        </p:txBody>
      </p:sp>
      <p:sp>
        <p:nvSpPr>
          <p:cNvPr id="71" name="CardBody"/>
          <p:cNvSpPr/>
          <p:nvPr/>
        </p:nvSpPr>
        <p:spPr>
          <a:xfrm>
            <a:off x="457200" y="2255682"/>
            <a:ext cx="3625866" cy="22029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b="1" dirty="0">
                <a:solidFill>
                  <a:srgbClr val="000000"/>
                </a:solidFill>
                <a:latin typeface="Arial"/>
                <a:cs typeface="Arial"/>
              </a:rPr>
              <a:t>Từ câu hỏi đến công bố</a:t>
            </a:r>
          </a:p>
          <a:p>
            <a:pPr marL="0" indent="0" algn="l">
              <a:lnSpc>
                <a:spcPct val="104000"/>
              </a:lnSpc>
              <a:spcBef>
                <a:spcPts val="400"/>
              </a:spcBef>
              <a:buNone/>
            </a:pPr>
            <a:r>
              <a:rPr lang="en-US" sz="1750" dirty="0">
                <a:solidFill>
                  <a:srgbClr val="000000"/>
                </a:solidFill>
                <a:latin typeface="Arial"/>
                <a:cs typeface="Arial"/>
              </a:rPr>
              <a:t>Hỏi, thiết kế, phân tích, viết và công bố</a:t>
            </a:r>
          </a:p>
          <a:p>
            <a:pPr marL="0" indent="0" algn="l">
              <a:lnSpc>
                <a:spcPct val="104000"/>
              </a:lnSpc>
              <a:spcBef>
                <a:spcPts val="400"/>
              </a:spcBef>
              <a:buNone/>
            </a:pPr>
            <a:r>
              <a:rPr lang="en-US" sz="1750" dirty="0">
                <a:solidFill>
                  <a:srgbClr val="000000"/>
                </a:solidFill>
                <a:latin typeface="Arial"/>
                <a:cs typeface="Arial"/>
              </a:rPr>
              <a:t>8 buổi, cả khoa</a:t>
            </a:r>
          </a:p>
        </p:txBody>
      </p:sp>
      <p:sp>
        <p:nvSpPr>
          <p:cNvPr id="72" name="CardHead"/>
          <p:cNvSpPr/>
          <p:nvPr/>
        </p:nvSpPr>
        <p:spPr>
          <a:xfrm>
            <a:off x="4283066" y="1615682"/>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Cấp độ 2  (thực hành)</a:t>
            </a:r>
          </a:p>
        </p:txBody>
      </p:sp>
      <p:sp>
        <p:nvSpPr>
          <p:cNvPr id="73" name="CardBody"/>
          <p:cNvSpPr/>
          <p:nvPr/>
        </p:nvSpPr>
        <p:spPr>
          <a:xfrm>
            <a:off x="4283066" y="2255682"/>
            <a:ext cx="3625866" cy="22029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b="1" dirty="0">
                <a:solidFill>
                  <a:srgbClr val="000000"/>
                </a:solidFill>
                <a:latin typeface="Arial"/>
                <a:cs typeface="Arial"/>
              </a:rPr>
              <a:t>Mô hình thống kê bằng R</a:t>
            </a:r>
          </a:p>
          <a:p>
            <a:pPr marL="0" indent="0" algn="l">
              <a:lnSpc>
                <a:spcPct val="104000"/>
              </a:lnSpc>
              <a:spcBef>
                <a:spcPts val="400"/>
              </a:spcBef>
              <a:buNone/>
            </a:pPr>
            <a:r>
              <a:rPr lang="en-US" sz="1750" dirty="0">
                <a:solidFill>
                  <a:srgbClr val="000000"/>
                </a:solidFill>
                <a:latin typeface="Arial"/>
                <a:cs typeface="Arial"/>
              </a:rPr>
              <a:t>Tuyến tính, logistic, đếm, Cox</a:t>
            </a:r>
          </a:p>
          <a:p>
            <a:pPr marL="0" indent="0" algn="l">
              <a:lnSpc>
                <a:spcPct val="104000"/>
              </a:lnSpc>
              <a:spcBef>
                <a:spcPts val="400"/>
              </a:spcBef>
              <a:buNone/>
            </a:pPr>
            <a:r>
              <a:rPr lang="en-US" sz="1750" dirty="0">
                <a:solidFill>
                  <a:srgbClr val="000000"/>
                </a:solidFill>
                <a:latin typeface="Arial"/>
                <a:cs typeface="Arial"/>
              </a:rPr>
              <a:t>Bảng 1, cơ bản về dữ liệu thiếu</a:t>
            </a:r>
          </a:p>
          <a:p>
            <a:pPr marL="0" indent="0" algn="l">
              <a:lnSpc>
                <a:spcPct val="104000"/>
              </a:lnSpc>
              <a:spcBef>
                <a:spcPts val="400"/>
              </a:spcBef>
              <a:buNone/>
            </a:pPr>
            <a:r>
              <a:rPr lang="en-US" sz="1750" dirty="0">
                <a:solidFill>
                  <a:srgbClr val="000000"/>
                </a:solidFill>
                <a:latin typeface="Arial"/>
                <a:cs typeface="Arial"/>
              </a:rPr>
              <a:t>Dự án phân tích của bạn</a:t>
            </a:r>
          </a:p>
        </p:txBody>
      </p:sp>
      <p:sp>
        <p:nvSpPr>
          <p:cNvPr id="74" name="CardHead"/>
          <p:cNvSpPr/>
          <p:nvPr/>
        </p:nvSpPr>
        <p:spPr>
          <a:xfrm>
            <a:off x="8108932" y="1615682"/>
            <a:ext cx="3625866" cy="640000"/>
          </a:xfrm>
          <a:prstGeom prst="rect">
            <a:avLst/>
          </a:prstGeom>
          <a:solidFill>
            <a:srgbClr val="04242F"/>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Cấp độ 3  (nâng cao)</a:t>
            </a:r>
          </a:p>
        </p:txBody>
      </p:sp>
      <p:sp>
        <p:nvSpPr>
          <p:cNvPr id="75" name="CardBody"/>
          <p:cNvSpPr/>
          <p:nvPr/>
        </p:nvSpPr>
        <p:spPr>
          <a:xfrm>
            <a:off x="8108932" y="2255682"/>
            <a:ext cx="3625866" cy="22029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b="1" dirty="0">
                <a:solidFill>
                  <a:srgbClr val="000000"/>
                </a:solidFill>
                <a:latin typeface="Arial"/>
                <a:cs typeface="Arial"/>
              </a:rPr>
              <a:t>Kỹ năng nghiên cứu và phương pháp nâng cao</a:t>
            </a:r>
          </a:p>
          <a:p>
            <a:pPr marL="0" indent="0" algn="l">
              <a:lnSpc>
                <a:spcPct val="104000"/>
              </a:lnSpc>
              <a:spcBef>
                <a:spcPts val="400"/>
              </a:spcBef>
              <a:buNone/>
            </a:pPr>
            <a:r>
              <a:rPr lang="en-US" sz="1750" dirty="0">
                <a:solidFill>
                  <a:srgbClr val="000000"/>
                </a:solidFill>
                <a:latin typeface="Arial"/>
                <a:cs typeface="Arial"/>
              </a:rPr>
              <a:t>Tái lập, Git, Quarto</a:t>
            </a:r>
          </a:p>
          <a:p>
            <a:pPr marL="0" indent="0" algn="l">
              <a:lnSpc>
                <a:spcPct val="104000"/>
              </a:lnSpc>
              <a:spcBef>
                <a:spcPts val="400"/>
              </a:spcBef>
              <a:buNone/>
            </a:pPr>
            <a:r>
              <a:rPr lang="en-US" sz="1750" dirty="0">
                <a:solidFill>
                  <a:srgbClr val="000000"/>
                </a:solidFill>
                <a:latin typeface="Arial"/>
                <a:cs typeface="Arial"/>
              </a:rPr>
              <a:t>Hình cho tạp chí, phân tích độ nhạy, phân tích gộp</a:t>
            </a:r>
          </a:p>
          <a:p>
            <a:pPr marL="0" indent="0" algn="l">
              <a:lnSpc>
                <a:spcPct val="104000"/>
              </a:lnSpc>
              <a:spcBef>
                <a:spcPts val="400"/>
              </a:spcBef>
              <a:buNone/>
            </a:pPr>
            <a:r>
              <a:rPr lang="en-US" sz="1750" dirty="0">
                <a:solidFill>
                  <a:srgbClr val="000000"/>
                </a:solidFill>
                <a:latin typeface="Arial"/>
                <a:cs typeface="Arial"/>
              </a:rPr>
              <a:t>Thêm theo yêu cầu</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Cấp độ 1 là khóa học này, Cấp độ 2 là mô hình thống kê bằng R, Cấp độ 3 là phương pháp nâng cao.</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Hai sản phẩm, mỗi người tự làm</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Cả hai đều là bài cá nhân. Chúng tôi hướng dẫn từng bước trên lớp.</a:t>
            </a:r>
          </a:p>
        </p:txBody>
      </p:sp>
      <p:sp>
        <p:nvSpPr>
          <p:cNvPr id="70" name="CardHead"/>
          <p:cNvSpPr/>
          <p:nvPr/>
        </p:nvSpPr>
        <p:spPr>
          <a:xfrm>
            <a:off x="457200" y="2001619"/>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Đề cương nghiên cứu của bạn</a:t>
            </a:r>
          </a:p>
        </p:txBody>
      </p:sp>
      <p:sp>
        <p:nvSpPr>
          <p:cNvPr id="71" name="CardBody"/>
          <p:cNvSpPr/>
          <p:nvPr/>
        </p:nvSpPr>
        <p:spPr>
          <a:xfrm>
            <a:off x="457200" y="2641619"/>
            <a:ext cx="5538800" cy="1925141"/>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Về một câu hỏi từ chính khoa của bạn</a:t>
            </a:r>
          </a:p>
          <a:p>
            <a:pPr marL="0" indent="0" algn="l">
              <a:lnSpc>
                <a:spcPct val="104000"/>
              </a:lnSpc>
              <a:spcBef>
                <a:spcPts val="400"/>
              </a:spcBef>
              <a:buNone/>
            </a:pPr>
            <a:r>
              <a:rPr lang="en-US" sz="1750" dirty="0">
                <a:solidFill>
                  <a:srgbClr val="000000"/>
                </a:solidFill>
                <a:latin typeface="Arial"/>
                <a:cs typeface="Arial"/>
              </a:rPr>
              <a:t>Xây dựng từng phần, từ Buổi 1 đến Buổi 7</a:t>
            </a:r>
          </a:p>
          <a:p>
            <a:pPr marL="0" indent="0" algn="l">
              <a:lnSpc>
                <a:spcPct val="104000"/>
              </a:lnSpc>
              <a:spcBef>
                <a:spcPts val="400"/>
              </a:spcBef>
              <a:buNone/>
            </a:pPr>
            <a:r>
              <a:rPr lang="en-US" sz="1750" dirty="0">
                <a:solidFill>
                  <a:srgbClr val="000000"/>
                </a:solidFill>
                <a:latin typeface="Arial"/>
                <a:cs typeface="Arial"/>
              </a:rPr>
              <a:t>Mọi người nộp ở Buổi 8</a:t>
            </a:r>
          </a:p>
          <a:p>
            <a:pPr marL="0" indent="0" algn="l">
              <a:lnSpc>
                <a:spcPct val="104000"/>
              </a:lnSpc>
              <a:spcBef>
                <a:spcPts val="400"/>
              </a:spcBef>
              <a:buNone/>
            </a:pPr>
            <a:r>
              <a:rPr lang="en-US" sz="1750" dirty="0">
                <a:solidFill>
                  <a:srgbClr val="000000"/>
                </a:solidFill>
                <a:latin typeface="Arial"/>
                <a:cs typeface="Arial"/>
              </a:rPr>
              <a:t>Một số bạn tình nguyện trình bày</a:t>
            </a:r>
          </a:p>
        </p:txBody>
      </p:sp>
      <p:sp>
        <p:nvSpPr>
          <p:cNvPr id="72" name="CardHead"/>
          <p:cNvSpPr/>
          <p:nvPr/>
        </p:nvSpPr>
        <p:spPr>
          <a:xfrm>
            <a:off x="6196000" y="2001619"/>
            <a:ext cx="55388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Bản thảo bài báo</a:t>
            </a:r>
          </a:p>
        </p:txBody>
      </p:sp>
      <p:sp>
        <p:nvSpPr>
          <p:cNvPr id="73" name="CardBody"/>
          <p:cNvSpPr/>
          <p:nvPr/>
        </p:nvSpPr>
        <p:spPr>
          <a:xfrm>
            <a:off x="6196000" y="2641619"/>
            <a:ext cx="5538800" cy="1925141"/>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Dựa trên nghiên cứu của khóa học, FLUID-ICU</a:t>
            </a:r>
          </a:p>
          <a:p>
            <a:pPr marL="0" indent="0" algn="l">
              <a:lnSpc>
                <a:spcPct val="104000"/>
              </a:lnSpc>
              <a:spcBef>
                <a:spcPts val="400"/>
              </a:spcBef>
              <a:buNone/>
            </a:pPr>
            <a:r>
              <a:rPr lang="en-US" sz="1750" dirty="0">
                <a:solidFill>
                  <a:srgbClr val="000000"/>
                </a:solidFill>
                <a:latin typeface="Arial"/>
                <a:cs typeface="Arial"/>
              </a:rPr>
              <a:t>Bạn chọn một trong năm câu hỏi (Q1 đến Q5)</a:t>
            </a:r>
          </a:p>
          <a:p>
            <a:pPr marL="0" indent="0" algn="l">
              <a:lnSpc>
                <a:spcPct val="104000"/>
              </a:lnSpc>
              <a:spcBef>
                <a:spcPts val="400"/>
              </a:spcBef>
              <a:buNone/>
            </a:pPr>
            <a:r>
              <a:rPr lang="en-US" sz="1750" dirty="0">
                <a:solidFill>
                  <a:srgbClr val="000000"/>
                </a:solidFill>
                <a:latin typeface="Arial"/>
                <a:cs typeface="Arial"/>
              </a:rPr>
              <a:t>Chúng tôi đưa kết quả. Bạn viết bài báo</a:t>
            </a:r>
          </a:p>
          <a:p>
            <a:pPr marL="0" indent="0" algn="l">
              <a:lnSpc>
                <a:spcPct val="104000"/>
              </a:lnSpc>
              <a:spcBef>
                <a:spcPts val="400"/>
              </a:spcBef>
              <a:buNone/>
            </a:pPr>
            <a:r>
              <a:rPr lang="en-US" sz="1750" dirty="0">
                <a:solidFill>
                  <a:srgbClr val="000000"/>
                </a:solidFill>
                <a:latin typeface="Arial"/>
                <a:cs typeface="Arial"/>
              </a:rPr>
              <a:t>Sau Buổi 8, bạn phản biện bản thảo của một đồng nghiệp</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Sau khóa học, bạn sẽ có thể</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680240"/>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Hỏi &amp; tìm</a:t>
            </a:r>
          </a:p>
        </p:txBody>
      </p:sp>
      <p:sp>
        <p:nvSpPr>
          <p:cNvPr id="71" name="CardBody"/>
          <p:cNvSpPr/>
          <p:nvPr/>
        </p:nvSpPr>
        <p:spPr>
          <a:xfrm>
            <a:off x="457200" y="2320240"/>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Biến vấn đề thành câu hỏi PICO</a:t>
            </a:r>
          </a:p>
          <a:p>
            <a:pPr marL="0" indent="0" algn="l">
              <a:lnSpc>
                <a:spcPct val="104000"/>
              </a:lnSpc>
              <a:spcBef>
                <a:spcPts val="400"/>
              </a:spcBef>
              <a:buNone/>
            </a:pPr>
            <a:r>
              <a:rPr lang="en-US" sz="1600" dirty="0">
                <a:solidFill>
                  <a:srgbClr val="000000"/>
                </a:solidFill>
                <a:latin typeface="Arial"/>
                <a:cs typeface="Arial"/>
              </a:rPr>
              <a:t>Tìm trên PubMed và quản lý tài liệu</a:t>
            </a:r>
          </a:p>
          <a:p>
            <a:pPr marL="0" indent="0" algn="l">
              <a:lnSpc>
                <a:spcPct val="104000"/>
              </a:lnSpc>
              <a:spcBef>
                <a:spcPts val="400"/>
              </a:spcBef>
              <a:buNone/>
            </a:pPr>
            <a:r>
              <a:rPr lang="en-US" sz="1600" dirty="0">
                <a:solidFill>
                  <a:srgbClr val="000000"/>
                </a:solidFill>
                <a:latin typeface="Arial"/>
                <a:cs typeface="Arial"/>
              </a:rPr>
              <a:t>Đọc một bài báo trong 15 phút</a:t>
            </a:r>
          </a:p>
        </p:txBody>
      </p:sp>
      <p:sp>
        <p:nvSpPr>
          <p:cNvPr id="72" name="CardHead"/>
          <p:cNvSpPr/>
          <p:nvPr/>
        </p:nvSpPr>
        <p:spPr>
          <a:xfrm>
            <a:off x="3326600" y="1680240"/>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Thiết kế</a:t>
            </a:r>
          </a:p>
        </p:txBody>
      </p:sp>
      <p:sp>
        <p:nvSpPr>
          <p:cNvPr id="73" name="CardBody"/>
          <p:cNvSpPr/>
          <p:nvPr/>
        </p:nvSpPr>
        <p:spPr>
          <a:xfrm>
            <a:off x="3326600" y="2320240"/>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Chọn đúng thiết kế nghiên cứu</a:t>
            </a:r>
          </a:p>
          <a:p>
            <a:pPr marL="0" indent="0" algn="l">
              <a:lnSpc>
                <a:spcPct val="104000"/>
              </a:lnSpc>
              <a:spcBef>
                <a:spcPts val="400"/>
              </a:spcBef>
              <a:buNone/>
            </a:pPr>
            <a:r>
              <a:rPr lang="en-US" sz="1600" dirty="0">
                <a:solidFill>
                  <a:srgbClr val="000000"/>
                </a:solidFill>
                <a:latin typeface="Arial"/>
                <a:cs typeface="Arial"/>
              </a:rPr>
              <a:t>Nhận biết sai lệch và nhiễu</a:t>
            </a:r>
          </a:p>
          <a:p>
            <a:pPr marL="0" indent="0" algn="l">
              <a:lnSpc>
                <a:spcPct val="104000"/>
              </a:lnSpc>
              <a:spcBef>
                <a:spcPts val="400"/>
              </a:spcBef>
              <a:buNone/>
            </a:pPr>
            <a:r>
              <a:rPr lang="en-US" sz="1600" dirty="0">
                <a:solidFill>
                  <a:srgbClr val="000000"/>
                </a:solidFill>
                <a:latin typeface="Arial"/>
                <a:cs typeface="Arial"/>
              </a:rPr>
              <a:t>Đọc RR, OR, NNT và biểu đồ rừng</a:t>
            </a:r>
          </a:p>
        </p:txBody>
      </p:sp>
      <p:sp>
        <p:nvSpPr>
          <p:cNvPr id="74" name="CardHead"/>
          <p:cNvSpPr/>
          <p:nvPr/>
        </p:nvSpPr>
        <p:spPr>
          <a:xfrm>
            <a:off x="6196000" y="1680240"/>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Phân tích</a:t>
            </a:r>
          </a:p>
        </p:txBody>
      </p:sp>
      <p:sp>
        <p:nvSpPr>
          <p:cNvPr id="75" name="CardBody"/>
          <p:cNvSpPr/>
          <p:nvPr/>
        </p:nvSpPr>
        <p:spPr>
          <a:xfrm>
            <a:off x="6196000" y="2320240"/>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Lập kế hoạch dữ liệu và CRF</a:t>
            </a:r>
          </a:p>
          <a:p>
            <a:pPr marL="0" indent="0" algn="l">
              <a:lnSpc>
                <a:spcPct val="104000"/>
              </a:lnSpc>
              <a:spcBef>
                <a:spcPts val="400"/>
              </a:spcBef>
              <a:buNone/>
            </a:pPr>
            <a:r>
              <a:rPr lang="en-US" sz="1600" dirty="0">
                <a:solidFill>
                  <a:srgbClr val="000000"/>
                </a:solidFill>
                <a:latin typeface="Arial"/>
                <a:cs typeface="Arial"/>
              </a:rPr>
              <a:t>Đọc KTC, giá trị p và hồi quy</a:t>
            </a:r>
          </a:p>
          <a:p>
            <a:pPr marL="0" indent="0" algn="l">
              <a:lnSpc>
                <a:spcPct val="104000"/>
              </a:lnSpc>
              <a:spcBef>
                <a:spcPts val="400"/>
              </a:spcBef>
              <a:buNone/>
            </a:pPr>
            <a:r>
              <a:rPr lang="en-US" sz="1600" dirty="0">
                <a:solidFill>
                  <a:srgbClr val="000000"/>
                </a:solidFill>
                <a:latin typeface="Arial"/>
                <a:cs typeface="Arial"/>
              </a:rPr>
              <a:t>Diễn giải kết quả một bộ dữ liệu thật</a:t>
            </a:r>
          </a:p>
        </p:txBody>
      </p:sp>
      <p:sp>
        <p:nvSpPr>
          <p:cNvPr id="76" name="CardHead"/>
          <p:cNvSpPr/>
          <p:nvPr/>
        </p:nvSpPr>
        <p:spPr>
          <a:xfrm>
            <a:off x="9065400" y="1680240"/>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Viết &amp; công bố</a:t>
            </a:r>
          </a:p>
        </p:txBody>
      </p:sp>
      <p:sp>
        <p:nvSpPr>
          <p:cNvPr id="77" name="CardBody"/>
          <p:cNvSpPr/>
          <p:nvPr/>
        </p:nvSpPr>
        <p:spPr>
          <a:xfrm>
            <a:off x="9065400" y="2320240"/>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Lập kế hoạch đạo đức và đăng ký</a:t>
            </a:r>
          </a:p>
          <a:p>
            <a:pPr marL="0" indent="0" algn="l">
              <a:lnSpc>
                <a:spcPct val="104000"/>
              </a:lnSpc>
              <a:spcBef>
                <a:spcPts val="400"/>
              </a:spcBef>
              <a:buNone/>
            </a:pPr>
            <a:r>
              <a:rPr lang="en-US" sz="1600" dirty="0">
                <a:solidFill>
                  <a:srgbClr val="000000"/>
                </a:solidFill>
                <a:latin typeface="Arial"/>
                <a:cs typeface="Arial"/>
              </a:rPr>
              <a:t>Viết từng phần của bài báo</a:t>
            </a:r>
          </a:p>
          <a:p>
            <a:pPr marL="0" indent="0" algn="l">
              <a:lnSpc>
                <a:spcPct val="104000"/>
              </a:lnSpc>
              <a:spcBef>
                <a:spcPts val="400"/>
              </a:spcBef>
              <a:buNone/>
            </a:pPr>
            <a:r>
              <a:rPr lang="en-US" sz="1600" dirty="0">
                <a:solidFill>
                  <a:srgbClr val="000000"/>
                </a:solidFill>
                <a:latin typeface="Arial"/>
                <a:cs typeface="Arial"/>
              </a:rPr>
              <a:t>Nộp bài và trả lời phản biện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Hiểu và diễn giải: bạn sẽ không phải tự tính toán.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Mỗi buổi học diễn ra như thế nào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457200" y="1150000"/>
            <a:ext cx="11277600" cy="3947159"/>
          </a:xfrm>
          <a:prstGeom prst="rect">
            <a:avLst/>
          </a:prstGeom>
        </p:spPr>
      </p:pic>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Xây dựng đề cương của bạn từng phần một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80" name="Step"/>
          <p:cNvSpPr/>
          <p:nvPr/>
        </p:nvSpPr>
        <p:spPr>
          <a:xfrm>
            <a:off x="457200" y="1220000"/>
            <a:ext cx="230352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Phần 1</a:t>
            </a:r>
          </a:p>
        </p:txBody>
      </p:sp>
      <p:sp>
        <p:nvSpPr>
          <p:cNvPr id="81" name="StepText"/>
          <p:cNvSpPr/>
          <p:nvPr/>
        </p:nvSpPr>
        <p:spPr>
          <a:xfrm>
            <a:off x="497200" y="2140000"/>
            <a:ext cx="2163520" cy="1463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700" b="1" dirty="0">
                <a:solidFill>
                  <a:srgbClr val="000000"/>
                </a:solidFill>
                <a:latin typeface="Arial"/>
                <a:cs typeface="Arial"/>
              </a:rPr>
              <a:t>Buổi 1-2</a:t>
            </a:r>
          </a:p>
          <a:p>
            <a:pPr marL="0" indent="0" algn="l">
              <a:lnSpc>
                <a:spcPct val="104000"/>
              </a:lnSpc>
              <a:spcBef>
                <a:spcPts val="200"/>
              </a:spcBef>
              <a:buNone/>
            </a:pPr>
            <a:r>
              <a:rPr lang="en-US" sz="1700" dirty="0">
                <a:solidFill>
                  <a:srgbClr val="000000"/>
                </a:solidFill>
                <a:latin typeface="Arial"/>
                <a:cs typeface="Arial"/>
              </a:rPr>
              <a:t>Câu hỏi, tổng quan, mục tiêu</a:t>
            </a:r>
          </a:p>
        </p:txBody>
      </p:sp>
      <p:sp>
        <p:nvSpPr>
          <p:cNvPr id="82" name="Step"/>
          <p:cNvSpPr/>
          <p:nvPr/>
        </p:nvSpPr>
        <p:spPr>
          <a:xfrm>
            <a:off x="2700720" y="1220000"/>
            <a:ext cx="230352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Phần 2</a:t>
            </a:r>
          </a:p>
        </p:txBody>
      </p:sp>
      <p:sp>
        <p:nvSpPr>
          <p:cNvPr id="83" name="StepText"/>
          <p:cNvSpPr/>
          <p:nvPr/>
        </p:nvSpPr>
        <p:spPr>
          <a:xfrm>
            <a:off x="2740720" y="2140000"/>
            <a:ext cx="2163520" cy="1463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700" b="1" dirty="0">
                <a:solidFill>
                  <a:srgbClr val="000000"/>
                </a:solidFill>
                <a:latin typeface="Arial"/>
                <a:cs typeface="Arial"/>
              </a:rPr>
              <a:t>Buổi 3-4</a:t>
            </a:r>
          </a:p>
          <a:p>
            <a:pPr marL="0" indent="0" algn="l">
              <a:lnSpc>
                <a:spcPct val="104000"/>
              </a:lnSpc>
              <a:spcBef>
                <a:spcPts val="200"/>
              </a:spcBef>
              <a:buNone/>
            </a:pPr>
            <a:r>
              <a:rPr lang="en-US" sz="1700" dirty="0">
                <a:solidFill>
                  <a:srgbClr val="000000"/>
                </a:solidFill>
                <a:latin typeface="Arial"/>
                <a:cs typeface="Arial"/>
              </a:rPr>
              <a:t>Thiết kế và đối tượng</a:t>
            </a:r>
          </a:p>
        </p:txBody>
      </p:sp>
      <p:sp>
        <p:nvSpPr>
          <p:cNvPr id="84" name="Step"/>
          <p:cNvSpPr/>
          <p:nvPr/>
        </p:nvSpPr>
        <p:spPr>
          <a:xfrm>
            <a:off x="4944240" y="1220000"/>
            <a:ext cx="230352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Phần 3</a:t>
            </a:r>
          </a:p>
        </p:txBody>
      </p:sp>
      <p:sp>
        <p:nvSpPr>
          <p:cNvPr id="85" name="StepText"/>
          <p:cNvSpPr/>
          <p:nvPr/>
        </p:nvSpPr>
        <p:spPr>
          <a:xfrm>
            <a:off x="4984240" y="2140000"/>
            <a:ext cx="2163520" cy="1463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700" b="1" dirty="0">
                <a:solidFill>
                  <a:srgbClr val="000000"/>
                </a:solidFill>
                <a:latin typeface="Arial"/>
                <a:cs typeface="Arial"/>
              </a:rPr>
              <a:t>Buổi 5-6</a:t>
            </a:r>
          </a:p>
          <a:p>
            <a:pPr marL="0" indent="0" algn="l">
              <a:lnSpc>
                <a:spcPct val="104000"/>
              </a:lnSpc>
              <a:spcBef>
                <a:spcPts val="200"/>
              </a:spcBef>
              <a:buNone/>
            </a:pPr>
            <a:r>
              <a:rPr lang="en-US" sz="1700" dirty="0">
                <a:solidFill>
                  <a:srgbClr val="000000"/>
                </a:solidFill>
                <a:latin typeface="Arial"/>
                <a:cs typeface="Arial"/>
              </a:rPr>
              <a:t>Thu thập dữ liệu, cỡ mẫu, kế hoạch phân tích</a:t>
            </a:r>
          </a:p>
        </p:txBody>
      </p:sp>
      <p:sp>
        <p:nvSpPr>
          <p:cNvPr id="86" name="Step"/>
          <p:cNvSpPr/>
          <p:nvPr/>
        </p:nvSpPr>
        <p:spPr>
          <a:xfrm>
            <a:off x="7187760" y="1220000"/>
            <a:ext cx="230352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Phần 4</a:t>
            </a:r>
          </a:p>
        </p:txBody>
      </p:sp>
      <p:sp>
        <p:nvSpPr>
          <p:cNvPr id="87" name="StepText"/>
          <p:cNvSpPr/>
          <p:nvPr/>
        </p:nvSpPr>
        <p:spPr>
          <a:xfrm>
            <a:off x="7227760" y="2140000"/>
            <a:ext cx="2163520" cy="1463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700" b="1" dirty="0">
                <a:solidFill>
                  <a:srgbClr val="000000"/>
                </a:solidFill>
                <a:latin typeface="Arial"/>
                <a:cs typeface="Arial"/>
              </a:rPr>
              <a:t>Buổi 7</a:t>
            </a:r>
          </a:p>
          <a:p>
            <a:pPr marL="0" indent="0" algn="l">
              <a:lnSpc>
                <a:spcPct val="104000"/>
              </a:lnSpc>
              <a:spcBef>
                <a:spcPts val="200"/>
              </a:spcBef>
              <a:buNone/>
            </a:pPr>
            <a:r>
              <a:rPr lang="en-US" sz="1700" dirty="0">
                <a:solidFill>
                  <a:srgbClr val="000000"/>
                </a:solidFill>
                <a:latin typeface="Arial"/>
                <a:cs typeface="Arial"/>
              </a:rPr>
              <a:t>Đạo đức, tính khả thi, kế hoạch công bố</a:t>
            </a:r>
          </a:p>
        </p:txBody>
      </p:sp>
      <p:sp>
        <p:nvSpPr>
          <p:cNvPr id="88" name="Step"/>
          <p:cNvSpPr/>
          <p:nvPr/>
        </p:nvSpPr>
        <p:spPr>
          <a:xfrm>
            <a:off x="9431280" y="1220000"/>
            <a:ext cx="230352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Nộp</a:t>
            </a:r>
          </a:p>
        </p:txBody>
      </p:sp>
      <p:sp>
        <p:nvSpPr>
          <p:cNvPr id="89" name="StepText"/>
          <p:cNvSpPr/>
          <p:nvPr/>
        </p:nvSpPr>
        <p:spPr>
          <a:xfrm>
            <a:off x="9471280" y="2140000"/>
            <a:ext cx="2163520" cy="1463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700" b="1" dirty="0">
                <a:solidFill>
                  <a:srgbClr val="000000"/>
                </a:solidFill>
                <a:latin typeface="Arial"/>
                <a:cs typeface="Arial"/>
              </a:rPr>
              <a:t>Buổi 8</a:t>
            </a:r>
          </a:p>
          <a:p>
            <a:pPr marL="0" indent="0" algn="l">
              <a:lnSpc>
                <a:spcPct val="104000"/>
              </a:lnSpc>
              <a:spcBef>
                <a:spcPts val="200"/>
              </a:spcBef>
              <a:buNone/>
            </a:pPr>
            <a:r>
              <a:rPr lang="en-US" sz="1700" dirty="0">
                <a:solidFill>
                  <a:srgbClr val="000000"/>
                </a:solidFill>
                <a:latin typeface="Arial"/>
                <a:cs typeface="Arial"/>
              </a:rPr>
              <a:t>Nộp đề cương hoàn chỉnh</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Câu hỏi của riêng bạn, một mẫu, mỗi hai tuần một phần, nộp ở Buổi 8.</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Chào mừng: giới thiệu bản thân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CẢ LỚP CÙNG LÀM   |   6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Gõ vào chat: họ tên, khoa và nghề nghiệp của bạn</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Thêm một câu hỏi bạn mong nghiên cứu trả lời được cho khoa mình</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Đọc tin nhắn của người khác: nhiều câu là chủ đề nghiên cứu tiềm năng</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Vài bạn nói câu hỏi của mình, bật micro. Giảng viên lưu cả danh sách cho đề cương của các bạn</a:t>
            </a:r>
          </a:p>
        </p:txBody>
      </p:sp>
      <p:sp>
        <p:nvSpPr>
          <p:cNvPr id="52" name="Side"/>
          <p:cNvSpPr/>
          <p:nvPr/>
        </p:nvSpPr>
        <p:spPr>
          <a:xfrm>
            <a:off x="7423760" y="1720000"/>
            <a:ext cx="4311040" cy="14155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Tin nhắn mẫu</a:t>
            </a:r>
          </a:p>
          <a:p>
            <a:pPr marL="0" indent="0" algn="l">
              <a:lnSpc>
                <a:spcPct val="104000"/>
              </a:lnSpc>
              <a:spcBef>
                <a:spcPts val="300"/>
              </a:spcBef>
              <a:buNone/>
            </a:pPr>
            <a:r>
              <a:rPr lang="en-US" sz="1500" dirty="0">
                <a:solidFill>
                  <a:srgbClr val="000000"/>
                </a:solidFill>
                <a:latin typeface="Arial"/>
                <a:cs typeface="Arial"/>
              </a:rPr>
              <a:t>Lan, ICU, điều dưỡng</a:t>
            </a:r>
          </a:p>
          <a:p>
            <a:pPr marL="0" indent="0" algn="l">
              <a:lnSpc>
                <a:spcPct val="104000"/>
              </a:lnSpc>
              <a:spcBef>
                <a:spcPts val="300"/>
              </a:spcBef>
              <a:buNone/>
            </a:pPr>
            <a:r>
              <a:rPr lang="en-US" sz="1500" dirty="0">
                <a:solidFill>
                  <a:srgbClr val="000000"/>
                </a:solidFill>
                <a:latin typeface="Arial"/>
                <a:cs typeface="Arial"/>
              </a:rPr>
              <a:t>'Người bệnh sốc nhiễm khuẩn có cần ít dịch hơn lượng ta đang truyền không?'</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SẢN PHẨM   </a:t>
            </a:r>
            <a:r>
              <a:rPr lang="en-US" sz="1500" dirty="0">
                <a:solidFill>
                  <a:srgbClr val="000000"/>
                </a:solidFill>
                <a:latin typeface="Arial"/>
                <a:cs typeface="Arial"/>
              </a:rPr>
              <a:t>Mỗi người một lời giới thiệu trong chat, và vài câu hỏi nói thành lời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Chúng ta cùng học trực tuyến như thế nào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811973"/>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Cứ hỏi</a:t>
            </a:r>
          </a:p>
        </p:txBody>
      </p:sp>
      <p:sp>
        <p:nvSpPr>
          <p:cNvPr id="71" name="CardBody"/>
          <p:cNvSpPr/>
          <p:nvPr/>
        </p:nvSpPr>
        <p:spPr>
          <a:xfrm>
            <a:off x="457200" y="2451973"/>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Không có câu hỏi nào ngớ ngẩn</a:t>
            </a:r>
          </a:p>
          <a:p>
            <a:pPr marL="0" indent="0" algn="l">
              <a:lnSpc>
                <a:spcPct val="104000"/>
              </a:lnSpc>
              <a:spcBef>
                <a:spcPts val="400"/>
              </a:spcBef>
              <a:buNone/>
            </a:pPr>
            <a:r>
              <a:rPr lang="en-US" sz="1600" dirty="0">
                <a:solidFill>
                  <a:srgbClr val="000000"/>
                </a:solidFill>
                <a:latin typeface="Arial"/>
                <a:cs typeface="Arial"/>
              </a:rPr>
              <a:t>Dùng chat hoặc nút 'giơ tay'</a:t>
            </a:r>
          </a:p>
        </p:txBody>
      </p:sp>
      <p:sp>
        <p:nvSpPr>
          <p:cNvPr id="72" name="CardHead"/>
          <p:cNvSpPr/>
          <p:nvPr/>
        </p:nvSpPr>
        <p:spPr>
          <a:xfrm>
            <a:off x="3326600" y="1811973"/>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Đi chậm</a:t>
            </a:r>
          </a:p>
        </p:txBody>
      </p:sp>
      <p:sp>
        <p:nvSpPr>
          <p:cNvPr id="73" name="CardBody"/>
          <p:cNvSpPr/>
          <p:nvPr/>
        </p:nvSpPr>
        <p:spPr>
          <a:xfrm>
            <a:off x="3326600" y="2451973"/>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Chúng ta kiểm tra mức hiểu thường xuyên</a:t>
            </a:r>
          </a:p>
          <a:p>
            <a:pPr marL="0" indent="0" algn="l">
              <a:lnSpc>
                <a:spcPct val="104000"/>
              </a:lnSpc>
              <a:spcBef>
                <a:spcPts val="400"/>
              </a:spcBef>
              <a:buNone/>
            </a:pPr>
            <a:r>
              <a:rPr lang="en-US" sz="1600" dirty="0">
                <a:solidFill>
                  <a:srgbClr val="000000"/>
                </a:solidFill>
                <a:latin typeface="Arial"/>
                <a:cs typeface="Arial"/>
              </a:rPr>
              <a:t>Slide bổ sung chỉ khi còn thời gian</a:t>
            </a:r>
          </a:p>
        </p:txBody>
      </p:sp>
      <p:sp>
        <p:nvSpPr>
          <p:cNvPr id="74" name="CardHead"/>
          <p:cNvSpPr/>
          <p:nvPr/>
        </p:nvSpPr>
        <p:spPr>
          <a:xfrm>
            <a:off x="6196000" y="1811973"/>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Mang khoa phòng vào</a:t>
            </a:r>
          </a:p>
        </p:txBody>
      </p:sp>
      <p:sp>
        <p:nvSpPr>
          <p:cNvPr id="75" name="CardBody"/>
          <p:cNvSpPr/>
          <p:nvPr/>
        </p:nvSpPr>
        <p:spPr>
          <a:xfrm>
            <a:off x="6196000" y="2451973"/>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Dùng ví dụ từ thực hành của bạn</a:t>
            </a:r>
          </a:p>
          <a:p>
            <a:pPr marL="0" indent="0" algn="l">
              <a:lnSpc>
                <a:spcPct val="104000"/>
              </a:lnSpc>
              <a:spcBef>
                <a:spcPts val="400"/>
              </a:spcBef>
              <a:buNone/>
            </a:pPr>
            <a:r>
              <a:rPr lang="en-US" sz="1600" dirty="0">
                <a:solidFill>
                  <a:srgbClr val="000000"/>
                </a:solidFill>
                <a:latin typeface="Arial"/>
                <a:cs typeface="Arial"/>
              </a:rPr>
              <a:t>Không nêu tên hay chi tiết người bệnh</a:t>
            </a:r>
          </a:p>
        </p:txBody>
      </p:sp>
      <p:sp>
        <p:nvSpPr>
          <p:cNvPr id="76" name="CardHead"/>
          <p:cNvSpPr/>
          <p:nvPr/>
        </p:nvSpPr>
        <p:spPr>
          <a:xfrm>
            <a:off x="9065400" y="1811973"/>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Thói quen trực tuyến</a:t>
            </a:r>
          </a:p>
        </p:txBody>
      </p:sp>
      <p:sp>
        <p:nvSpPr>
          <p:cNvPr id="77" name="CardBody"/>
          <p:cNvSpPr/>
          <p:nvPr/>
        </p:nvSpPr>
        <p:spPr>
          <a:xfrm>
            <a:off x="9065400" y="2451973"/>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Bật camera khi có thể</a:t>
            </a:r>
          </a:p>
          <a:p>
            <a:pPr marL="0" indent="0" algn="l">
              <a:lnSpc>
                <a:spcPct val="104000"/>
              </a:lnSpc>
              <a:spcBef>
                <a:spcPts val="400"/>
              </a:spcBef>
              <a:buNone/>
            </a:pPr>
            <a:r>
              <a:rPr lang="en-US" sz="1600" dirty="0">
                <a:solidFill>
                  <a:srgbClr val="000000"/>
                </a:solidFill>
                <a:latin typeface="Arial"/>
                <a:cs typeface="Arial"/>
              </a:rPr>
              <a:t>Tắt micro khi không nói</a:t>
            </a:r>
          </a:p>
          <a:p>
            <a:pPr marL="0" indent="0" algn="l">
              <a:lnSpc>
                <a:spcPct val="104000"/>
              </a:lnSpc>
              <a:spcBef>
                <a:spcPts val="400"/>
              </a:spcBef>
              <a:buNone/>
            </a:pPr>
            <a:r>
              <a:rPr lang="en-US" sz="1600" dirty="0">
                <a:solidFill>
                  <a:srgbClr val="000000"/>
                </a:solidFill>
                <a:latin typeface="Arial"/>
                <a:cs typeface="Arial"/>
              </a:rPr>
              <a:t>Khi được mời, bật micro để trả lời</a:t>
            </a:r>
          </a:p>
          <a:p>
            <a:pPr marL="0" indent="0" algn="l">
              <a:lnSpc>
                <a:spcPct val="104000"/>
              </a:lnSpc>
              <a:spcBef>
                <a:spcPts val="400"/>
              </a:spcBef>
              <a:buNone/>
            </a:pPr>
            <a:r>
              <a:rPr lang="en-US" sz="1600" dirty="0">
                <a:solidFill>
                  <a:srgbClr val="000000"/>
                </a:solidFill>
                <a:latin typeface="Arial"/>
                <a:cs typeface="Arial"/>
              </a:rPr>
              <a:t>Quay lại đúng giờ sau giải lao</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Bài kiểm tra đầu khóa (biểu mẫu trực tuyến)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15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Mở biểu mẫu: đường link đang có trong chat</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24 câu trắc nghiệm, chọn một đáp án cho mỗi câu (khoảng 12 phút)</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Làm một mình: không xem tài liệu, không hỏi đồng nghiệp</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Nếu không chắc, hãy đoán: đây không phải kỳ thi</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Nhập mã số học viên, không nhập tên</a:t>
            </a:r>
          </a:p>
        </p:txBody>
      </p:sp>
      <p:sp>
        <p:nvSpPr>
          <p:cNvPr id="52" name="Side"/>
          <p:cNvSpPr/>
          <p:nvPr/>
        </p:nvSpPr>
        <p:spPr>
          <a:xfrm>
            <a:off x="7423760" y="1720000"/>
            <a:ext cx="4311040" cy="16917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Vì sao kiểm tra bây giờ?</a:t>
            </a:r>
          </a:p>
          <a:p>
            <a:pPr marL="274320" indent="-274320" algn="l">
              <a:lnSpc>
                <a:spcPct val="104000"/>
              </a:lnSpc>
              <a:spcBef>
                <a:spcPts val="300"/>
              </a:spcBef>
              <a:buFont typeface="Arial"/>
              <a:buChar char="•"/>
            </a:pPr>
            <a:r>
              <a:rPr lang="en-US" sz="1500" dirty="0">
                <a:solidFill>
                  <a:srgbClr val="000000"/>
                </a:solidFill>
                <a:latin typeface="Arial"/>
                <a:cs typeface="Arial"/>
              </a:rPr>
              <a:t>Biết lớp đang bắt đầu từ đâu</a:t>
            </a:r>
          </a:p>
          <a:p>
            <a:pPr marL="274320" indent="-274320" algn="l">
              <a:lnSpc>
                <a:spcPct val="104000"/>
              </a:lnSpc>
              <a:spcBef>
                <a:spcPts val="300"/>
              </a:spcBef>
              <a:buFont typeface="Arial"/>
              <a:buChar char="•"/>
            </a:pPr>
            <a:r>
              <a:rPr lang="en-US" sz="1500" dirty="0">
                <a:solidFill>
                  <a:srgbClr val="000000"/>
                </a:solidFill>
                <a:latin typeface="Arial"/>
                <a:cs typeface="Arial"/>
              </a:rPr>
              <a:t>Cùng bài này ở Buổi 8</a:t>
            </a:r>
          </a:p>
          <a:p>
            <a:pPr marL="274320" indent="-274320" algn="l">
              <a:lnSpc>
                <a:spcPct val="104000"/>
              </a:lnSpc>
              <a:spcBef>
                <a:spcPts val="300"/>
              </a:spcBef>
              <a:buFont typeface="Arial"/>
              <a:buChar char="•"/>
            </a:pPr>
            <a:r>
              <a:rPr lang="en-US" sz="1500" dirty="0">
                <a:solidFill>
                  <a:srgbClr val="000000"/>
                </a:solidFill>
                <a:latin typeface="Arial"/>
                <a:cs typeface="Arial"/>
              </a:rPr>
              <a:t>Chúng tôi đánh giá khóa học, không đánh giá bạn</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Đã gửi biểu mẫu (chỉ ghi mã số học viên)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DayTitle"/>
          <p:cNvSpPr txBox="1"/>
          <p:nvPr/>
        </p:nvSpPr>
        <p:spPr>
          <a:xfrm>
            <a:off x="457200" y="548640"/>
            <a:ext cx="11430000" cy="700000"/>
          </a:xfrm>
          <a:prstGeom prst="rect">
            <a:avLst/>
          </a:prstGeom>
          <a:noFill/>
          <a:ln>
            <a:noFill/>
          </a:ln>
        </p:spPr>
        <p:txBody>
          <a:bodyPr wrap="square" lIns="91440" tIns="45720" rIns="91440" bIns="45720" rtlCol="0" anchor="t"/>
          <a:lstStyle/>
          <a:p>
            <a:pPr marL="0" indent="0" algn="l">
              <a:buNone/>
            </a:pPr>
            <a:r>
              <a:rPr lang="en-US" sz="2600" b="1" dirty="0">
                <a:solidFill>
                  <a:srgbClr val="0D7377"/>
                </a:solidFill>
                <a:latin typeface="Arial"/>
                <a:cs typeface="Arial"/>
              </a:rPr>
              <a:t>Buổi 1 · Hỏi: từ vấn đề lâm sàng đến câu hỏi nghiên cứu</a:t>
            </a:r>
          </a:p>
        </p:txBody>
      </p:sp>
      <p:sp>
        <p:nvSpPr>
          <p:cNvPr id="7" name="Rule"/>
          <p:cNvSpPr/>
          <p:nvPr/>
        </p:nvSpPr>
        <p:spPr>
          <a:xfrm>
            <a:off x="457200" y="1325880"/>
            <a:ext cx="11277600" cy="19050"/>
          </a:xfrm>
          <a:prstGeom prst="rect">
            <a:avLst/>
          </a:prstGeom>
          <a:solidFill>
            <a:srgbClr val="0D7377"/>
          </a:solidFill>
          <a:ln>
            <a:noFill/>
          </a:ln>
        </p:spPr>
        <p:txBody>
          <a:bodyPr/>
          <a:lstStyle/>
          <a:p>
            <a:endParaRPr/>
          </a:p>
        </p:txBody>
      </p:sp>
      <p:sp>
        <p:nvSpPr>
          <p:cNvPr id="8" name="Agenda"/>
          <p:cNvSpPr txBox="1"/>
          <p:nvPr/>
        </p:nvSpPr>
        <p:spPr>
          <a:xfrm>
            <a:off x="457200" y="1600000"/>
            <a:ext cx="11277600" cy="4400000"/>
          </a:xfrm>
          <a:prstGeom prst="rect">
            <a:avLst/>
          </a:prstGeom>
          <a:noFill/>
          <a:ln>
            <a:noFill/>
          </a:ln>
        </p:spPr>
        <p:txBody>
          <a:bodyPr wrap="square" lIns="91440" tIns="45720" rIns="91440" bIns="45720" rtlCol="0" anchor="t"/>
          <a:lstStyle/>
          <a:p>
            <a:pPr marL="0" indent="0" algn="l">
              <a:buNone/>
            </a:pPr>
            <a:r>
              <a:rPr lang="en-US" sz="2800" dirty="0">
                <a:solidFill>
                  <a:srgbClr val="0070C0"/>
                </a:solidFill>
                <a:latin typeface="Arial"/>
                <a:cs typeface="Arial"/>
              </a:rPr>
              <a:t>Tuần 1 · Thứ Bảy</a:t>
            </a:r>
          </a:p>
          <a:p>
            <a:pPr>
              <a:buNone/>
            </a:pPr>
            <a:endParaRPr sz="800"/>
          </a:p>
          <a:p>
            <a:pPr marL="274320" indent="-274320" algn="l">
              <a:spcBef>
                <a:spcPts val="440"/>
              </a:spcBef>
              <a:buFont typeface="Arial"/>
              <a:buChar char="•"/>
            </a:pPr>
            <a:r>
              <a:rPr lang="en-US" sz="1900" dirty="0">
                <a:solidFill>
                  <a:srgbClr val="000000"/>
                </a:solidFill>
                <a:latin typeface="Arial"/>
                <a:cs typeface="Arial"/>
              </a:rPr>
              <a:t>1.1  Vì sao cần nghiên cứu? Bằng chứng, hai bài báo của khóa học, các loại nghiên cứu, con đường đến công bố</a:t>
            </a:r>
          </a:p>
          <a:p>
            <a:pPr marL="274320" indent="-274320" algn="l">
              <a:spcBef>
                <a:spcPts val="440"/>
              </a:spcBef>
              <a:buFont typeface="Arial"/>
              <a:buChar char="•"/>
            </a:pPr>
            <a:r>
              <a:rPr lang="en-US" sz="1900" dirty="0">
                <a:solidFill>
                  <a:srgbClr val="000000"/>
                </a:solidFill>
                <a:latin typeface="Arial"/>
                <a:cs typeface="Arial"/>
              </a:rPr>
              <a:t>Giải lao</a:t>
            </a:r>
          </a:p>
          <a:p>
            <a:pPr marL="274320" indent="-274320" algn="l">
              <a:spcBef>
                <a:spcPts val="440"/>
              </a:spcBef>
              <a:buFont typeface="Arial"/>
              <a:buChar char="•"/>
            </a:pPr>
            <a:r>
              <a:rPr lang="en-US" sz="1900" dirty="0">
                <a:solidFill>
                  <a:srgbClr val="000000"/>
                </a:solidFill>
                <a:latin typeface="Arial"/>
                <a:cs typeface="Arial"/>
              </a:rPr>
              <a:t>1.2  Từ vấn đề đến câu hỏi: PICO(T) và PECO, FINER, bài tập cả lớp</a:t>
            </a:r>
          </a:p>
          <a:p>
            <a:pPr marL="274320" indent="-274320" algn="l">
              <a:spcBef>
                <a:spcPts val="440"/>
              </a:spcBef>
              <a:buFont typeface="Arial"/>
              <a:buChar char="•"/>
            </a:pPr>
            <a:r>
              <a:rPr lang="en-US" sz="1900" dirty="0">
                <a:solidFill>
                  <a:srgbClr val="000000"/>
                </a:solidFill>
                <a:latin typeface="Arial"/>
                <a:cs typeface="Arial"/>
              </a:rPr>
              <a:t>1.3  Mục tiêu tổng quát, mục tiêu cụ thể và giả thuyết (bài tập nhanh)</a:t>
            </a:r>
          </a:p>
          <a:p>
            <a:pPr marL="274320" indent="-274320" algn="l">
              <a:spcBef>
                <a:spcPts val="440"/>
              </a:spcBef>
              <a:buFont typeface="Arial"/>
              <a:buChar char="•"/>
            </a:pPr>
            <a:r>
              <a:rPr lang="en-US" sz="1900" dirty="0">
                <a:solidFill>
                  <a:srgbClr val="000000"/>
                </a:solidFill>
                <a:latin typeface="Arial"/>
                <a:cs typeface="Arial"/>
              </a:rPr>
              <a:t>Xây dựng đề cương 1: bắt đầu câu hỏi và mục tiêu của riêng bạn</a:t>
            </a:r>
          </a:p>
          <a:p>
            <a:pPr marL="274320" indent="-274320" algn="l">
              <a:spcBef>
                <a:spcPts val="440"/>
              </a:spcBef>
              <a:buFont typeface="Arial"/>
              <a:buChar char="•"/>
            </a:pPr>
            <a:r>
              <a:rPr lang="en-US" sz="1900" dirty="0">
                <a:solidFill>
                  <a:srgbClr val="000000"/>
                </a:solidFill>
                <a:latin typeface="Arial"/>
                <a:cs typeface="Arial"/>
              </a:rPr>
              <a:t>Tổng kết: từ khóa, ôn tập, câu hỏi cuối buổi, bài về nhà</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1.1  Vì sao cần nghiên cứu?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Vì sao cần nghiên cứu khi chúng ta đã có kinh nghiệm?</a:t>
            </a:r>
          </a:p>
          <a:p>
            <a:pPr marL="0" indent="0" algn="ctr">
              <a:spcBef>
                <a:spcPts val="1200"/>
              </a:spcBef>
              <a:buNone/>
            </a:pPr>
            <a:r>
              <a:rPr lang="en-US" sz="1900" i="1" dirty="0">
                <a:solidFill>
                  <a:srgbClr val="595959"/>
                </a:solidFill>
                <a:latin typeface="Arial"/>
                <a:cs typeface="Arial"/>
              </a:rPr>
              <a:t>35 phút: bằng chứng, hai bài báo của khóa học, tháp bằng chứng, các loại nghiên cứu và con đường đến công bố</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Giai thoại và bằng chứng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Kinh nghiệm gợi ra câu hỏi. So sánh công bằng trên nhiều người bệnh trả lời câu hỏi.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Vì sao kinh nghiệm của một khoa là chưa đủ</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Số nhỏ dao động do ngẫu nhiên. So sánh lớn và công bằng mới ổn định.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Hai bài báo chúng ta cùng đọc trong khóa học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Cả hai nằm trong thư mục khóa học, Course/Papers: bản gốc và bản có chú giải tiếng Anh và tiếng Việt.</a:t>
            </a:r>
          </a:p>
        </p:txBody>
      </p:sp>
      <p:sp>
        <p:nvSpPr>
          <p:cNvPr id="70" name="CardHead"/>
          <p:cNvSpPr/>
          <p:nvPr/>
        </p:nvSpPr>
        <p:spPr>
          <a:xfrm>
            <a:off x="457200" y="2006879"/>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Bài báo 1: Boulet 2024, một thử nghiệm</a:t>
            </a:r>
          </a:p>
        </p:txBody>
      </p:sp>
      <p:sp>
        <p:nvSpPr>
          <p:cNvPr id="71" name="CardBody"/>
          <p:cNvSpPr/>
          <p:nvPr/>
        </p:nvSpPr>
        <p:spPr>
          <a:xfrm>
            <a:off x="457200" y="2646879"/>
            <a:ext cx="5538800" cy="22029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500" b="1" dirty="0">
                <a:solidFill>
                  <a:srgbClr val="000000"/>
                </a:solidFill>
                <a:latin typeface="Arial"/>
                <a:cs typeface="Arial"/>
              </a:rPr>
              <a:t>Boulet N, et al. Crit Care 2024;28:429</a:t>
            </a:r>
          </a:p>
          <a:p>
            <a:pPr marL="0" indent="0" algn="l">
              <a:lnSpc>
                <a:spcPct val="104000"/>
              </a:lnSpc>
              <a:spcBef>
                <a:spcPts val="400"/>
              </a:spcBef>
              <a:buNone/>
            </a:pPr>
            <a:r>
              <a:rPr lang="en-US" sz="1500" i="1" dirty="0">
                <a:solidFill>
                  <a:srgbClr val="000000"/>
                </a:solidFill>
                <a:latin typeface="Arial"/>
                <a:cs typeface="Arial"/>
              </a:rPr>
              <a:t>Impact on fluid balance of an optimized restrictive strategy targeting non-resuscitative fluids in intensive care patients with septic shock</a:t>
            </a:r>
          </a:p>
          <a:p>
            <a:pPr marL="0" indent="0" algn="l">
              <a:lnSpc>
                <a:spcPct val="104000"/>
              </a:lnSpc>
              <a:spcBef>
                <a:spcPts val="400"/>
              </a:spcBef>
              <a:buNone/>
            </a:pPr>
            <a:r>
              <a:rPr lang="en-US" sz="1500" dirty="0">
                <a:solidFill>
                  <a:srgbClr val="000000"/>
                </a:solidFill>
                <a:latin typeface="Arial"/>
                <a:cs typeface="Arial"/>
              </a:rPr>
              <a:t>Thử nghiệm lâm sàng ngẫu nhiên có đối chứng (RCT) thí điểm, 48 người bệnh</a:t>
            </a:r>
          </a:p>
          <a:p>
            <a:pPr marL="0" indent="0" algn="l">
              <a:lnSpc>
                <a:spcPct val="104000"/>
              </a:lnSpc>
              <a:spcBef>
                <a:spcPts val="400"/>
              </a:spcBef>
              <a:buNone/>
            </a:pPr>
            <a:r>
              <a:rPr lang="en-US" sz="1500" dirty="0">
                <a:solidFill>
                  <a:srgbClr val="000000"/>
                </a:solidFill>
                <a:latin typeface="Arial"/>
                <a:cs typeface="Arial"/>
              </a:rPr>
              <a:t>Kết cục chính: cân bằng dịch ngày 5</a:t>
            </a:r>
          </a:p>
        </p:txBody>
      </p:sp>
      <p:sp>
        <p:nvSpPr>
          <p:cNvPr id="72" name="CardHead"/>
          <p:cNvSpPr/>
          <p:nvPr/>
        </p:nvSpPr>
        <p:spPr>
          <a:xfrm>
            <a:off x="6196000" y="2006879"/>
            <a:ext cx="55388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Bài báo 2: Hyun 2023, thuần tập</a:t>
            </a:r>
          </a:p>
        </p:txBody>
      </p:sp>
      <p:sp>
        <p:nvSpPr>
          <p:cNvPr id="73" name="CardBody"/>
          <p:cNvSpPr/>
          <p:nvPr/>
        </p:nvSpPr>
        <p:spPr>
          <a:xfrm>
            <a:off x="6196000" y="2646879"/>
            <a:ext cx="5538800" cy="22029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500" b="1" dirty="0">
                <a:solidFill>
                  <a:srgbClr val="000000"/>
                </a:solidFill>
                <a:latin typeface="Arial"/>
                <a:cs typeface="Arial"/>
              </a:rPr>
              <a:t>Hyun DG, et al. Ann Intensive Care 2023;13:105</a:t>
            </a:r>
          </a:p>
          <a:p>
            <a:pPr marL="0" indent="0" algn="l">
              <a:lnSpc>
                <a:spcPct val="104000"/>
              </a:lnSpc>
              <a:spcBef>
                <a:spcPts val="400"/>
              </a:spcBef>
              <a:buNone/>
            </a:pPr>
            <a:r>
              <a:rPr lang="en-US" sz="1500" i="1" dirty="0">
                <a:solidFill>
                  <a:srgbClr val="000000"/>
                </a:solidFill>
                <a:latin typeface="Arial"/>
                <a:cs typeface="Arial"/>
              </a:rPr>
              <a:t>Impact of a cumulative positive fluid balance during the first three ICU days in patients with sepsis</a:t>
            </a:r>
          </a:p>
          <a:p>
            <a:pPr marL="0" indent="0" algn="l">
              <a:lnSpc>
                <a:spcPct val="104000"/>
              </a:lnSpc>
              <a:spcBef>
                <a:spcPts val="400"/>
              </a:spcBef>
              <a:buNone/>
            </a:pPr>
            <a:r>
              <a:rPr lang="en-US" sz="1500" dirty="0">
                <a:solidFill>
                  <a:srgbClr val="000000"/>
                </a:solidFill>
                <a:latin typeface="Arial"/>
                <a:cs typeface="Arial"/>
              </a:rPr>
              <a:t>Nghiên cứu thuần tập ghép cặp từ sổ đăng ký nhiễm khuẩn huyết Hàn Quốc</a:t>
            </a:r>
          </a:p>
          <a:p>
            <a:pPr marL="0" indent="0" algn="l">
              <a:lnSpc>
                <a:spcPct val="104000"/>
              </a:lnSpc>
              <a:spcBef>
                <a:spcPts val="400"/>
              </a:spcBef>
              <a:buNone/>
            </a:pPr>
            <a:r>
              <a:rPr lang="en-US" sz="1500" dirty="0">
                <a:solidFill>
                  <a:srgbClr val="000000"/>
                </a:solidFill>
                <a:latin typeface="Arial"/>
                <a:cs typeface="Arial"/>
              </a:rPr>
              <a:t>Kết cục chính: tử vong đến ngày 28</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Bài báo 1 là thử nghiệm, Bài báo 2 là thuần tập. Cả hai nghiên cứu dịch truyền trong nhiễm khuẩn huyết.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Tháp bằng chứng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Notes"/>
          <p:cNvSpPr txBox="1"/>
          <p:nvPr/>
        </p:nvSpPr>
        <p:spPr>
          <a:xfrm>
            <a:off x="457200" y="1150000"/>
            <a:ext cx="3600000" cy="5000000"/>
          </a:xfrm>
          <a:prstGeom prst="rect">
            <a:avLst/>
          </a:prstGeom>
          <a:noFill/>
          <a:ln>
            <a:noFill/>
          </a:ln>
        </p:spPr>
        <p:txBody>
          <a:bodyPr wrap="square" lIns="91440" tIns="45720" rIns="91440" bIns="45720" rtlCol="0" anchor="t"/>
          <a:lstStyle/>
          <a:p>
            <a:pPr marL="0" indent="0" algn="l">
              <a:buNone/>
            </a:pPr>
            <a:r>
              <a:rPr lang="en-US" sz="1700" b="1" dirty="0">
                <a:solidFill>
                  <a:srgbClr val="0D7377"/>
                </a:solidFill>
                <a:latin typeface="Arial"/>
                <a:cs typeface="Arial"/>
              </a:rPr>
              <a:t>Cách đọc</a:t>
            </a:r>
          </a:p>
          <a:p>
            <a:pPr marL="274320" indent="-274320" algn="l">
              <a:spcBef>
                <a:spcPts val="440"/>
              </a:spcBef>
              <a:buFont typeface="Arial"/>
              <a:buChar char="•"/>
            </a:pPr>
            <a:r>
              <a:rPr lang="en-US" sz="1450" dirty="0">
                <a:solidFill>
                  <a:srgbClr val="000000"/>
                </a:solidFill>
                <a:latin typeface="Arial"/>
                <a:cs typeface="Arial"/>
              </a:rPr>
              <a:t>Càng cao = càng ít nguy cơ sai lệch với câu hỏi về hiệu quả điều trị</a:t>
            </a:r>
          </a:p>
          <a:p>
            <a:pPr marL="274320" indent="-274320" algn="l">
              <a:spcBef>
                <a:spcPts val="440"/>
              </a:spcBef>
              <a:buFont typeface="Arial"/>
              <a:buChar char="•"/>
            </a:pPr>
            <a:r>
              <a:rPr lang="en-US" sz="1450" dirty="0">
                <a:solidFill>
                  <a:srgbClr val="000000"/>
                </a:solidFill>
                <a:latin typeface="Arial"/>
                <a:cs typeface="Arial"/>
              </a:rPr>
              <a:t>Bài báo 1 (Boulet 2024) là thử nghiệm. Bài báo 2 (Hyun 2023) là thuần tập</a:t>
            </a:r>
          </a:p>
          <a:p>
            <a:pPr marL="274320" indent="-274320" algn="l">
              <a:spcBef>
                <a:spcPts val="440"/>
              </a:spcBef>
              <a:buFont typeface="Arial"/>
              <a:buChar char="•"/>
            </a:pPr>
            <a:r>
              <a:rPr lang="en-US" sz="1450" dirty="0">
                <a:solidFill>
                  <a:srgbClr val="000000"/>
                </a:solidFill>
                <a:latin typeface="Arial"/>
                <a:cs typeface="Arial"/>
              </a:rPr>
              <a:t>Thuần tập làm tốt có thể hơn thử nghiệm làm kém</a:t>
            </a:r>
          </a:p>
          <a:p>
            <a:pPr marL="274320" indent="-274320" algn="l">
              <a:spcBef>
                <a:spcPts val="440"/>
              </a:spcBef>
              <a:buFont typeface="Arial"/>
              <a:buChar char="•"/>
            </a:pPr>
            <a:r>
              <a:rPr lang="en-US" sz="1450" dirty="0">
                <a:solidFill>
                  <a:srgbClr val="000000"/>
                </a:solidFill>
                <a:latin typeface="Arial"/>
                <a:cs typeface="Arial"/>
              </a:rPr>
              <a:t>Câu hỏi mô tả không cần thử nghiệm</a:t>
            </a:r>
          </a:p>
        </p:txBody>
      </p:sp>
      <p:pic>
        <p:nvPicPr>
          <p:cNvPr id="25" name="Figure"/>
          <p:cNvPicPr>
            <a:picLocks noChangeAspect="1"/>
          </p:cNvPicPr>
          <p:nvPr/>
        </p:nvPicPr>
        <p:blipFill>
          <a:blip r:embed="rId4"/>
          <a:stretch>
            <a:fillRect/>
          </a:stretch>
        </p:blipFill>
        <p:spPr>
          <a:xfrm>
            <a:off x="4307200" y="1150000"/>
            <a:ext cx="671064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Tháp xếp hạng thiết kế, không phải từng bài báo: vẫn phải kiểm tra chất lượng.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Câu hỏi nhanh: xếp hạng bằng chứng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3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Câu hỏi: hạn chế dịch có làm giảm tử vong trong sốc nhiễm khuẩn không?</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 một đồng nghiệp lâu năm nói: '20 năm nay, người bệnh tôi cho truyền ít dịch đều hồi phục tốt hơn'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 một nghiên cứu theo dõi hàng nghìn người bệnh nhiễm khuẩn huyết tại ICU từ sổ đăng ký (thuần tập)</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 một thử nghiệm phân bổ ngẫu nhiên 1 554 người bệnh vào nhóm hạn chế dịch hoặc dịch thường quy</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D: một tổng quan hệ thống gộp tất cả thử nghiệm về hạn chế dịch</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Bình chọn: thứ tự nào đi từ yếu nhất đến mạnh nhất?</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Các lựa chọn</a:t>
            </a:r>
          </a:p>
          <a:p>
            <a:pPr marL="274320" indent="-274320" algn="l">
              <a:lnSpc>
                <a:spcPct val="104000"/>
              </a:lnSpc>
              <a:spcBef>
                <a:spcPts val="300"/>
              </a:spcBef>
              <a:buFont typeface="Arial"/>
              <a:buChar char="•"/>
            </a:pPr>
            <a:r>
              <a:rPr lang="en-US" sz="1500" dirty="0">
                <a:solidFill>
                  <a:srgbClr val="000000"/>
                </a:solidFill>
                <a:latin typeface="Arial"/>
                <a:cs typeface="Arial"/>
              </a:rPr>
              <a:t>A, B, C, D</a:t>
            </a:r>
          </a:p>
          <a:p>
            <a:pPr marL="274320" indent="-274320" algn="l">
              <a:lnSpc>
                <a:spcPct val="104000"/>
              </a:lnSpc>
              <a:spcBef>
                <a:spcPts val="300"/>
              </a:spcBef>
              <a:buFont typeface="Arial"/>
              <a:buChar char="•"/>
            </a:pPr>
            <a:r>
              <a:rPr lang="en-US" sz="1500" dirty="0">
                <a:solidFill>
                  <a:srgbClr val="000000"/>
                </a:solidFill>
                <a:latin typeface="Arial"/>
                <a:cs typeface="Arial"/>
              </a:rPr>
              <a:t>B, A, C, D</a:t>
            </a:r>
          </a:p>
          <a:p>
            <a:pPr marL="274320" indent="-274320" algn="l">
              <a:lnSpc>
                <a:spcPct val="104000"/>
              </a:lnSpc>
              <a:spcBef>
                <a:spcPts val="300"/>
              </a:spcBef>
              <a:buFont typeface="Arial"/>
              <a:buChar char="•"/>
            </a:pPr>
            <a:r>
              <a:rPr lang="en-US" sz="1500" dirty="0">
                <a:solidFill>
                  <a:srgbClr val="000000"/>
                </a:solidFill>
                <a:latin typeface="Arial"/>
                <a:cs typeface="Arial"/>
              </a:rPr>
              <a:t>A, C, B, D</a:t>
            </a:r>
          </a:p>
          <a:p>
            <a:pPr marL="274320" indent="-274320" algn="l">
              <a:lnSpc>
                <a:spcPct val="104000"/>
              </a:lnSpc>
              <a:spcBef>
                <a:spcPts val="300"/>
              </a:spcBef>
              <a:buFont typeface="Arial"/>
              <a:buChar char="•"/>
            </a:pPr>
            <a:r>
              <a:rPr lang="en-US" sz="1500" dirty="0">
                <a:solidFill>
                  <a:srgbClr val="000000"/>
                </a:solidFill>
                <a:latin typeface="Arial"/>
                <a:cs typeface="Arial"/>
              </a:rPr>
              <a:t>D, C, B, A</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Kết quả bình chọn trên màn hình, rồi một câu hỏi: điều gì làm C yếu hơn B?</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Chu trình nghiên cứu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Nghiên cứu là một chu trình: kết quả công bố thay đổi thực hành và gợi câu hỏi mới.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Câu hỏi quyết định loại nghiên cứu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232066"/>
          <a:ext cx="11277600" cy="3853800"/>
        </p:xfrm>
        <a:graphic>
          <a:graphicData uri="http://schemas.openxmlformats.org/drawingml/2006/table">
            <a:tbl>
              <a:tblPr firstRow="1" bandRow="1">
                <a:tableStyleId>{5C22544A-7EE6-4342-B048-85BDC9FD1C3A}</a:tableStyleId>
              </a:tblPr>
              <a:tblGrid>
                <a:gridCol w="2631440"/>
                <a:gridCol w="4636346"/>
                <a:gridCol w="4009814"/>
              </a:tblGrid>
              <a:tr h="401000">
                <a:tc>
                  <a:txBody>
                    <a:bodyPr/>
                    <a:lstStyle/>
                    <a:p>
                      <a:pPr algn="l"/>
                      <a:r>
                        <a:rPr lang="en-US" sz="1900" b="1" dirty="0">
                          <a:solidFill>
                            <a:srgbClr val="FFFFFF"/>
                          </a:solidFill>
                          <a:latin typeface="Arial"/>
                          <a:cs typeface="Arial"/>
                        </a:rPr>
                        <a:t>Loại nghiên cứu</a:t>
                      </a:r>
                    </a:p>
                  </a:txBody>
                  <a:tcPr marL="73152" marR="73152" marT="45720" marB="45720" anchor="ctr">
                    <a:solidFill>
                      <a:srgbClr val="0D7377"/>
                    </a:solidFill>
                  </a:tcPr>
                </a:tc>
                <a:tc>
                  <a:txBody>
                    <a:bodyPr/>
                    <a:lstStyle/>
                    <a:p>
                      <a:pPr algn="l"/>
                      <a:r>
                        <a:rPr lang="en-US" sz="1900" b="1" dirty="0">
                          <a:solidFill>
                            <a:srgbClr val="FFFFFF"/>
                          </a:solidFill>
                          <a:latin typeface="Arial"/>
                          <a:cs typeface="Arial"/>
                        </a:rPr>
                        <a:t>Cho ta điều gì</a:t>
                      </a:r>
                    </a:p>
                  </a:txBody>
                  <a:tcPr marL="73152" marR="73152" marT="45720" marB="45720" anchor="ctr">
                    <a:solidFill>
                      <a:srgbClr val="0D7377"/>
                    </a:solidFill>
                  </a:tcPr>
                </a:tc>
                <a:tc>
                  <a:txBody>
                    <a:bodyPr/>
                    <a:lstStyle/>
                    <a:p>
                      <a:pPr algn="l"/>
                      <a:r>
                        <a:rPr lang="en-US" sz="1900" b="1" dirty="0">
                          <a:solidFill>
                            <a:srgbClr val="FFFFFF"/>
                          </a:solidFill>
                          <a:latin typeface="Arial"/>
                          <a:cs typeface="Arial"/>
                        </a:rPr>
                        <a:t>Ví dụ</a:t>
                      </a:r>
                    </a:p>
                  </a:txBody>
                  <a:tcPr marL="73152" marR="73152" marT="45720" marB="45720" anchor="ctr">
                    <a:solidFill>
                      <a:srgbClr val="0D7377"/>
                    </a:solidFill>
                  </a:tcPr>
                </a:tc>
              </a:tr>
              <a:tr h="690560">
                <a:tc>
                  <a:txBody>
                    <a:bodyPr/>
                    <a:lstStyle/>
                    <a:p>
                      <a:pPr algn="l"/>
                      <a:r>
                        <a:rPr lang="en-US" sz="1900" b="1" dirty="0">
                          <a:solidFill>
                            <a:srgbClr val="000000"/>
                          </a:solidFill>
                          <a:latin typeface="Arial"/>
                          <a:cs typeface="Arial"/>
                        </a:rPr>
                        <a:t>Định lượng</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Con số: bao nhiêu? X có làm thay đổi Y?</a:t>
                      </a:r>
                    </a:p>
                  </a:txBody>
                  <a:tcPr marL="73152" marR="73152" marT="45720" marB="45720" anchor="ctr">
                    <a:solidFill>
                      <a:srgbClr val="FFFFFF"/>
                    </a:solidFill>
                  </a:tcPr>
                </a:tc>
                <a:tc>
                  <a:txBody>
                    <a:bodyPr/>
                    <a:lstStyle/>
                    <a:p>
                      <a:pPr algn="l"/>
                      <a:r>
                        <a:rPr lang="en-US" sz="1900" dirty="0">
                          <a:solidFill>
                            <a:srgbClr val="000000"/>
                          </a:solidFill>
                          <a:latin typeface="Arial"/>
                          <a:cs typeface="Arial"/>
                        </a:rPr>
                        <a:t>Tử vong 28 ngày với hai chiến lược dịch</a:t>
                      </a:r>
                    </a:p>
                  </a:txBody>
                  <a:tcPr marL="73152" marR="73152" marT="45720" marB="45720" anchor="ctr">
                    <a:solidFill>
                      <a:srgbClr val="FFFFFF"/>
                    </a:solidFill>
                  </a:tcPr>
                </a:tc>
              </a:tr>
              <a:tr h="690560">
                <a:tc>
                  <a:txBody>
                    <a:bodyPr/>
                    <a:lstStyle/>
                    <a:p>
                      <a:pPr algn="l"/>
                      <a:r>
                        <a:rPr lang="en-US" sz="1900" b="1" dirty="0">
                          <a:solidFill>
                            <a:srgbClr val="000000"/>
                          </a:solidFill>
                          <a:latin typeface="Arial"/>
                          <a:cs typeface="Arial"/>
                        </a:rPr>
                        <a:t>Định tính</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Lời nói: vì sao? Thế nào? Trải nghiệm ra sao?</a:t>
                      </a:r>
                    </a:p>
                  </a:txBody>
                  <a:tcPr marL="73152" marR="73152" marT="45720" marB="45720" anchor="ctr">
                    <a:solidFill>
                      <a:srgbClr val="F5F9FA"/>
                    </a:solidFill>
                  </a:tcPr>
                </a:tc>
                <a:tc>
                  <a:txBody>
                    <a:bodyPr/>
                    <a:lstStyle/>
                    <a:p>
                      <a:pPr algn="l"/>
                      <a:r>
                        <a:rPr lang="en-US" sz="1900" dirty="0">
                          <a:solidFill>
                            <a:srgbClr val="000000"/>
                          </a:solidFill>
                          <a:latin typeface="Arial"/>
                          <a:cs typeface="Arial"/>
                        </a:rPr>
                        <a:t>Phỏng vấn: vì sao điều dưỡng ngại ngừng dịch</a:t>
                      </a:r>
                    </a:p>
                  </a:txBody>
                  <a:tcPr marL="73152" marR="73152" marT="45720" marB="45720" anchor="ctr">
                    <a:solidFill>
                      <a:srgbClr val="F5F9FA"/>
                    </a:solidFill>
                  </a:tcPr>
                </a:tc>
              </a:tr>
              <a:tr h="690560">
                <a:tc>
                  <a:txBody>
                    <a:bodyPr/>
                    <a:lstStyle/>
                    <a:p>
                      <a:pPr algn="l"/>
                      <a:r>
                        <a:rPr lang="en-US" sz="1900" b="1" dirty="0">
                          <a:solidFill>
                            <a:srgbClr val="000000"/>
                          </a:solidFill>
                          <a:latin typeface="Arial"/>
                          <a:cs typeface="Arial"/>
                        </a:rPr>
                        <a:t>Hỗn hợp</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Con số + lời nói trong cùng một nghiên cứu</a:t>
                      </a:r>
                    </a:p>
                  </a:txBody>
                  <a:tcPr marL="73152" marR="73152" marT="45720" marB="45720" anchor="ctr">
                    <a:solidFill>
                      <a:srgbClr val="FFFFFF"/>
                    </a:solidFill>
                  </a:tcPr>
                </a:tc>
                <a:tc>
                  <a:txBody>
                    <a:bodyPr/>
                    <a:lstStyle/>
                    <a:p>
                      <a:pPr algn="l"/>
                      <a:r>
                        <a:rPr lang="en-US" sz="1900" dirty="0">
                          <a:solidFill>
                            <a:srgbClr val="000000"/>
                          </a:solidFill>
                          <a:latin typeface="Arial"/>
                          <a:cs typeface="Arial"/>
                        </a:rPr>
                        <a:t>Khảo sát thực hành dịch + thảo luận nhóm</a:t>
                      </a:r>
                    </a:p>
                  </a:txBody>
                  <a:tcPr marL="73152" marR="73152" marT="45720" marB="45720" anchor="ctr">
                    <a:solidFill>
                      <a:srgbClr val="FFFFFF"/>
                    </a:solidFill>
                  </a:tcPr>
                </a:tc>
              </a:tr>
              <a:tr h="690560">
                <a:tc>
                  <a:txBody>
                    <a:bodyPr/>
                    <a:lstStyle/>
                    <a:p>
                      <a:pPr algn="l"/>
                      <a:r>
                        <a:rPr lang="en-US" sz="1900" b="1" dirty="0">
                          <a:solidFill>
                            <a:srgbClr val="000000"/>
                          </a:solidFill>
                          <a:latin typeface="Arial"/>
                          <a:cs typeface="Arial"/>
                        </a:rPr>
                        <a:t>Nghiên cứu sơ cấp</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Bạn thu thập dữ liệu mới: thử nghiệm, thuần tập, khảo sát, phỏng vấn</a:t>
                      </a:r>
                    </a:p>
                  </a:txBody>
                  <a:tcPr marL="73152" marR="73152" marT="45720" marB="45720" anchor="ctr">
                    <a:solidFill>
                      <a:srgbClr val="F5F9FA"/>
                    </a:solidFill>
                  </a:tcPr>
                </a:tc>
                <a:tc>
                  <a:txBody>
                    <a:bodyPr/>
                    <a:lstStyle/>
                    <a:p>
                      <a:pPr algn="l"/>
                      <a:r>
                        <a:rPr lang="en-US" sz="1900" dirty="0">
                          <a:solidFill>
                            <a:srgbClr val="000000"/>
                          </a:solidFill>
                          <a:latin typeface="Arial"/>
                          <a:cs typeface="Arial"/>
                        </a:rPr>
                        <a:t>Bài báo 1: thử nghiệm mới</a:t>
                      </a:r>
                    </a:p>
                  </a:txBody>
                  <a:tcPr marL="73152" marR="73152" marT="45720" marB="45720" anchor="ctr">
                    <a:solidFill>
                      <a:srgbClr val="F5F9FA"/>
                    </a:solidFill>
                  </a:tcPr>
                </a:tc>
              </a:tr>
              <a:tr h="690560">
                <a:tc>
                  <a:txBody>
                    <a:bodyPr/>
                    <a:lstStyle/>
                    <a:p>
                      <a:pPr algn="l"/>
                      <a:r>
                        <a:rPr lang="en-US" sz="1900" b="1" dirty="0">
                          <a:solidFill>
                            <a:srgbClr val="000000"/>
                          </a:solidFill>
                          <a:latin typeface="Arial"/>
                          <a:cs typeface="Arial"/>
                        </a:rPr>
                        <a:t>Nghiên cứu thứ cấp</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Bạn dùng lại dữ liệu có sẵn: hồ sơ, sổ đăng ký, tổng quan hệ thống</a:t>
                      </a:r>
                    </a:p>
                  </a:txBody>
                  <a:tcPr marL="73152" marR="73152" marT="45720" marB="45720" anchor="ctr">
                    <a:solidFill>
                      <a:srgbClr val="FFFFFF"/>
                    </a:solidFill>
                  </a:tcPr>
                </a:tc>
                <a:tc>
                  <a:txBody>
                    <a:bodyPr/>
                    <a:lstStyle/>
                    <a:p>
                      <a:pPr algn="l"/>
                      <a:r>
                        <a:rPr lang="en-US" sz="1900" dirty="0">
                          <a:solidFill>
                            <a:srgbClr val="000000"/>
                          </a:solidFill>
                          <a:latin typeface="Arial"/>
                          <a:cs typeface="Arial"/>
                        </a:rPr>
                        <a:t>Bài báo 2: sổ đăng ký nhiễm khuẩn huyết</a:t>
                      </a:r>
                    </a:p>
                  </a:txBody>
                  <a:tcPr marL="73152" marR="73152" marT="45720" marB="45720" anchor="ctr">
                    <a:solidFill>
                      <a:srgbClr val="FFFFFF"/>
                    </a:solidFill>
                  </a:tcPr>
                </a:tc>
              </a:tr>
            </a:tbl>
          </a:graphicData>
        </a:graphic>
      </p:graphicFrame>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Con số trả lời bao nhiêu, mức nào. Lời nói trả lời vì sao, thế nào.</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Kiểm tra hiểu bài: loại nghiên cứu nào?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2 phút</a:t>
            </a:r>
          </a:p>
        </p:txBody>
      </p:sp>
      <p:sp>
        <p:nvSpPr>
          <p:cNvPr id="51" name="Steps"/>
          <p:cNvSpPr txBox="1"/>
          <p:nvPr/>
        </p:nvSpPr>
        <p:spPr>
          <a:xfrm>
            <a:off x="457200" y="1720000"/>
            <a:ext cx="1127760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 đếm số người bệnh sốc nhiễm khuẩn có cân bằng dịch dương ở ngày 3 trong năm nay</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 phỏng vấn điều dưỡng ICU vì sao họ ngại ngừng dịch truyền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 phân tích lại hồ sơ ICU 3 năm về cân bằng dịch và tử vong</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D: khảo sát cách chỉ định dịch kèm thảo luận nhóm với bác sĩ</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Mỗi câu: con số, lời nói hay cả hai? Dữ liệu mới hay có sẵn?</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Hai ba người trả lời bằng lời, ví dụ 'A: con số, mới'. Slide sau có đáp án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Đáp án: loại nghiên cứu nào?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916666"/>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A  Đếm số ca</a:t>
            </a:r>
          </a:p>
        </p:txBody>
      </p:sp>
      <p:sp>
        <p:nvSpPr>
          <p:cNvPr id="71" name="CardBody"/>
          <p:cNvSpPr/>
          <p:nvPr/>
        </p:nvSpPr>
        <p:spPr>
          <a:xfrm>
            <a:off x="457200" y="2556666"/>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Định lượng</a:t>
            </a:r>
          </a:p>
          <a:p>
            <a:pPr marL="0" indent="0" algn="l">
              <a:lnSpc>
                <a:spcPct val="104000"/>
              </a:lnSpc>
              <a:spcBef>
                <a:spcPts val="400"/>
              </a:spcBef>
              <a:buNone/>
            </a:pPr>
            <a:r>
              <a:rPr lang="en-US" sz="1600" dirty="0">
                <a:solidFill>
                  <a:srgbClr val="000000"/>
                </a:solidFill>
                <a:latin typeface="Arial"/>
                <a:cs typeface="Arial"/>
              </a:rPr>
              <a:t>Sơ cấp</a:t>
            </a:r>
          </a:p>
          <a:p>
            <a:pPr marL="0" indent="0" algn="l">
              <a:lnSpc>
                <a:spcPct val="104000"/>
              </a:lnSpc>
              <a:spcBef>
                <a:spcPts val="400"/>
              </a:spcBef>
              <a:buNone/>
            </a:pPr>
            <a:r>
              <a:rPr lang="en-US" sz="1600" dirty="0">
                <a:solidFill>
                  <a:srgbClr val="000000"/>
                </a:solidFill>
                <a:latin typeface="Arial"/>
                <a:cs typeface="Arial"/>
              </a:rPr>
              <a:t>(số liệu mới)</a:t>
            </a:r>
          </a:p>
        </p:txBody>
      </p:sp>
      <p:sp>
        <p:nvSpPr>
          <p:cNvPr id="72" name="CardHead"/>
          <p:cNvSpPr/>
          <p:nvPr/>
        </p:nvSpPr>
        <p:spPr>
          <a:xfrm>
            <a:off x="3326600" y="1916666"/>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B  Phỏng vấn</a:t>
            </a:r>
          </a:p>
        </p:txBody>
      </p:sp>
      <p:sp>
        <p:nvSpPr>
          <p:cNvPr id="73" name="CardBody"/>
          <p:cNvSpPr/>
          <p:nvPr/>
        </p:nvSpPr>
        <p:spPr>
          <a:xfrm>
            <a:off x="3326600" y="2556666"/>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Định tính</a:t>
            </a:r>
          </a:p>
          <a:p>
            <a:pPr marL="0" indent="0" algn="l">
              <a:lnSpc>
                <a:spcPct val="104000"/>
              </a:lnSpc>
              <a:spcBef>
                <a:spcPts val="400"/>
              </a:spcBef>
              <a:buNone/>
            </a:pPr>
            <a:r>
              <a:rPr lang="en-US" sz="1600" dirty="0">
                <a:solidFill>
                  <a:srgbClr val="000000"/>
                </a:solidFill>
                <a:latin typeface="Arial"/>
                <a:cs typeface="Arial"/>
              </a:rPr>
              <a:t>Sơ cấp</a:t>
            </a:r>
          </a:p>
          <a:p>
            <a:pPr marL="0" indent="0" algn="l">
              <a:lnSpc>
                <a:spcPct val="104000"/>
              </a:lnSpc>
              <a:spcBef>
                <a:spcPts val="400"/>
              </a:spcBef>
              <a:buNone/>
            </a:pPr>
            <a:r>
              <a:rPr lang="en-US" sz="1600" dirty="0">
                <a:solidFill>
                  <a:srgbClr val="000000"/>
                </a:solidFill>
                <a:latin typeface="Arial"/>
                <a:cs typeface="Arial"/>
              </a:rPr>
              <a:t>(lời nói, vì sao)</a:t>
            </a:r>
          </a:p>
        </p:txBody>
      </p:sp>
      <p:sp>
        <p:nvSpPr>
          <p:cNvPr id="74" name="CardHead"/>
          <p:cNvSpPr/>
          <p:nvPr/>
        </p:nvSpPr>
        <p:spPr>
          <a:xfrm>
            <a:off x="6196000" y="1916666"/>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  Hồ sơ cũ</a:t>
            </a:r>
          </a:p>
        </p:txBody>
      </p:sp>
      <p:sp>
        <p:nvSpPr>
          <p:cNvPr id="75" name="CardBody"/>
          <p:cNvSpPr/>
          <p:nvPr/>
        </p:nvSpPr>
        <p:spPr>
          <a:xfrm>
            <a:off x="6196000" y="2556666"/>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Định lượng</a:t>
            </a:r>
          </a:p>
          <a:p>
            <a:pPr marL="0" indent="0" algn="l">
              <a:lnSpc>
                <a:spcPct val="104000"/>
              </a:lnSpc>
              <a:spcBef>
                <a:spcPts val="400"/>
              </a:spcBef>
              <a:buNone/>
            </a:pPr>
            <a:r>
              <a:rPr lang="en-US" sz="1600" dirty="0">
                <a:solidFill>
                  <a:srgbClr val="000000"/>
                </a:solidFill>
                <a:latin typeface="Arial"/>
                <a:cs typeface="Arial"/>
              </a:rPr>
              <a:t>Thứ cấp</a:t>
            </a:r>
          </a:p>
          <a:p>
            <a:pPr marL="0" indent="0" algn="l">
              <a:lnSpc>
                <a:spcPct val="104000"/>
              </a:lnSpc>
              <a:spcBef>
                <a:spcPts val="400"/>
              </a:spcBef>
              <a:buNone/>
            </a:pPr>
            <a:r>
              <a:rPr lang="en-US" sz="1600" dirty="0">
                <a:solidFill>
                  <a:srgbClr val="000000"/>
                </a:solidFill>
                <a:latin typeface="Arial"/>
                <a:cs typeface="Arial"/>
              </a:rPr>
              <a:t>(dữ liệu có sẵn)</a:t>
            </a:r>
          </a:p>
        </p:txBody>
      </p:sp>
      <p:sp>
        <p:nvSpPr>
          <p:cNvPr id="76" name="CardHead"/>
          <p:cNvSpPr/>
          <p:nvPr/>
        </p:nvSpPr>
        <p:spPr>
          <a:xfrm>
            <a:off x="9065400" y="1916666"/>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D  Khảo sát + nhóm</a:t>
            </a:r>
          </a:p>
        </p:txBody>
      </p:sp>
      <p:sp>
        <p:nvSpPr>
          <p:cNvPr id="77" name="CardBody"/>
          <p:cNvSpPr/>
          <p:nvPr/>
        </p:nvSpPr>
        <p:spPr>
          <a:xfrm>
            <a:off x="9065400" y="2556666"/>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Hỗn hợp</a:t>
            </a:r>
          </a:p>
          <a:p>
            <a:pPr marL="0" indent="0" algn="l">
              <a:lnSpc>
                <a:spcPct val="104000"/>
              </a:lnSpc>
              <a:spcBef>
                <a:spcPts val="400"/>
              </a:spcBef>
              <a:buNone/>
            </a:pPr>
            <a:r>
              <a:rPr lang="en-US" sz="1600" dirty="0">
                <a:solidFill>
                  <a:srgbClr val="000000"/>
                </a:solidFill>
                <a:latin typeface="Arial"/>
                <a:cs typeface="Arial"/>
              </a:rPr>
              <a:t>Sơ cấp</a:t>
            </a:r>
          </a:p>
          <a:p>
            <a:pPr marL="0" indent="0" algn="l">
              <a:lnSpc>
                <a:spcPct val="104000"/>
              </a:lnSpc>
              <a:spcBef>
                <a:spcPts val="400"/>
              </a:spcBef>
              <a:buNone/>
            </a:pPr>
            <a:r>
              <a:rPr lang="en-US" sz="1600" dirty="0">
                <a:solidFill>
                  <a:srgbClr val="000000"/>
                </a:solidFill>
                <a:latin typeface="Arial"/>
                <a:cs typeface="Arial"/>
              </a:rPr>
              <a:t>(số + lời nói)</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Hỏi hai điều: con số hay lời nói? Dữ liệu mới hay có sẵn?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Cả con đường: từ ý tưởng đến công bố</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Khóa học đi hết con đường. Đề cương của bạn bao gồm trạm 1 đến 6.</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BreakCup"/>
          <p:cNvSpPr/>
          <p:nvPr/>
        </p:nvSpPr>
        <p:spPr>
          <a:xfrm>
            <a:off x="4976000" y="3180000"/>
            <a:ext cx="2408000" cy="308000"/>
          </a:xfrm>
          <a:prstGeom prst="ellipse">
            <a:avLst/>
          </a:prstGeom>
          <a:solidFill>
            <a:srgbClr val="D5DDE1"/>
          </a:solidFill>
          <a:ln>
            <a:noFill/>
          </a:ln>
        </p:spPr>
      </p:sp>
      <p:sp>
        <p:nvSpPr>
          <p:cNvPr id="31" name="BreakCup"/>
          <p:cNvSpPr/>
          <p:nvPr/>
        </p:nvSpPr>
        <p:spPr>
          <a:xfrm>
            <a:off x="4780000" y="800000"/>
            <a:ext cx="2800000" cy="2800000"/>
          </a:xfrm>
          <a:custGeom>
            <a:avLst/>
            <a:gdLst/>
            <a:ahLst/>
            <a:cxnLst/>
            <a:rect l="0" t="0" r="r" b="b"/>
            <a:pathLst>
              <a:path w="1000" h="1000" fill="none">
                <a:moveTo>
                  <a:pt x="735" y="500"/>
                </a:moveTo>
                <a:cubicBezTo>
                  <a:pt x="930" y="450"/>
                  <a:pt x="940" y="740"/>
                  <a:pt x="700" y="760"/>
                </a:cubicBezTo>
              </a:path>
            </a:pathLst>
          </a:custGeom>
          <a:noFill/>
          <a:ln w="168000" cap="rnd">
            <a:solidFill>
              <a:srgbClr val="0D7377"/>
            </a:solidFill>
            <a:round/>
          </a:ln>
        </p:spPr>
      </p:sp>
      <p:sp>
        <p:nvSpPr>
          <p:cNvPr id="32" name="BreakCup"/>
          <p:cNvSpPr/>
          <p:nvPr/>
        </p:nvSpPr>
        <p:spPr>
          <a:xfrm>
            <a:off x="4780000" y="800000"/>
            <a:ext cx="2800000" cy="2800000"/>
          </a:xfrm>
          <a:custGeom>
            <a:avLst/>
            <a:gdLst/>
            <a:ahLst/>
            <a:cxnLst/>
            <a:rect l="0" t="0" r="r" b="b"/>
            <a:pathLst>
              <a:path w="1000" h="1000">
                <a:moveTo>
                  <a:pt x="170" y="420"/>
                </a:moveTo>
                <a:lnTo>
                  <a:pt x="790" y="420"/>
                </a:lnTo>
                <a:cubicBezTo>
                  <a:pt x="790" y="700"/>
                  <a:pt x="690" y="885"/>
                  <a:pt x="480" y="885"/>
                </a:cubicBezTo>
                <a:cubicBezTo>
                  <a:pt x="270" y="885"/>
                  <a:pt x="170" y="700"/>
                  <a:pt x="170" y="420"/>
                </a:cubicBezTo>
                <a:close/>
              </a:path>
            </a:pathLst>
          </a:custGeom>
          <a:solidFill>
            <a:srgbClr val="0D7377"/>
          </a:solidFill>
          <a:ln>
            <a:noFill/>
          </a:ln>
        </p:spPr>
      </p:sp>
      <p:sp>
        <p:nvSpPr>
          <p:cNvPr id="33" name="BreakCup"/>
          <p:cNvSpPr/>
          <p:nvPr/>
        </p:nvSpPr>
        <p:spPr>
          <a:xfrm>
            <a:off x="5256000" y="1864000"/>
            <a:ext cx="1736000" cy="224000"/>
          </a:xfrm>
          <a:prstGeom prst="ellipse">
            <a:avLst/>
          </a:prstGeom>
          <a:solidFill>
            <a:srgbClr val="5FA39B"/>
          </a:solidFill>
          <a:ln>
            <a:noFill/>
          </a:ln>
        </p:spPr>
      </p:sp>
      <p:sp>
        <p:nvSpPr>
          <p:cNvPr id="34" name="BreakCup"/>
          <p:cNvSpPr/>
          <p:nvPr/>
        </p:nvSpPr>
        <p:spPr>
          <a:xfrm>
            <a:off x="5354000" y="1900400"/>
            <a:ext cx="1540000" cy="151200"/>
          </a:xfrm>
          <a:prstGeom prst="ellipse">
            <a:avLst/>
          </a:prstGeom>
          <a:solidFill>
            <a:srgbClr val="5B4032"/>
          </a:solidFill>
          <a:ln>
            <a:noFill/>
          </a:ln>
        </p:spPr>
      </p:sp>
      <p:sp>
        <p:nvSpPr>
          <p:cNvPr id="35" name="BreakCup"/>
          <p:cNvSpPr/>
          <p:nvPr/>
        </p:nvSpPr>
        <p:spPr>
          <a:xfrm>
            <a:off x="4780000" y="800000"/>
            <a:ext cx="2800000" cy="2800000"/>
          </a:xfrm>
          <a:custGeom>
            <a:avLst/>
            <a:gdLst/>
            <a:ahLst/>
            <a:cxnLst/>
            <a:rect l="0" t="0" r="r" b="b"/>
            <a:pathLst>
              <a:path w="1000" h="1000" fill="none">
                <a:moveTo>
                  <a:pt x="370" y="330"/>
                </a:moveTo>
                <a:cubicBezTo>
                  <a:pt x="325" y="280"/>
                  <a:pt x="415" y="230"/>
                  <a:pt x="370" y="180"/>
                </a:cubicBezTo>
                <a:cubicBezTo>
                  <a:pt x="325" y="130"/>
                  <a:pt x="405" y="90"/>
                  <a:pt x="370" y="50"/>
                </a:cubicBezTo>
              </a:path>
            </a:pathLst>
          </a:custGeom>
          <a:noFill/>
          <a:ln w="61600" cap="rnd">
            <a:solidFill>
              <a:srgbClr val="8A99A3"/>
            </a:solidFill>
            <a:round/>
          </a:ln>
        </p:spPr>
      </p:sp>
      <p:sp>
        <p:nvSpPr>
          <p:cNvPr id="36" name="BreakCup"/>
          <p:cNvSpPr/>
          <p:nvPr/>
        </p:nvSpPr>
        <p:spPr>
          <a:xfrm>
            <a:off x="4780000" y="800000"/>
            <a:ext cx="2800000" cy="2800000"/>
          </a:xfrm>
          <a:custGeom>
            <a:avLst/>
            <a:gdLst/>
            <a:ahLst/>
            <a:cxnLst/>
            <a:rect l="0" t="0" r="r" b="b"/>
            <a:pathLst>
              <a:path w="1000" h="1000" fill="none">
                <a:moveTo>
                  <a:pt x="480" y="330"/>
                </a:moveTo>
                <a:cubicBezTo>
                  <a:pt x="435" y="280"/>
                  <a:pt x="525" y="230"/>
                  <a:pt x="480" y="180"/>
                </a:cubicBezTo>
                <a:cubicBezTo>
                  <a:pt x="435" y="130"/>
                  <a:pt x="515" y="90"/>
                  <a:pt x="480" y="50"/>
                </a:cubicBezTo>
              </a:path>
            </a:pathLst>
          </a:custGeom>
          <a:noFill/>
          <a:ln w="61600" cap="rnd">
            <a:solidFill>
              <a:srgbClr val="8A99A3"/>
            </a:solidFill>
            <a:round/>
          </a:ln>
        </p:spPr>
      </p:sp>
      <p:sp>
        <p:nvSpPr>
          <p:cNvPr id="37" name="BreakCup"/>
          <p:cNvSpPr/>
          <p:nvPr/>
        </p:nvSpPr>
        <p:spPr>
          <a:xfrm>
            <a:off x="4780000" y="800000"/>
            <a:ext cx="2800000" cy="2800000"/>
          </a:xfrm>
          <a:custGeom>
            <a:avLst/>
            <a:gdLst/>
            <a:ahLst/>
            <a:cxnLst/>
            <a:rect l="0" t="0" r="r" b="b"/>
            <a:pathLst>
              <a:path w="1000" h="1000" fill="none">
                <a:moveTo>
                  <a:pt x="590" y="330"/>
                </a:moveTo>
                <a:cubicBezTo>
                  <a:pt x="545" y="280"/>
                  <a:pt x="635" y="230"/>
                  <a:pt x="590" y="180"/>
                </a:cubicBezTo>
                <a:cubicBezTo>
                  <a:pt x="545" y="130"/>
                  <a:pt x="625" y="90"/>
                  <a:pt x="590" y="50"/>
                </a:cubicBezTo>
              </a:path>
            </a:pathLst>
          </a:custGeom>
          <a:noFill/>
          <a:ln w="61600" cap="rnd">
            <a:solidFill>
              <a:srgbClr val="8A99A3"/>
            </a:solidFill>
            <a:round/>
          </a:ln>
        </p:spPr>
      </p:sp>
      <p:sp>
        <p:nvSpPr>
          <p:cNvPr id="45" name="BreakLabel"/>
          <p:cNvSpPr txBox="1"/>
          <p:nvPr/>
        </p:nvSpPr>
        <p:spPr>
          <a:xfrm>
            <a:off x="457200" y="3720000"/>
            <a:ext cx="11277600" cy="1250000"/>
          </a:xfrm>
          <a:prstGeom prst="rect">
            <a:avLst/>
          </a:prstGeom>
          <a:noFill/>
          <a:ln>
            <a:noFill/>
          </a:ln>
        </p:spPr>
        <p:txBody>
          <a:bodyPr wrap="square" lIns="91440" tIns="45720" rIns="91440" bIns="45720" rtlCol="0" anchor="t"/>
          <a:lstStyle/>
          <a:p>
            <a:pPr marL="0" indent="0" algn="ctr">
              <a:buNone/>
            </a:pPr>
            <a:r>
              <a:rPr lang="en-US" sz="4400" b="1" dirty="0">
                <a:solidFill>
                  <a:srgbClr val="0D7377"/>
                </a:solidFill>
                <a:latin typeface="Arial"/>
                <a:cs typeface="Arial"/>
              </a:rPr>
              <a:t>Giải lao</a:t>
            </a:r>
          </a:p>
          <a:p>
            <a:pPr marL="0" indent="0" algn="ctr">
              <a:spcBef>
                <a:spcPts val="600"/>
              </a:spcBef>
              <a:buNone/>
            </a:pPr>
            <a:r>
              <a:rPr lang="en-US" sz="2400" dirty="0">
                <a:solidFill>
                  <a:srgbClr val="595959"/>
                </a:solidFill>
                <a:latin typeface="Arial"/>
                <a:cs typeface="Arial"/>
              </a:rPr>
              <a:t>15 phút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1.2  Từ vấn đề đến câu hỏi</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Một câu hỏi tốt là một nửa câu trả lời.</a:t>
            </a:r>
          </a:p>
          <a:p>
            <a:pPr marL="0" indent="0" algn="ctr">
              <a:spcBef>
                <a:spcPts val="1200"/>
              </a:spcBef>
              <a:buNone/>
            </a:pPr>
            <a:r>
              <a:rPr lang="en-US" sz="1900" i="1" dirty="0">
                <a:solidFill>
                  <a:srgbClr val="595959"/>
                </a:solidFill>
                <a:latin typeface="Arial"/>
                <a:cs typeface="Arial"/>
              </a:rPr>
              <a:t>40 phút: câu hỏi đến từ đâu, PICO(T) và PECO, loại câu hỏi và FINER, rồi một bài tập cả lớp</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Câu hỏi nghiên cứu đến từ đâu?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Điều chưa chắc chắn: đã có câu trả lời chưa? Cách biết: tìm y văn trước.</a:t>
            </a:r>
          </a:p>
        </p:txBody>
      </p:sp>
      <p:sp>
        <p:nvSpPr>
          <p:cNvPr id="70" name="CardHead"/>
          <p:cNvSpPr/>
          <p:nvPr/>
        </p:nvSpPr>
        <p:spPr>
          <a:xfrm>
            <a:off x="457200" y="1764023"/>
            <a:ext cx="54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Câu hỏi đến từ đâu</a:t>
            </a:r>
          </a:p>
        </p:txBody>
      </p:sp>
      <p:sp>
        <p:nvSpPr>
          <p:cNvPr id="71" name="CardBody"/>
          <p:cNvSpPr/>
          <p:nvPr/>
        </p:nvSpPr>
        <p:spPr>
          <a:xfrm>
            <a:off x="457200" y="2404023"/>
            <a:ext cx="5438800" cy="2637930"/>
          </a:xfrm>
          <a:prstGeom prst="rect">
            <a:avLst/>
          </a:prstGeom>
          <a:solidFill>
            <a:srgbClr val="EAF2F5"/>
          </a:solidFill>
          <a:ln>
            <a:noFill/>
          </a:ln>
        </p:spPr>
        <p:txBody>
          <a:bodyPr wrap="square" lIns="137160" tIns="91440" rIns="137160" bIns="91440" rtlCol="0" anchor="t">
            <a:normAutofit/>
          </a:bodyPr>
          <a:lstStyle/>
          <a:p>
            <a:pPr marL="274320" indent="-274320" algn="l">
              <a:lnSpc>
                <a:spcPct val="104000"/>
              </a:lnSpc>
              <a:spcBef>
                <a:spcPts val="400"/>
              </a:spcBef>
              <a:buFont typeface="Arial"/>
              <a:buChar char="•"/>
            </a:pPr>
            <a:r>
              <a:rPr lang="en-US" sz="1800" dirty="0">
                <a:solidFill>
                  <a:srgbClr val="000000"/>
                </a:solidFill>
                <a:latin typeface="Arial"/>
                <a:cs typeface="Arial"/>
              </a:rPr>
              <a:t>Băn khoăn tại giường: "Sao ta lại làm như vậy?"</a:t>
            </a:r>
          </a:p>
          <a:p>
            <a:pPr marL="274320" indent="-274320" algn="l">
              <a:lnSpc>
                <a:spcPct val="104000"/>
              </a:lnSpc>
              <a:spcBef>
                <a:spcPts val="400"/>
              </a:spcBef>
              <a:buFont typeface="Arial"/>
              <a:buChar char="•"/>
            </a:pPr>
            <a:r>
              <a:rPr lang="en-US" sz="1800" dirty="0">
                <a:solidFill>
                  <a:srgbClr val="000000"/>
                </a:solidFill>
                <a:latin typeface="Arial"/>
                <a:cs typeface="Arial"/>
              </a:rPr>
              <a:t>Khác biệt: mỗi người làm một kiểu</a:t>
            </a:r>
          </a:p>
          <a:p>
            <a:pPr marL="274320" indent="-274320" algn="l">
              <a:lnSpc>
                <a:spcPct val="104000"/>
              </a:lnSpc>
              <a:spcBef>
                <a:spcPts val="400"/>
              </a:spcBef>
              <a:buFont typeface="Arial"/>
              <a:buChar char="•"/>
            </a:pPr>
            <a:r>
              <a:rPr lang="en-US" sz="1800" dirty="0">
                <a:solidFill>
                  <a:srgbClr val="000000"/>
                </a:solidFill>
                <a:latin typeface="Arial"/>
                <a:cs typeface="Arial"/>
              </a:rPr>
              <a:t>Số liệu kiểm tra, sự cố, sổ đăng ký</a:t>
            </a:r>
          </a:p>
          <a:p>
            <a:pPr marL="274320" indent="-274320" algn="l">
              <a:lnSpc>
                <a:spcPct val="104000"/>
              </a:lnSpc>
              <a:spcBef>
                <a:spcPts val="400"/>
              </a:spcBef>
              <a:buFont typeface="Arial"/>
              <a:buChar char="•"/>
            </a:pPr>
            <a:r>
              <a:rPr lang="en-US" sz="1800" dirty="0">
                <a:solidFill>
                  <a:srgbClr val="000000"/>
                </a:solidFill>
                <a:latin typeface="Arial"/>
                <a:cs typeface="Arial"/>
              </a:rPr>
              <a:t>Hướng dẫn ghi "bằng chứng độ tin cậy thấp"</a:t>
            </a:r>
          </a:p>
          <a:p>
            <a:pPr marL="274320" indent="-274320" algn="l">
              <a:lnSpc>
                <a:spcPct val="104000"/>
              </a:lnSpc>
              <a:spcBef>
                <a:spcPts val="400"/>
              </a:spcBef>
              <a:buFont typeface="Arial"/>
              <a:buChar char="•"/>
            </a:pPr>
            <a:r>
              <a:rPr lang="en-US" sz="1800" dirty="0">
                <a:solidFill>
                  <a:srgbClr val="000000"/>
                </a:solidFill>
                <a:latin typeface="Arial"/>
                <a:cs typeface="Arial"/>
              </a:rPr>
              <a:t>Bài báo kết luận "cần thêm nghiên cứu"</a:t>
            </a:r>
          </a:p>
          <a:p>
            <a:pPr marL="274320" indent="-274320" algn="l">
              <a:lnSpc>
                <a:spcPct val="104000"/>
              </a:lnSpc>
              <a:spcBef>
                <a:spcPts val="400"/>
              </a:spcBef>
              <a:buFont typeface="Arial"/>
              <a:buChar char="•"/>
            </a:pPr>
            <a:r>
              <a:rPr lang="en-US" sz="1800" dirty="0">
                <a:solidFill>
                  <a:srgbClr val="000000"/>
                </a:solidFill>
                <a:latin typeface="Arial"/>
                <a:cs typeface="Arial"/>
              </a:rPr>
              <a:t>Câu hỏi của người bệnh và gia đình</a:t>
            </a:r>
          </a:p>
        </p:txBody>
      </p:sp>
      <p:sp>
        <p:nvSpPr>
          <p:cNvPr id="72" name="CardHead"/>
          <p:cNvSpPr/>
          <p:nvPr/>
        </p:nvSpPr>
        <p:spPr>
          <a:xfrm>
            <a:off x="6096000" y="1764023"/>
            <a:ext cx="271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Có: đã biết</a:t>
            </a:r>
          </a:p>
        </p:txBody>
      </p:sp>
      <p:sp>
        <p:nvSpPr>
          <p:cNvPr id="73" name="CardBody"/>
          <p:cNvSpPr/>
          <p:nvPr/>
        </p:nvSpPr>
        <p:spPr>
          <a:xfrm>
            <a:off x="6096000" y="2404023"/>
            <a:ext cx="2719400" cy="26379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800" b="1" dirty="0">
                <a:solidFill>
                  <a:srgbClr val="000000"/>
                </a:solidFill>
                <a:latin typeface="Arial"/>
                <a:cs typeface="Arial"/>
              </a:rPr>
              <a:t>Áp dụng</a:t>
            </a:r>
          </a:p>
          <a:p>
            <a:pPr marL="0" indent="0" algn="l">
              <a:lnSpc>
                <a:spcPct val="104000"/>
              </a:lnSpc>
              <a:spcBef>
                <a:spcPts val="400"/>
              </a:spcBef>
              <a:buNone/>
            </a:pPr>
            <a:r>
              <a:rPr lang="en-US" sz="1800" dirty="0">
                <a:solidFill>
                  <a:srgbClr val="000000"/>
                </a:solidFill>
                <a:latin typeface="Arial"/>
                <a:cs typeface="Arial"/>
              </a:rPr>
              <a:t>Hướng dẫn, kiểm tra hoặc dự án cải tiến chất lượng (QI)</a:t>
            </a:r>
          </a:p>
        </p:txBody>
      </p:sp>
      <p:sp>
        <p:nvSpPr>
          <p:cNvPr id="74" name="CardHead"/>
          <p:cNvSpPr/>
          <p:nvPr/>
        </p:nvSpPr>
        <p:spPr>
          <a:xfrm>
            <a:off x="9015400" y="1764023"/>
            <a:ext cx="2719400"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Chưa hoặc không rõ</a:t>
            </a:r>
          </a:p>
        </p:txBody>
      </p:sp>
      <p:sp>
        <p:nvSpPr>
          <p:cNvPr id="75" name="CardBody"/>
          <p:cNvSpPr/>
          <p:nvPr/>
        </p:nvSpPr>
        <p:spPr>
          <a:xfrm>
            <a:off x="9015400" y="2404023"/>
            <a:ext cx="2719400" cy="26379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800" b="1" dirty="0">
                <a:solidFill>
                  <a:srgbClr val="000000"/>
                </a:solidFill>
                <a:latin typeface="Arial"/>
                <a:cs typeface="Arial"/>
              </a:rPr>
              <a:t>Câu hỏi nghiên cứu</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Nếu đã có câu trả lời, hãy áp dụng. Nếu chưa, bạn có một câu hỏi nghiên cứu.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PICO(T): ví dụ xuyên suốt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Ở người lớn bị sốc nhiễm khuẩn tại ICU, chiến lược hạn chế dịch, so với chăm sóc thường quy, có làm giảm tử vong 28 ngày không?</a:t>
            </a:r>
          </a:p>
        </p:txBody>
      </p:sp>
      <p:sp>
        <p:nvSpPr>
          <p:cNvPr id="70" name="CardHead"/>
          <p:cNvSpPr/>
          <p:nvPr/>
        </p:nvSpPr>
        <p:spPr>
          <a:xfrm>
            <a:off x="457200" y="2242887"/>
            <a:ext cx="209552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P  Đối tượng</a:t>
            </a:r>
          </a:p>
        </p:txBody>
      </p:sp>
      <p:sp>
        <p:nvSpPr>
          <p:cNvPr id="71" name="CardBody"/>
          <p:cNvSpPr/>
          <p:nvPr/>
        </p:nvSpPr>
        <p:spPr>
          <a:xfrm>
            <a:off x="457200" y="2882887"/>
            <a:ext cx="2095520" cy="14949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Người lớn (≥18 tuổi) bị sốc nhiễm khuẩn tại ICU</a:t>
            </a:r>
          </a:p>
        </p:txBody>
      </p:sp>
      <p:sp>
        <p:nvSpPr>
          <p:cNvPr id="72" name="CardHead"/>
          <p:cNvSpPr/>
          <p:nvPr/>
        </p:nvSpPr>
        <p:spPr>
          <a:xfrm>
            <a:off x="2752720" y="2242887"/>
            <a:ext cx="209552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I  Can thiệp</a:t>
            </a:r>
          </a:p>
        </p:txBody>
      </p:sp>
      <p:sp>
        <p:nvSpPr>
          <p:cNvPr id="73" name="CardBody"/>
          <p:cNvSpPr/>
          <p:nvPr/>
        </p:nvSpPr>
        <p:spPr>
          <a:xfrm>
            <a:off x="2752720" y="2882887"/>
            <a:ext cx="2095520" cy="14949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Chiến lược hạn chế dịch</a:t>
            </a:r>
          </a:p>
        </p:txBody>
      </p:sp>
      <p:sp>
        <p:nvSpPr>
          <p:cNvPr id="74" name="CardHead"/>
          <p:cNvSpPr/>
          <p:nvPr/>
        </p:nvSpPr>
        <p:spPr>
          <a:xfrm>
            <a:off x="5048240" y="2242887"/>
            <a:ext cx="209552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C  So sánh</a:t>
            </a:r>
          </a:p>
        </p:txBody>
      </p:sp>
      <p:sp>
        <p:nvSpPr>
          <p:cNvPr id="75" name="CardBody"/>
          <p:cNvSpPr/>
          <p:nvPr/>
        </p:nvSpPr>
        <p:spPr>
          <a:xfrm>
            <a:off x="5048240" y="2882887"/>
            <a:ext cx="2095520" cy="14949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Chăm sóc thường quy (dịch tiêu chuẩn)</a:t>
            </a:r>
          </a:p>
        </p:txBody>
      </p:sp>
      <p:sp>
        <p:nvSpPr>
          <p:cNvPr id="76" name="CardHead"/>
          <p:cNvSpPr/>
          <p:nvPr/>
        </p:nvSpPr>
        <p:spPr>
          <a:xfrm>
            <a:off x="7343760" y="2242887"/>
            <a:ext cx="209552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O  Kết cục</a:t>
            </a:r>
          </a:p>
        </p:txBody>
      </p:sp>
      <p:sp>
        <p:nvSpPr>
          <p:cNvPr id="77" name="CardBody"/>
          <p:cNvSpPr/>
          <p:nvPr/>
        </p:nvSpPr>
        <p:spPr>
          <a:xfrm>
            <a:off x="7343760" y="2882887"/>
            <a:ext cx="2095520" cy="14949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Tử vong do mọi nguyên nhân</a:t>
            </a:r>
          </a:p>
        </p:txBody>
      </p:sp>
      <p:sp>
        <p:nvSpPr>
          <p:cNvPr id="78" name="CardHead"/>
          <p:cNvSpPr/>
          <p:nvPr/>
        </p:nvSpPr>
        <p:spPr>
          <a:xfrm>
            <a:off x="9639280" y="2242887"/>
            <a:ext cx="2095520" cy="640000"/>
          </a:xfrm>
          <a:prstGeom prst="rect">
            <a:avLst/>
          </a:prstGeom>
          <a:solidFill>
            <a:srgbClr val="8A99A3"/>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T  Thời gian</a:t>
            </a:r>
          </a:p>
        </p:txBody>
      </p:sp>
      <p:sp>
        <p:nvSpPr>
          <p:cNvPr id="79" name="CardBody"/>
          <p:cNvSpPr/>
          <p:nvPr/>
        </p:nvSpPr>
        <p:spPr>
          <a:xfrm>
            <a:off x="9639280" y="2882887"/>
            <a:ext cx="2095520" cy="14949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Trong vòng 28 ngày</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Buổi nào chúng ta cũng quay lại câu hỏi này.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Ba ví dụ khác: PICO, PECO và P + 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453680"/>
          <a:ext cx="11277600" cy="3188960"/>
        </p:xfrm>
        <a:graphic>
          <a:graphicData uri="http://schemas.openxmlformats.org/drawingml/2006/table">
            <a:tbl>
              <a:tblPr firstRow="1" bandRow="1">
                <a:tableStyleId>{5C22544A-7EE6-4342-B048-85BDC9FD1C3A}</a:tableStyleId>
              </a:tblPr>
              <a:tblGrid>
                <a:gridCol w="2182761"/>
                <a:gridCol w="2037243"/>
                <a:gridCol w="2037243"/>
                <a:gridCol w="1527932"/>
                <a:gridCol w="2037243"/>
                <a:gridCol w="1455178"/>
              </a:tblGrid>
              <a:tr h="385760">
                <a:tc>
                  <a:txBody>
                    <a:bodyPr/>
                    <a:lstStyle/>
                    <a:p>
                      <a:pPr algn="l"/>
                      <a:r>
                        <a:rPr lang="en-US" sz="1800" b="1" dirty="0">
                          <a:solidFill>
                            <a:srgbClr val="FFFFFF"/>
                          </a:solidFill>
                          <a:latin typeface="Arial"/>
                          <a:cs typeface="Arial"/>
                        </a:rPr>
                        <a:t> </a:t>
                      </a:r>
                    </a:p>
                  </a:txBody>
                  <a:tcPr marL="73152" marR="73152" marT="45720" marB="45720" anchor="ctr">
                    <a:solidFill>
                      <a:srgbClr val="FFFFFF"/>
                    </a:solidFill>
                  </a:tcPr>
                </a:tc>
                <a:tc>
                  <a:txBody>
                    <a:bodyPr/>
                    <a:lstStyle/>
                    <a:p>
                      <a:pPr algn="l"/>
                      <a:r>
                        <a:rPr lang="en-US" sz="1800" b="1" dirty="0">
                          <a:solidFill>
                            <a:srgbClr val="FFFFFF"/>
                          </a:solidFill>
                          <a:latin typeface="Arial"/>
                          <a:cs typeface="Arial"/>
                        </a:rPr>
                        <a:t>P</a:t>
                      </a:r>
                    </a:p>
                  </a:txBody>
                  <a:tcPr marL="73152" marR="73152" marT="45720" marB="45720" anchor="ctr">
                    <a:solidFill>
                      <a:srgbClr val="0D7377"/>
                    </a:solidFill>
                  </a:tcPr>
                </a:tc>
                <a:tc>
                  <a:txBody>
                    <a:bodyPr/>
                    <a:lstStyle/>
                    <a:p>
                      <a:pPr algn="l"/>
                      <a:r>
                        <a:rPr lang="en-US" sz="1800" b="1" dirty="0">
                          <a:solidFill>
                            <a:srgbClr val="FFFFFF"/>
                          </a:solidFill>
                          <a:latin typeface="Arial"/>
                          <a:cs typeface="Arial"/>
                        </a:rPr>
                        <a:t>I / E</a:t>
                      </a:r>
                    </a:p>
                  </a:txBody>
                  <a:tcPr marL="73152" marR="73152" marT="45720" marB="45720" anchor="ctr">
                    <a:solidFill>
                      <a:srgbClr val="0B376C"/>
                    </a:solidFill>
                  </a:tcPr>
                </a:tc>
                <a:tc>
                  <a:txBody>
                    <a:bodyPr/>
                    <a:lstStyle/>
                    <a:p>
                      <a:pPr algn="l"/>
                      <a:r>
                        <a:rPr lang="en-US" sz="1800" b="1" dirty="0">
                          <a:solidFill>
                            <a:srgbClr val="FFFFFF"/>
                          </a:solidFill>
                          <a:latin typeface="Arial"/>
                          <a:cs typeface="Arial"/>
                        </a:rPr>
                        <a:t>C</a:t>
                      </a:r>
                    </a:p>
                  </a:txBody>
                  <a:tcPr marL="73152" marR="73152" marT="45720" marB="45720" anchor="ctr">
                    <a:solidFill>
                      <a:srgbClr val="5FA39B"/>
                    </a:solidFill>
                  </a:tcPr>
                </a:tc>
                <a:tc>
                  <a:txBody>
                    <a:bodyPr/>
                    <a:lstStyle/>
                    <a:p>
                      <a:pPr algn="l"/>
                      <a:r>
                        <a:rPr lang="en-US" sz="1800" b="1" dirty="0">
                          <a:solidFill>
                            <a:srgbClr val="FFFFFF"/>
                          </a:solidFill>
                          <a:latin typeface="Arial"/>
                          <a:cs typeface="Arial"/>
                        </a:rPr>
                        <a:t>O</a:t>
                      </a:r>
                    </a:p>
                  </a:txBody>
                  <a:tcPr marL="73152" marR="73152" marT="45720" marB="45720" anchor="ctr">
                    <a:solidFill>
                      <a:srgbClr val="0070C0"/>
                    </a:solidFill>
                  </a:tcPr>
                </a:tc>
                <a:tc>
                  <a:txBody>
                    <a:bodyPr/>
                    <a:lstStyle/>
                    <a:p>
                      <a:pPr algn="l"/>
                      <a:r>
                        <a:rPr lang="en-US" sz="1800" b="1" dirty="0">
                          <a:solidFill>
                            <a:srgbClr val="FFFFFF"/>
                          </a:solidFill>
                          <a:latin typeface="Arial"/>
                          <a:cs typeface="Arial"/>
                        </a:rPr>
                        <a:t>T</a:t>
                      </a:r>
                    </a:p>
                  </a:txBody>
                  <a:tcPr marL="73152" marR="73152" marT="45720" marB="45720" anchor="ctr">
                    <a:solidFill>
                      <a:srgbClr val="8A99A3"/>
                    </a:solidFill>
                  </a:tcPr>
                </a:tc>
              </a:tr>
              <a:tr h="934400">
                <a:tc>
                  <a:txBody>
                    <a:bodyPr/>
                    <a:lstStyle/>
                    <a:p>
                      <a:pPr algn="l"/>
                      <a:r>
                        <a:rPr lang="en-US" sz="1800" b="1" dirty="0">
                          <a:solidFill>
                            <a:srgbClr val="000000"/>
                          </a:solidFill>
                          <a:latin typeface="Arial"/>
                          <a:cs typeface="Arial"/>
                        </a:rPr>
                        <a:t>Điều trị (PICO)</a:t>
                      </a:r>
                    </a:p>
                  </a:txBody>
                  <a:tcPr marL="73152" marR="73152" marT="45720" marB="45720" anchor="ctr">
                    <a:solidFill>
                      <a:srgbClr val="EAF2F5"/>
                    </a:solidFill>
                  </a:tcPr>
                </a:tc>
                <a:tc>
                  <a:txBody>
                    <a:bodyPr/>
                    <a:lstStyle/>
                    <a:p>
                      <a:pPr algn="l"/>
                      <a:r>
                        <a:rPr lang="en-US" sz="1800" dirty="0">
                          <a:solidFill>
                            <a:srgbClr val="000000"/>
                          </a:solidFill>
                          <a:latin typeface="Arial"/>
                          <a:cs typeface="Arial"/>
                        </a:rPr>
                        <a:t>Người lớn thở máy tại ICU</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Bảng kiểm đầu giường 2 lần/ngày</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Chăm sóc thường quy</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Viêm phổi liên quan thở máy</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Ngày 28 tại ICU</a:t>
                      </a:r>
                    </a:p>
                  </a:txBody>
                  <a:tcPr marL="73152" marR="73152" marT="45720" marB="45720" anchor="ctr">
                    <a:solidFill>
                      <a:srgbClr val="FFFFFF"/>
                    </a:solidFill>
                  </a:tcPr>
                </a:tc>
              </a:tr>
              <a:tr h="934400">
                <a:tc>
                  <a:txBody>
                    <a:bodyPr/>
                    <a:lstStyle/>
                    <a:p>
                      <a:pPr algn="l"/>
                      <a:r>
                        <a:rPr lang="en-US" sz="1800" b="1" dirty="0">
                          <a:solidFill>
                            <a:srgbClr val="000000"/>
                          </a:solidFill>
                          <a:latin typeface="Arial"/>
                          <a:cs typeface="Arial"/>
                        </a:rPr>
                        <a:t>Yếu tố nguy cơ (PECO)</a:t>
                      </a:r>
                    </a:p>
                    <a:p>
                      <a:pPr algn="l"/>
                      <a:r>
                        <a:rPr lang="en-US" sz="1800" b="1" dirty="0">
                          <a:solidFill>
                            <a:srgbClr val="000000"/>
                          </a:solidFill>
                          <a:latin typeface="Arial"/>
                          <a:cs typeface="Arial"/>
                        </a:rPr>
                        <a:t>E = Phơi nhiễm</a:t>
                      </a:r>
                    </a:p>
                  </a:txBody>
                  <a:tcPr marL="73152" marR="73152" marT="45720" marB="45720" anchor="ctr">
                    <a:solidFill>
                      <a:srgbClr val="EAF2F5"/>
                    </a:solidFill>
                  </a:tcPr>
                </a:tc>
                <a:tc>
                  <a:txBody>
                    <a:bodyPr/>
                    <a:lstStyle/>
                    <a:p>
                      <a:pPr algn="l"/>
                      <a:r>
                        <a:rPr lang="en-US" sz="1800" dirty="0">
                          <a:solidFill>
                            <a:srgbClr val="000000"/>
                          </a:solidFill>
                          <a:latin typeface="Arial"/>
                          <a:cs typeface="Arial"/>
                        </a:rPr>
                        <a:t>Người lớn tại khoa nội</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Béo phì (BMI ≥30)</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BMI dưới 30</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Tổn thương do tì đè mới</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Trong thời gian nằm viện</a:t>
                      </a:r>
                    </a:p>
                  </a:txBody>
                  <a:tcPr marL="73152" marR="73152" marT="45720" marB="45720" anchor="ctr">
                    <a:solidFill>
                      <a:srgbClr val="F5F9FA"/>
                    </a:solidFill>
                  </a:tcPr>
                </a:tc>
              </a:tr>
              <a:tr h="934400">
                <a:tc>
                  <a:txBody>
                    <a:bodyPr/>
                    <a:lstStyle/>
                    <a:p>
                      <a:pPr algn="l"/>
                      <a:r>
                        <a:rPr lang="en-US" sz="1800" b="1" dirty="0">
                          <a:solidFill>
                            <a:srgbClr val="000000"/>
                          </a:solidFill>
                          <a:latin typeface="Arial"/>
                          <a:cs typeface="Arial"/>
                        </a:rPr>
                        <a:t>Bao nhiêu? (P + O)</a:t>
                      </a:r>
                    </a:p>
                  </a:txBody>
                  <a:tcPr marL="73152" marR="73152" marT="45720" marB="45720" anchor="ctr">
                    <a:solidFill>
                      <a:srgbClr val="EAF2F5"/>
                    </a:solidFill>
                  </a:tcPr>
                </a:tc>
                <a:tc>
                  <a:txBody>
                    <a:bodyPr/>
                    <a:lstStyle/>
                    <a:p>
                      <a:pPr algn="l"/>
                      <a:r>
                        <a:rPr lang="en-US" sz="1800" dirty="0">
                          <a:solidFill>
                            <a:srgbClr val="000000"/>
                          </a:solidFill>
                          <a:latin typeface="Arial"/>
                          <a:cs typeface="Arial"/>
                        </a:rPr>
                        <a:t>Người ≥65 tuổi sau mổ gãy cổ xương đùi</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Mê sảng (sàng lọc 4AT)</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7 ngày đầu</a:t>
                      </a:r>
                    </a:p>
                  </a:txBody>
                  <a:tcPr marL="73152" marR="73152" marT="45720" marB="45720" anchor="ctr">
                    <a:solidFill>
                      <a:srgbClr val="FFFFFF"/>
                    </a:solidFill>
                  </a:tcPr>
                </a:tc>
              </a:tr>
            </a:tbl>
          </a:graphicData>
        </a:graphic>
      </p:graphicFrame>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PECO: E = Phơi nhiễm (Exposure), dùng khi ta không thể chủ động phân bổ yếu tố đó (ví dụ béo phì).</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Kiểm tra hiểu bài: tìm PICO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3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Câu hỏi của Bài báo 1 (Boulet 2024): 'Ở người lớn bị sốc nhiễm khuẩn trong 24 giờ đầu dùng thuốc vận mạch, hạn chế dịch không nhằm hồi sức, so với chăm sóc thường quy, có làm giảm cân bằng dịch tích lũy ngày 5 không?'</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Những từ nào là P, I, C, O và T?</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Bình chọn: những từ nào là kết cục (O)?</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Sau đó hai ba người nói đối tượng (P), bật micro</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Các lựa chọn</a:t>
            </a:r>
          </a:p>
          <a:p>
            <a:pPr marL="274320" indent="-274320" algn="l">
              <a:lnSpc>
                <a:spcPct val="104000"/>
              </a:lnSpc>
              <a:spcBef>
                <a:spcPts val="300"/>
              </a:spcBef>
              <a:buFont typeface="Arial"/>
              <a:buChar char="•"/>
            </a:pPr>
            <a:r>
              <a:rPr lang="en-US" sz="1500" dirty="0">
                <a:solidFill>
                  <a:srgbClr val="000000"/>
                </a:solidFill>
                <a:latin typeface="Arial"/>
                <a:cs typeface="Arial"/>
              </a:rPr>
              <a:t>A: sốc nhiễm khuẩn</a:t>
            </a:r>
          </a:p>
          <a:p>
            <a:pPr marL="274320" indent="-274320" algn="l">
              <a:lnSpc>
                <a:spcPct val="104000"/>
              </a:lnSpc>
              <a:spcBef>
                <a:spcPts val="300"/>
              </a:spcBef>
              <a:buFont typeface="Arial"/>
              <a:buChar char="•"/>
            </a:pPr>
            <a:r>
              <a:rPr lang="en-US" sz="1500" dirty="0">
                <a:solidFill>
                  <a:srgbClr val="000000"/>
                </a:solidFill>
                <a:latin typeface="Arial"/>
                <a:cs typeface="Arial"/>
              </a:rPr>
              <a:t>B: hạn chế dịch không nhằm hồi sức</a:t>
            </a:r>
          </a:p>
          <a:p>
            <a:pPr marL="274320" indent="-274320" algn="l">
              <a:lnSpc>
                <a:spcPct val="104000"/>
              </a:lnSpc>
              <a:spcBef>
                <a:spcPts val="300"/>
              </a:spcBef>
              <a:buFont typeface="Arial"/>
              <a:buChar char="•"/>
            </a:pPr>
            <a:r>
              <a:rPr lang="en-US" sz="1500" dirty="0">
                <a:solidFill>
                  <a:srgbClr val="000000"/>
                </a:solidFill>
                <a:latin typeface="Arial"/>
                <a:cs typeface="Arial"/>
              </a:rPr>
              <a:t>C: cân bằng dịch tích lũy</a:t>
            </a:r>
          </a:p>
          <a:p>
            <a:pPr marL="274320" indent="-274320" algn="l">
              <a:lnSpc>
                <a:spcPct val="104000"/>
              </a:lnSpc>
              <a:spcBef>
                <a:spcPts val="300"/>
              </a:spcBef>
              <a:buFont typeface="Arial"/>
              <a:buChar char="•"/>
            </a:pPr>
            <a:r>
              <a:rPr lang="en-US" sz="1500" dirty="0">
                <a:solidFill>
                  <a:srgbClr val="000000"/>
                </a:solidFill>
                <a:latin typeface="Arial"/>
                <a:cs typeface="Arial"/>
              </a:rPr>
              <a:t>D: ngày 5</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Trả lời bình chọn, rồi nói P thành lời. Đáp án đầy đủ ở slide sau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Đáp án: PICO trong câu hỏi của Bài báo 1</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898256"/>
            <a:ext cx="209552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P</a:t>
            </a:r>
          </a:p>
        </p:txBody>
      </p:sp>
      <p:sp>
        <p:nvSpPr>
          <p:cNvPr id="71" name="CardBody"/>
          <p:cNvSpPr/>
          <p:nvPr/>
        </p:nvSpPr>
        <p:spPr>
          <a:xfrm>
            <a:off x="457200" y="2538256"/>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Người lớn bị sốc nhiễm khuẩn</a:t>
            </a:r>
          </a:p>
          <a:p>
            <a:pPr marL="0" indent="0" algn="l">
              <a:lnSpc>
                <a:spcPct val="104000"/>
              </a:lnSpc>
              <a:spcBef>
                <a:spcPts val="400"/>
              </a:spcBef>
              <a:buNone/>
            </a:pPr>
            <a:r>
              <a:rPr lang="en-US" sz="1450" dirty="0">
                <a:solidFill>
                  <a:srgbClr val="000000"/>
                </a:solidFill>
                <a:latin typeface="Arial"/>
                <a:cs typeface="Arial"/>
              </a:rPr>
              <a:t>Trong 24 giờ đầu dùng thuốc vận mạch</a:t>
            </a:r>
          </a:p>
        </p:txBody>
      </p:sp>
      <p:sp>
        <p:nvSpPr>
          <p:cNvPr id="72" name="CardHead"/>
          <p:cNvSpPr/>
          <p:nvPr/>
        </p:nvSpPr>
        <p:spPr>
          <a:xfrm>
            <a:off x="2752720" y="1898256"/>
            <a:ext cx="209552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I</a:t>
            </a:r>
          </a:p>
        </p:txBody>
      </p:sp>
      <p:sp>
        <p:nvSpPr>
          <p:cNvPr id="73" name="CardBody"/>
          <p:cNvSpPr/>
          <p:nvPr/>
        </p:nvSpPr>
        <p:spPr>
          <a:xfrm>
            <a:off x="2752720" y="2538256"/>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Hạn chế dịch không nhằm hồi sức</a:t>
            </a:r>
          </a:p>
        </p:txBody>
      </p:sp>
      <p:sp>
        <p:nvSpPr>
          <p:cNvPr id="74" name="CardHead"/>
          <p:cNvSpPr/>
          <p:nvPr/>
        </p:nvSpPr>
        <p:spPr>
          <a:xfrm>
            <a:off x="5048240" y="1898256"/>
            <a:ext cx="209552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C</a:t>
            </a:r>
          </a:p>
        </p:txBody>
      </p:sp>
      <p:sp>
        <p:nvSpPr>
          <p:cNvPr id="75" name="CardBody"/>
          <p:cNvSpPr/>
          <p:nvPr/>
        </p:nvSpPr>
        <p:spPr>
          <a:xfrm>
            <a:off x="5048240" y="2538256"/>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Chăm sóc thường quy</a:t>
            </a:r>
          </a:p>
        </p:txBody>
      </p:sp>
      <p:sp>
        <p:nvSpPr>
          <p:cNvPr id="76" name="CardHead"/>
          <p:cNvSpPr/>
          <p:nvPr/>
        </p:nvSpPr>
        <p:spPr>
          <a:xfrm>
            <a:off x="7343760" y="1898256"/>
            <a:ext cx="209552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O</a:t>
            </a:r>
          </a:p>
        </p:txBody>
      </p:sp>
      <p:sp>
        <p:nvSpPr>
          <p:cNvPr id="77" name="CardBody"/>
          <p:cNvSpPr/>
          <p:nvPr/>
        </p:nvSpPr>
        <p:spPr>
          <a:xfrm>
            <a:off x="7343760" y="2538256"/>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Cân bằng dịch tích lũy</a:t>
            </a:r>
          </a:p>
        </p:txBody>
      </p:sp>
      <p:sp>
        <p:nvSpPr>
          <p:cNvPr id="78" name="CardHead"/>
          <p:cNvSpPr/>
          <p:nvPr/>
        </p:nvSpPr>
        <p:spPr>
          <a:xfrm>
            <a:off x="9639280" y="1898256"/>
            <a:ext cx="2095520"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T</a:t>
            </a:r>
          </a:p>
        </p:txBody>
      </p:sp>
      <p:sp>
        <p:nvSpPr>
          <p:cNvPr id="79" name="CardBody"/>
          <p:cNvSpPr/>
          <p:nvPr/>
        </p:nvSpPr>
        <p:spPr>
          <a:xfrm>
            <a:off x="9639280" y="2538256"/>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Ngày 5</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Tình trạng khiến người bệnh vào nghiên cứu (sốc nhiễm khuẩn) thuộc P, không phải O.</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Hai nhóm câu hỏi</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Câu hỏi quyết định thiết kế (học kỹ ở Buổi 3).</a:t>
            </a:r>
          </a:p>
        </p:txBody>
      </p:sp>
      <p:sp>
        <p:nvSpPr>
          <p:cNvPr id="70" name="CardHead"/>
          <p:cNvSpPr/>
          <p:nvPr/>
        </p:nvSpPr>
        <p:spPr>
          <a:xfrm>
            <a:off x="457200" y="2001619"/>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Mô tả</a:t>
            </a:r>
          </a:p>
        </p:txBody>
      </p:sp>
      <p:sp>
        <p:nvSpPr>
          <p:cNvPr id="71" name="CardBody"/>
          <p:cNvSpPr/>
          <p:nvPr/>
        </p:nvSpPr>
        <p:spPr>
          <a:xfrm>
            <a:off x="457200" y="2641619"/>
            <a:ext cx="3625866" cy="1925141"/>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i="1" dirty="0">
                <a:solidFill>
                  <a:srgbClr val="000000"/>
                </a:solidFill>
                <a:latin typeface="Arial"/>
                <a:cs typeface="Arial"/>
              </a:rPr>
              <a:t>Cái gì? Bao nhiêu? Ai?</a:t>
            </a:r>
          </a:p>
          <a:p>
            <a:pPr marL="0" indent="0" algn="l">
              <a:lnSpc>
                <a:spcPct val="104000"/>
              </a:lnSpc>
              <a:spcBef>
                <a:spcPts val="400"/>
              </a:spcBef>
              <a:buNone/>
            </a:pPr>
            <a:r>
              <a:rPr lang="en-US" sz="1750" dirty="0">
                <a:solidFill>
                  <a:srgbClr val="000000"/>
                </a:solidFill>
                <a:latin typeface="Arial"/>
                <a:cs typeface="Arial"/>
              </a:rPr>
              <a:t>"Bao nhiêu người bệnh sốc nhiễm khuẩn của khoa có cân bằng dịch dương vào ngày 3?"</a:t>
            </a:r>
          </a:p>
          <a:p>
            <a:pPr marL="0" indent="0" algn="l">
              <a:lnSpc>
                <a:spcPct val="104000"/>
              </a:lnSpc>
              <a:spcBef>
                <a:spcPts val="400"/>
              </a:spcBef>
              <a:buNone/>
            </a:pPr>
            <a:r>
              <a:rPr lang="en-US" sz="1750" b="1" dirty="0">
                <a:solidFill>
                  <a:srgbClr val="000000"/>
                </a:solidFill>
                <a:latin typeface="Arial"/>
                <a:cs typeface="Arial"/>
              </a:rPr>
              <a:t>Loạt ca, cắt ngang</a:t>
            </a:r>
          </a:p>
        </p:txBody>
      </p:sp>
      <p:sp>
        <p:nvSpPr>
          <p:cNvPr id="72" name="CardHead"/>
          <p:cNvSpPr/>
          <p:nvPr/>
        </p:nvSpPr>
        <p:spPr>
          <a:xfrm>
            <a:off x="4283066" y="2001619"/>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Phân tích: quan sát</a:t>
            </a:r>
          </a:p>
        </p:txBody>
      </p:sp>
      <p:sp>
        <p:nvSpPr>
          <p:cNvPr id="73" name="CardBody"/>
          <p:cNvSpPr/>
          <p:nvPr/>
        </p:nvSpPr>
        <p:spPr>
          <a:xfrm>
            <a:off x="4283066" y="2641619"/>
            <a:ext cx="3625866" cy="1925141"/>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i="1" dirty="0">
                <a:solidFill>
                  <a:srgbClr val="000000"/>
                </a:solidFill>
                <a:latin typeface="Arial"/>
                <a:cs typeface="Arial"/>
              </a:rPr>
              <a:t>X có liên quan tới Y?</a:t>
            </a:r>
          </a:p>
          <a:p>
            <a:pPr marL="0" indent="0" algn="l">
              <a:lnSpc>
                <a:spcPct val="104000"/>
              </a:lnSpc>
              <a:spcBef>
                <a:spcPts val="400"/>
              </a:spcBef>
              <a:buNone/>
            </a:pPr>
            <a:r>
              <a:rPr lang="en-US" sz="1750" dirty="0">
                <a:solidFill>
                  <a:srgbClr val="000000"/>
                </a:solidFill>
                <a:latin typeface="Arial"/>
                <a:cs typeface="Arial"/>
              </a:rPr>
              <a:t>Quan sát (không can thiệp)</a:t>
            </a:r>
          </a:p>
          <a:p>
            <a:pPr marL="0" indent="0" algn="l">
              <a:lnSpc>
                <a:spcPct val="104000"/>
              </a:lnSpc>
              <a:spcBef>
                <a:spcPts val="400"/>
              </a:spcBef>
              <a:buNone/>
            </a:pPr>
            <a:r>
              <a:rPr lang="en-US" sz="1750" dirty="0">
                <a:solidFill>
                  <a:srgbClr val="000000"/>
                </a:solidFill>
                <a:latin typeface="Arial"/>
                <a:cs typeface="Arial"/>
              </a:rPr>
              <a:t>"Cân bằng dịch dương có liên quan tới tử vong không?"</a:t>
            </a:r>
          </a:p>
          <a:p>
            <a:pPr marL="0" indent="0" algn="l">
              <a:lnSpc>
                <a:spcPct val="104000"/>
              </a:lnSpc>
              <a:spcBef>
                <a:spcPts val="400"/>
              </a:spcBef>
              <a:buNone/>
            </a:pPr>
            <a:r>
              <a:rPr lang="en-US" sz="1750" b="1" dirty="0">
                <a:solidFill>
                  <a:srgbClr val="000000"/>
                </a:solidFill>
                <a:latin typeface="Arial"/>
                <a:cs typeface="Arial"/>
              </a:rPr>
              <a:t>Thuần tập, bệnh–chứng</a:t>
            </a:r>
          </a:p>
        </p:txBody>
      </p:sp>
      <p:sp>
        <p:nvSpPr>
          <p:cNvPr id="74" name="CardHead"/>
          <p:cNvSpPr/>
          <p:nvPr/>
        </p:nvSpPr>
        <p:spPr>
          <a:xfrm>
            <a:off x="8108932" y="2001619"/>
            <a:ext cx="3625866"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Phân tích: can thiệp</a:t>
            </a:r>
          </a:p>
        </p:txBody>
      </p:sp>
      <p:sp>
        <p:nvSpPr>
          <p:cNvPr id="75" name="CardBody"/>
          <p:cNvSpPr/>
          <p:nvPr/>
        </p:nvSpPr>
        <p:spPr>
          <a:xfrm>
            <a:off x="8108932" y="2641619"/>
            <a:ext cx="3625866" cy="1925141"/>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i="1" dirty="0">
                <a:solidFill>
                  <a:srgbClr val="000000"/>
                </a:solidFill>
                <a:latin typeface="Arial"/>
                <a:cs typeface="Arial"/>
              </a:rPr>
              <a:t>X có gây ra Y?</a:t>
            </a:r>
          </a:p>
          <a:p>
            <a:pPr marL="0" indent="0" algn="l">
              <a:lnSpc>
                <a:spcPct val="104000"/>
              </a:lnSpc>
              <a:spcBef>
                <a:spcPts val="400"/>
              </a:spcBef>
              <a:buNone/>
            </a:pPr>
            <a:r>
              <a:rPr lang="en-US" sz="1750" dirty="0">
                <a:solidFill>
                  <a:srgbClr val="000000"/>
                </a:solidFill>
                <a:latin typeface="Arial"/>
                <a:cs typeface="Arial"/>
              </a:rPr>
              <a:t>Can thiệp (ta phân nhóm)</a:t>
            </a:r>
          </a:p>
          <a:p>
            <a:pPr marL="0" indent="0" algn="l">
              <a:lnSpc>
                <a:spcPct val="104000"/>
              </a:lnSpc>
              <a:spcBef>
                <a:spcPts val="400"/>
              </a:spcBef>
              <a:buNone/>
            </a:pPr>
            <a:r>
              <a:rPr lang="en-US" sz="1750" dirty="0">
                <a:solidFill>
                  <a:srgbClr val="000000"/>
                </a:solidFill>
                <a:latin typeface="Arial"/>
                <a:cs typeface="Arial"/>
              </a:rPr>
              <a:t>"Hạn chế dịch có làm giảm tử vong 28 ngày không?"</a:t>
            </a:r>
          </a:p>
          <a:p>
            <a:pPr marL="0" indent="0" algn="l">
              <a:lnSpc>
                <a:spcPct val="104000"/>
              </a:lnSpc>
              <a:spcBef>
                <a:spcPts val="400"/>
              </a:spcBef>
              <a:buNone/>
            </a:pPr>
            <a:r>
              <a:rPr lang="en-US" sz="1750" b="1" dirty="0">
                <a:solidFill>
                  <a:srgbClr val="000000"/>
                </a:solidFill>
                <a:latin typeface="Arial"/>
                <a:cs typeface="Arial"/>
              </a:rPr>
              <a:t>Thử nghiệm ngẫu nhiên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Câu hỏi mô tả thì mô tả. Câu hỏi phân tích thì so sánh hoặc kiểm định nguyên nhân.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Từ băn khoăn mơ hồ đến câu hỏi trả lời được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535249"/>
            <a:ext cx="5538800"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Mơ hồ</a:t>
            </a:r>
          </a:p>
        </p:txBody>
      </p:sp>
      <p:sp>
        <p:nvSpPr>
          <p:cNvPr id="71" name="CardBody"/>
          <p:cNvSpPr/>
          <p:nvPr/>
        </p:nvSpPr>
        <p:spPr>
          <a:xfrm>
            <a:off x="457200" y="2175249"/>
            <a:ext cx="5538800" cy="2444253"/>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950" b="1" dirty="0">
                <a:solidFill>
                  <a:srgbClr val="000000"/>
                </a:solidFill>
                <a:latin typeface="Arial"/>
                <a:cs typeface="Arial"/>
              </a:rPr>
              <a:t>"Truyền dịch có hại cho người bệnh ICU không?"</a:t>
            </a:r>
          </a:p>
          <a:p>
            <a:pPr marL="0" indent="0" algn="l">
              <a:lnSpc>
                <a:spcPct val="104000"/>
              </a:lnSpc>
              <a:spcBef>
                <a:spcPts val="400"/>
              </a:spcBef>
              <a:buNone/>
            </a:pPr>
            <a:r>
              <a:rPr lang="en-US" sz="1950" dirty="0">
                <a:solidFill>
                  <a:srgbClr val="000000"/>
                </a:solidFill>
                <a:latin typeface="Arial"/>
                <a:cs typeface="Arial"/>
              </a:rPr>
              <a:t>Người bệnh nào?</a:t>
            </a:r>
          </a:p>
          <a:p>
            <a:pPr marL="0" indent="0" algn="l">
              <a:lnSpc>
                <a:spcPct val="104000"/>
              </a:lnSpc>
              <a:spcBef>
                <a:spcPts val="400"/>
              </a:spcBef>
              <a:buNone/>
            </a:pPr>
            <a:r>
              <a:rPr lang="en-US" sz="1950" dirty="0">
                <a:solidFill>
                  <a:srgbClr val="000000"/>
                </a:solidFill>
                <a:latin typeface="Arial"/>
                <a:cs typeface="Arial"/>
              </a:rPr>
              <a:t>Dịch gì, bao nhiêu?</a:t>
            </a:r>
          </a:p>
          <a:p>
            <a:pPr marL="0" indent="0" algn="l">
              <a:lnSpc>
                <a:spcPct val="104000"/>
              </a:lnSpc>
              <a:spcBef>
                <a:spcPts val="400"/>
              </a:spcBef>
              <a:buNone/>
            </a:pPr>
            <a:r>
              <a:rPr lang="en-US" sz="1950" dirty="0">
                <a:solidFill>
                  <a:srgbClr val="000000"/>
                </a:solidFill>
                <a:latin typeface="Arial"/>
                <a:cs typeface="Arial"/>
              </a:rPr>
              <a:t>Có hại so với cái gì?</a:t>
            </a:r>
          </a:p>
          <a:p>
            <a:pPr marL="0" indent="0" algn="l">
              <a:lnSpc>
                <a:spcPct val="104000"/>
              </a:lnSpc>
              <a:spcBef>
                <a:spcPts val="400"/>
              </a:spcBef>
              <a:buNone/>
            </a:pPr>
            <a:r>
              <a:rPr lang="en-US" sz="1950" dirty="0">
                <a:solidFill>
                  <a:srgbClr val="000000"/>
                </a:solidFill>
                <a:latin typeface="Arial"/>
                <a:cs typeface="Arial"/>
              </a:rPr>
              <a:t>Hại thế nào? Khi nào?</a:t>
            </a:r>
          </a:p>
        </p:txBody>
      </p:sp>
      <p:sp>
        <p:nvSpPr>
          <p:cNvPr id="72" name="CardHead"/>
          <p:cNvSpPr/>
          <p:nvPr/>
        </p:nvSpPr>
        <p:spPr>
          <a:xfrm>
            <a:off x="6196000" y="1535249"/>
            <a:ext cx="5538800" cy="640000"/>
          </a:xfrm>
          <a:prstGeom prst="rect">
            <a:avLst/>
          </a:prstGeom>
          <a:solidFill>
            <a:srgbClr val="2E8B5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Trả lời được, nhờ PICO</a:t>
            </a:r>
          </a:p>
        </p:txBody>
      </p:sp>
      <p:sp>
        <p:nvSpPr>
          <p:cNvPr id="73" name="CardBody"/>
          <p:cNvSpPr/>
          <p:nvPr/>
        </p:nvSpPr>
        <p:spPr>
          <a:xfrm>
            <a:off x="6196000" y="2175249"/>
            <a:ext cx="5538800" cy="2444253"/>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950" dirty="0">
                <a:solidFill>
                  <a:srgbClr val="000000"/>
                </a:solidFill>
                <a:latin typeface="Arial"/>
                <a:cs typeface="Arial"/>
              </a:rPr>
              <a:t>P: Ở người lớn bị sốc nhiễm khuẩn tại ICU,</a:t>
            </a:r>
          </a:p>
          <a:p>
            <a:pPr marL="0" indent="0" algn="l">
              <a:lnSpc>
                <a:spcPct val="104000"/>
              </a:lnSpc>
              <a:spcBef>
                <a:spcPts val="400"/>
              </a:spcBef>
              <a:buNone/>
            </a:pPr>
            <a:r>
              <a:rPr lang="en-US" sz="1950" dirty="0">
                <a:solidFill>
                  <a:srgbClr val="000000"/>
                </a:solidFill>
                <a:latin typeface="Arial"/>
                <a:cs typeface="Arial"/>
              </a:rPr>
              <a:t>I: chiến lược hạn chế dịch,</a:t>
            </a:r>
          </a:p>
          <a:p>
            <a:pPr marL="0" indent="0" algn="l">
              <a:lnSpc>
                <a:spcPct val="104000"/>
              </a:lnSpc>
              <a:spcBef>
                <a:spcPts val="400"/>
              </a:spcBef>
              <a:buNone/>
            </a:pPr>
            <a:r>
              <a:rPr lang="en-US" sz="1950" dirty="0">
                <a:solidFill>
                  <a:srgbClr val="000000"/>
                </a:solidFill>
                <a:latin typeface="Arial"/>
                <a:cs typeface="Arial"/>
              </a:rPr>
              <a:t>C: so với chăm sóc thường quy,</a:t>
            </a:r>
          </a:p>
          <a:p>
            <a:pPr marL="0" indent="0" algn="l">
              <a:lnSpc>
                <a:spcPct val="104000"/>
              </a:lnSpc>
              <a:spcBef>
                <a:spcPts val="400"/>
              </a:spcBef>
              <a:buNone/>
            </a:pPr>
            <a:r>
              <a:rPr lang="en-US" sz="1950" dirty="0">
                <a:solidFill>
                  <a:srgbClr val="000000"/>
                </a:solidFill>
                <a:latin typeface="Arial"/>
                <a:cs typeface="Arial"/>
              </a:rPr>
              <a:t>O: có làm giảm tử vong</a:t>
            </a:r>
          </a:p>
          <a:p>
            <a:pPr marL="0" indent="0" algn="l">
              <a:lnSpc>
                <a:spcPct val="104000"/>
              </a:lnSpc>
              <a:spcBef>
                <a:spcPts val="400"/>
              </a:spcBef>
              <a:buNone/>
            </a:pPr>
            <a:r>
              <a:rPr lang="en-US" sz="1950" dirty="0">
                <a:solidFill>
                  <a:srgbClr val="000000"/>
                </a:solidFill>
                <a:latin typeface="Arial"/>
                <a:cs typeface="Arial"/>
              </a:rPr>
              <a:t>T: 28 ngày không?</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Nếu chưa điền đủ bốn ô PICO, câu hỏi chưa sẵn sàng.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FINER: câu hỏi có đáng hỏi không?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Kiểm tra mọi câu hỏi với năm tiêu chí trước khi đầu tư thời gian.</a:t>
            </a:r>
          </a:p>
        </p:txBody>
      </p:sp>
      <p:sp>
        <p:nvSpPr>
          <p:cNvPr id="70" name="CardHead"/>
          <p:cNvSpPr/>
          <p:nvPr/>
        </p:nvSpPr>
        <p:spPr>
          <a:xfrm>
            <a:off x="457200" y="2080994"/>
            <a:ext cx="209552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F  Khả thi</a:t>
            </a:r>
          </a:p>
        </p:txBody>
      </p:sp>
      <p:sp>
        <p:nvSpPr>
          <p:cNvPr id="71" name="CardBody"/>
          <p:cNvSpPr/>
          <p:nvPr/>
        </p:nvSpPr>
        <p:spPr>
          <a:xfrm>
            <a:off x="457200" y="2720994"/>
            <a:ext cx="2095520" cy="1687016"/>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i="1" dirty="0">
                <a:solidFill>
                  <a:srgbClr val="000000"/>
                </a:solidFill>
                <a:latin typeface="Arial"/>
                <a:cs typeface="Arial"/>
              </a:rPr>
              <a:t>(Feasible)</a:t>
            </a:r>
          </a:p>
          <a:p>
            <a:pPr marL="0" indent="0" algn="l">
              <a:lnSpc>
                <a:spcPct val="104000"/>
              </a:lnSpc>
              <a:spcBef>
                <a:spcPts val="400"/>
              </a:spcBef>
              <a:buNone/>
            </a:pPr>
            <a:r>
              <a:rPr lang="en-US" sz="1450" dirty="0">
                <a:solidFill>
                  <a:srgbClr val="000000"/>
                </a:solidFill>
                <a:latin typeface="Arial"/>
                <a:cs typeface="Arial"/>
              </a:rPr>
              <a:t>Đủ người bệnh</a:t>
            </a:r>
          </a:p>
          <a:p>
            <a:pPr marL="0" indent="0" algn="l">
              <a:lnSpc>
                <a:spcPct val="104000"/>
              </a:lnSpc>
              <a:spcBef>
                <a:spcPts val="400"/>
              </a:spcBef>
              <a:buNone/>
            </a:pPr>
            <a:r>
              <a:rPr lang="en-US" sz="1450" dirty="0">
                <a:solidFill>
                  <a:srgbClr val="000000"/>
                </a:solidFill>
                <a:latin typeface="Arial"/>
                <a:cs typeface="Arial"/>
              </a:rPr>
              <a:t>Thời gian, kinh phí và kỹ năng</a:t>
            </a:r>
          </a:p>
          <a:p>
            <a:pPr marL="0" indent="0" algn="l">
              <a:lnSpc>
                <a:spcPct val="104000"/>
              </a:lnSpc>
              <a:spcBef>
                <a:spcPts val="400"/>
              </a:spcBef>
              <a:buNone/>
            </a:pPr>
            <a:r>
              <a:rPr lang="en-US" sz="1450" dirty="0">
                <a:solidFill>
                  <a:srgbClr val="000000"/>
                </a:solidFill>
                <a:latin typeface="Arial"/>
                <a:cs typeface="Arial"/>
              </a:rPr>
              <a:t>Lấy được dữ liệu</a:t>
            </a:r>
          </a:p>
        </p:txBody>
      </p:sp>
      <p:sp>
        <p:nvSpPr>
          <p:cNvPr id="72" name="CardHead"/>
          <p:cNvSpPr/>
          <p:nvPr/>
        </p:nvSpPr>
        <p:spPr>
          <a:xfrm>
            <a:off x="2752720" y="2080994"/>
            <a:ext cx="209552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I  Thú vị</a:t>
            </a:r>
          </a:p>
        </p:txBody>
      </p:sp>
      <p:sp>
        <p:nvSpPr>
          <p:cNvPr id="73" name="CardBody"/>
          <p:cNvSpPr/>
          <p:nvPr/>
        </p:nvSpPr>
        <p:spPr>
          <a:xfrm>
            <a:off x="2752720" y="2720994"/>
            <a:ext cx="2095520" cy="1687016"/>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i="1" dirty="0">
                <a:solidFill>
                  <a:srgbClr val="000000"/>
                </a:solidFill>
                <a:latin typeface="Arial"/>
                <a:cs typeface="Arial"/>
              </a:rPr>
              <a:t>(Interesting)</a:t>
            </a:r>
          </a:p>
          <a:p>
            <a:pPr marL="0" indent="0" algn="l">
              <a:lnSpc>
                <a:spcPct val="104000"/>
              </a:lnSpc>
              <a:spcBef>
                <a:spcPts val="400"/>
              </a:spcBef>
              <a:buNone/>
            </a:pPr>
            <a:r>
              <a:rPr lang="en-US" sz="1450" dirty="0">
                <a:solidFill>
                  <a:srgbClr val="000000"/>
                </a:solidFill>
                <a:latin typeface="Arial"/>
                <a:cs typeface="Arial"/>
              </a:rPr>
              <a:t>Với bạn và đồng nghiệp</a:t>
            </a:r>
          </a:p>
          <a:p>
            <a:pPr marL="0" indent="0" algn="l">
              <a:lnSpc>
                <a:spcPct val="104000"/>
              </a:lnSpc>
              <a:spcBef>
                <a:spcPts val="400"/>
              </a:spcBef>
              <a:buNone/>
            </a:pPr>
            <a:r>
              <a:rPr lang="en-US" sz="1450" dirty="0">
                <a:solidFill>
                  <a:srgbClr val="000000"/>
                </a:solidFill>
                <a:latin typeface="Arial"/>
                <a:cs typeface="Arial"/>
              </a:rPr>
              <a:t>Với người đọc</a:t>
            </a:r>
          </a:p>
        </p:txBody>
      </p:sp>
      <p:sp>
        <p:nvSpPr>
          <p:cNvPr id="74" name="CardHead"/>
          <p:cNvSpPr/>
          <p:nvPr/>
        </p:nvSpPr>
        <p:spPr>
          <a:xfrm>
            <a:off x="5048240" y="2080994"/>
            <a:ext cx="209552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N  Mới</a:t>
            </a:r>
          </a:p>
        </p:txBody>
      </p:sp>
      <p:sp>
        <p:nvSpPr>
          <p:cNvPr id="75" name="CardBody"/>
          <p:cNvSpPr/>
          <p:nvPr/>
        </p:nvSpPr>
        <p:spPr>
          <a:xfrm>
            <a:off x="5048240" y="2720994"/>
            <a:ext cx="2095520" cy="1687016"/>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i="1" dirty="0">
                <a:solidFill>
                  <a:srgbClr val="000000"/>
                </a:solidFill>
                <a:latin typeface="Arial"/>
                <a:cs typeface="Arial"/>
              </a:rPr>
              <a:t>(Novel)</a:t>
            </a:r>
          </a:p>
          <a:p>
            <a:pPr marL="0" indent="0" algn="l">
              <a:lnSpc>
                <a:spcPct val="104000"/>
              </a:lnSpc>
              <a:spcBef>
                <a:spcPts val="400"/>
              </a:spcBef>
              <a:buNone/>
            </a:pPr>
            <a:r>
              <a:rPr lang="en-US" sz="1450" dirty="0">
                <a:solidFill>
                  <a:srgbClr val="000000"/>
                </a:solidFill>
                <a:latin typeface="Arial"/>
                <a:cs typeface="Arial"/>
              </a:rPr>
              <a:t>Khẳng định, bác bỏ hoặc mở rộng điều đã biết</a:t>
            </a:r>
          </a:p>
        </p:txBody>
      </p:sp>
      <p:sp>
        <p:nvSpPr>
          <p:cNvPr id="76" name="CardHead"/>
          <p:cNvSpPr/>
          <p:nvPr/>
        </p:nvSpPr>
        <p:spPr>
          <a:xfrm>
            <a:off x="7343760" y="2080994"/>
            <a:ext cx="209552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E  Đạo đức</a:t>
            </a:r>
          </a:p>
        </p:txBody>
      </p:sp>
      <p:sp>
        <p:nvSpPr>
          <p:cNvPr id="77" name="CardBody"/>
          <p:cNvSpPr/>
          <p:nvPr/>
        </p:nvSpPr>
        <p:spPr>
          <a:xfrm>
            <a:off x="7343760" y="2720994"/>
            <a:ext cx="2095520" cy="1687016"/>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i="1" dirty="0">
                <a:solidFill>
                  <a:srgbClr val="000000"/>
                </a:solidFill>
                <a:latin typeface="Arial"/>
                <a:cs typeface="Arial"/>
              </a:rPr>
              <a:t>(Ethical)</a:t>
            </a:r>
          </a:p>
          <a:p>
            <a:pPr marL="0" indent="0" algn="l">
              <a:lnSpc>
                <a:spcPct val="104000"/>
              </a:lnSpc>
              <a:spcBef>
                <a:spcPts val="400"/>
              </a:spcBef>
              <a:buNone/>
            </a:pPr>
            <a:r>
              <a:rPr lang="en-US" sz="1450" dirty="0">
                <a:solidFill>
                  <a:srgbClr val="000000"/>
                </a:solidFill>
                <a:latin typeface="Arial"/>
                <a:cs typeface="Arial"/>
              </a:rPr>
              <a:t>Hội đồng đạo đức có thể phê duyệt</a:t>
            </a:r>
          </a:p>
        </p:txBody>
      </p:sp>
      <p:sp>
        <p:nvSpPr>
          <p:cNvPr id="78" name="CardHead"/>
          <p:cNvSpPr/>
          <p:nvPr/>
        </p:nvSpPr>
        <p:spPr>
          <a:xfrm>
            <a:off x="9639280" y="2080994"/>
            <a:ext cx="2095520"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R  Phù hợp</a:t>
            </a:r>
          </a:p>
        </p:txBody>
      </p:sp>
      <p:sp>
        <p:nvSpPr>
          <p:cNvPr id="79" name="CardBody"/>
          <p:cNvSpPr/>
          <p:nvPr/>
        </p:nvSpPr>
        <p:spPr>
          <a:xfrm>
            <a:off x="9639280" y="2720994"/>
            <a:ext cx="2095520" cy="1687016"/>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i="1" dirty="0">
                <a:solidFill>
                  <a:srgbClr val="000000"/>
                </a:solidFill>
                <a:latin typeface="Arial"/>
                <a:cs typeface="Arial"/>
              </a:rPr>
              <a:t>(Relevant)</a:t>
            </a:r>
          </a:p>
          <a:p>
            <a:pPr marL="0" indent="0" algn="l">
              <a:lnSpc>
                <a:spcPct val="104000"/>
              </a:lnSpc>
              <a:spcBef>
                <a:spcPts val="400"/>
              </a:spcBef>
              <a:buNone/>
            </a:pPr>
            <a:r>
              <a:rPr lang="en-US" sz="1450" dirty="0">
                <a:solidFill>
                  <a:srgbClr val="000000"/>
                </a:solidFill>
                <a:latin typeface="Arial"/>
                <a:cs typeface="Arial"/>
              </a:rPr>
              <a:t>Có thể thay đổi thực hành, chính sách hay nghiên cứu</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Nếu câu hỏi trượt một tiêu chí, hãy viết lại trước khi đi tiếp.</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Kiểm tra FINER cho ví dụ xuyên suốt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Hạn chế dịch so với thường quy trong sốc nhiễm khuẩn: tử vong 28 ngày, tại chính ICU của ta.</a:t>
            </a:r>
          </a:p>
        </p:txBody>
      </p:sp>
      <p:sp>
        <p:nvSpPr>
          <p:cNvPr id="70" name="CardHead"/>
          <p:cNvSpPr/>
          <p:nvPr/>
        </p:nvSpPr>
        <p:spPr>
          <a:xfrm>
            <a:off x="457200" y="2097927"/>
            <a:ext cx="2095520"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F  Khả thi</a:t>
            </a:r>
          </a:p>
        </p:txBody>
      </p:sp>
      <p:sp>
        <p:nvSpPr>
          <p:cNvPr id="71" name="CardBody"/>
          <p:cNvSpPr/>
          <p:nvPr/>
        </p:nvSpPr>
        <p:spPr>
          <a:xfrm>
            <a:off x="457200" y="2737927"/>
            <a:ext cx="2095520" cy="163621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b="1" dirty="0">
                <a:solidFill>
                  <a:srgbClr val="B23B2E"/>
                </a:solidFill>
                <a:latin typeface="Arial"/>
                <a:cs typeface="Arial"/>
              </a:rPr>
              <a:t>Đỏ</a:t>
            </a:r>
          </a:p>
          <a:p>
            <a:pPr marL="0" indent="0" algn="l">
              <a:lnSpc>
                <a:spcPct val="104000"/>
              </a:lnSpc>
              <a:spcBef>
                <a:spcPts val="400"/>
              </a:spcBef>
              <a:buNone/>
            </a:pPr>
            <a:r>
              <a:rPr lang="en-US" sz="1450" dirty="0">
                <a:solidFill>
                  <a:srgbClr val="000000"/>
                </a:solidFill>
                <a:latin typeface="Arial"/>
                <a:cs typeface="Arial"/>
              </a:rPr>
              <a:t>Tử vong cần hơn 1 000 người bệnh</a:t>
            </a:r>
          </a:p>
          <a:p>
            <a:pPr marL="0" indent="0" algn="l">
              <a:lnSpc>
                <a:spcPct val="104000"/>
              </a:lnSpc>
              <a:spcBef>
                <a:spcPts val="400"/>
              </a:spcBef>
              <a:buNone/>
            </a:pPr>
            <a:r>
              <a:rPr lang="en-US" sz="1450" dirty="0">
                <a:solidFill>
                  <a:srgbClr val="000000"/>
                </a:solidFill>
                <a:latin typeface="Arial"/>
                <a:cs typeface="Arial"/>
              </a:rPr>
              <a:t>Quá lớn với một khoa</a:t>
            </a:r>
          </a:p>
        </p:txBody>
      </p:sp>
      <p:sp>
        <p:nvSpPr>
          <p:cNvPr id="72" name="CardHead"/>
          <p:cNvSpPr/>
          <p:nvPr/>
        </p:nvSpPr>
        <p:spPr>
          <a:xfrm>
            <a:off x="2752720" y="2097927"/>
            <a:ext cx="2095520" cy="640000"/>
          </a:xfrm>
          <a:prstGeom prst="rect">
            <a:avLst/>
          </a:prstGeom>
          <a:solidFill>
            <a:srgbClr val="2E8B57"/>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I  Thú vị</a:t>
            </a:r>
          </a:p>
        </p:txBody>
      </p:sp>
      <p:sp>
        <p:nvSpPr>
          <p:cNvPr id="73" name="CardBody"/>
          <p:cNvSpPr/>
          <p:nvPr/>
        </p:nvSpPr>
        <p:spPr>
          <a:xfrm>
            <a:off x="2752720" y="2737927"/>
            <a:ext cx="2095520" cy="163621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b="1" dirty="0">
                <a:solidFill>
                  <a:srgbClr val="2E8B57"/>
                </a:solidFill>
                <a:latin typeface="Arial"/>
                <a:cs typeface="Arial"/>
              </a:rPr>
              <a:t>Xanh</a:t>
            </a:r>
          </a:p>
          <a:p>
            <a:pPr marL="0" indent="0" algn="l">
              <a:lnSpc>
                <a:spcPct val="104000"/>
              </a:lnSpc>
              <a:spcBef>
                <a:spcPts val="400"/>
              </a:spcBef>
              <a:buNone/>
            </a:pPr>
            <a:r>
              <a:rPr lang="en-US" sz="1450" dirty="0">
                <a:solidFill>
                  <a:srgbClr val="000000"/>
                </a:solidFill>
                <a:latin typeface="Arial"/>
                <a:cs typeface="Arial"/>
              </a:rPr>
              <a:t>Dịch truyền được tranh luận ở mọi buổi giao ban</a:t>
            </a:r>
          </a:p>
        </p:txBody>
      </p:sp>
      <p:sp>
        <p:nvSpPr>
          <p:cNvPr id="74" name="CardHead"/>
          <p:cNvSpPr/>
          <p:nvPr/>
        </p:nvSpPr>
        <p:spPr>
          <a:xfrm>
            <a:off x="5048240" y="2097927"/>
            <a:ext cx="2095520" cy="640000"/>
          </a:xfrm>
          <a:prstGeom prst="rect">
            <a:avLst/>
          </a:prstGeom>
          <a:solidFill>
            <a:srgbClr val="D9822B"/>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N  Mới</a:t>
            </a:r>
          </a:p>
        </p:txBody>
      </p:sp>
      <p:sp>
        <p:nvSpPr>
          <p:cNvPr id="75" name="CardBody"/>
          <p:cNvSpPr/>
          <p:nvPr/>
        </p:nvSpPr>
        <p:spPr>
          <a:xfrm>
            <a:off x="5048240" y="2737927"/>
            <a:ext cx="2095520" cy="163621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b="1" dirty="0">
                <a:solidFill>
                  <a:srgbClr val="D9822B"/>
                </a:solidFill>
                <a:latin typeface="Arial"/>
                <a:cs typeface="Arial"/>
              </a:rPr>
              <a:t>Vàng</a:t>
            </a:r>
          </a:p>
          <a:p>
            <a:pPr marL="0" indent="0" algn="l">
              <a:lnSpc>
                <a:spcPct val="104000"/>
              </a:lnSpc>
              <a:spcBef>
                <a:spcPts val="400"/>
              </a:spcBef>
              <a:buNone/>
            </a:pPr>
            <a:r>
              <a:rPr lang="en-US" sz="1450" dirty="0">
                <a:solidFill>
                  <a:srgbClr val="000000"/>
                </a:solidFill>
                <a:latin typeface="Arial"/>
                <a:cs typeface="Arial"/>
              </a:rPr>
              <a:t>Đã có thử nghiệm lớn: CLASSIC 2022 và CLOVERS 2023</a:t>
            </a:r>
          </a:p>
        </p:txBody>
      </p:sp>
      <p:sp>
        <p:nvSpPr>
          <p:cNvPr id="76" name="CardHead"/>
          <p:cNvSpPr/>
          <p:nvPr/>
        </p:nvSpPr>
        <p:spPr>
          <a:xfrm>
            <a:off x="7343760" y="2097927"/>
            <a:ext cx="2095520" cy="640000"/>
          </a:xfrm>
          <a:prstGeom prst="rect">
            <a:avLst/>
          </a:prstGeom>
          <a:solidFill>
            <a:srgbClr val="D9822B"/>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E  Đạo đức</a:t>
            </a:r>
          </a:p>
        </p:txBody>
      </p:sp>
      <p:sp>
        <p:nvSpPr>
          <p:cNvPr id="77" name="CardBody"/>
          <p:cNvSpPr/>
          <p:nvPr/>
        </p:nvSpPr>
        <p:spPr>
          <a:xfrm>
            <a:off x="7343760" y="2737927"/>
            <a:ext cx="2095520" cy="163621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b="1" dirty="0">
                <a:solidFill>
                  <a:srgbClr val="D9822B"/>
                </a:solidFill>
                <a:latin typeface="Arial"/>
                <a:cs typeface="Arial"/>
              </a:rPr>
              <a:t>Vàng</a:t>
            </a:r>
          </a:p>
          <a:p>
            <a:pPr marL="0" indent="0" algn="l">
              <a:lnSpc>
                <a:spcPct val="104000"/>
              </a:lnSpc>
              <a:spcBef>
                <a:spcPts val="400"/>
              </a:spcBef>
              <a:buNone/>
            </a:pPr>
            <a:r>
              <a:rPr lang="en-US" sz="1450" dirty="0">
                <a:solidFill>
                  <a:srgbClr val="000000"/>
                </a:solidFill>
                <a:latin typeface="Arial"/>
                <a:cs typeface="Arial"/>
              </a:rPr>
              <a:t>Cả hai chiến lược đang được dùng</a:t>
            </a:r>
          </a:p>
          <a:p>
            <a:pPr marL="0" indent="0" algn="l">
              <a:lnSpc>
                <a:spcPct val="104000"/>
              </a:lnSpc>
              <a:spcBef>
                <a:spcPts val="400"/>
              </a:spcBef>
              <a:buNone/>
            </a:pPr>
            <a:r>
              <a:rPr lang="en-US" sz="1450" dirty="0">
                <a:solidFill>
                  <a:srgbClr val="000000"/>
                </a:solidFill>
                <a:latin typeface="Arial"/>
                <a:cs typeface="Arial"/>
              </a:rPr>
              <a:t>Lấy đồng ý ở ICU cần thận trọng</a:t>
            </a:r>
          </a:p>
        </p:txBody>
      </p:sp>
      <p:sp>
        <p:nvSpPr>
          <p:cNvPr id="78" name="CardHead"/>
          <p:cNvSpPr/>
          <p:nvPr/>
        </p:nvSpPr>
        <p:spPr>
          <a:xfrm>
            <a:off x="9639280" y="2097927"/>
            <a:ext cx="2095520" cy="640000"/>
          </a:xfrm>
          <a:prstGeom prst="rect">
            <a:avLst/>
          </a:prstGeom>
          <a:solidFill>
            <a:srgbClr val="2E8B57"/>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R  Phù hợp</a:t>
            </a:r>
          </a:p>
        </p:txBody>
      </p:sp>
      <p:sp>
        <p:nvSpPr>
          <p:cNvPr id="79" name="CardBody"/>
          <p:cNvSpPr/>
          <p:nvPr/>
        </p:nvSpPr>
        <p:spPr>
          <a:xfrm>
            <a:off x="9639280" y="2737927"/>
            <a:ext cx="2095520" cy="163621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b="1" dirty="0">
                <a:solidFill>
                  <a:srgbClr val="2E8B57"/>
                </a:solidFill>
                <a:latin typeface="Arial"/>
                <a:cs typeface="Arial"/>
              </a:rPr>
              <a:t>Xanh</a:t>
            </a:r>
          </a:p>
          <a:p>
            <a:pPr marL="0" indent="0" algn="l">
              <a:lnSpc>
                <a:spcPct val="104000"/>
              </a:lnSpc>
              <a:spcBef>
                <a:spcPts val="400"/>
              </a:spcBef>
              <a:buNone/>
            </a:pPr>
            <a:r>
              <a:rPr lang="en-US" sz="1450" dirty="0">
                <a:solidFill>
                  <a:srgbClr val="000000"/>
                </a:solidFill>
                <a:latin typeface="Arial"/>
                <a:cs typeface="Arial"/>
              </a:rPr>
              <a:t>Mọi người bệnh sốc nhiễm khuẩn đều được truyền dịch</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Quan trọng nhưng không khả thi với một khoa: viết lại, ví dụ thành nghiên cứu thí điểm như Bài báo 1.</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Bài tập cả lớp: cứu ví dụ xuyên suốt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CẢ LỚP CÙNG LÀM   |   11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Mở phiếu bài tập Buổi 1 (bản PDF gửi trước buổi học), Bài tập 1</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Phiếu đưa ra ba phiên bản khả thi của câu hỏi: A, B và C (bên phải)</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Bình chọn: phiên bản nào ICU của ta làm được trong vòng hai năm?</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Với phiên bản được nhiều người chọn nhất, người được mời nói P, I hoặc E, C, O và T</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Cùng nhau: gọi tên loại câu hỏi và tô màu cho từng chữ cái FINER</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Cùng nhau: viết H0 và H1, hoặc giải thích vì sao không cần</a:t>
            </a:r>
          </a:p>
        </p:txBody>
      </p:sp>
      <p:sp>
        <p:nvSpPr>
          <p:cNvPr id="52" name="Side"/>
          <p:cNvSpPr/>
          <p:nvPr/>
        </p:nvSpPr>
        <p:spPr>
          <a:xfrm>
            <a:off x="7423760" y="1720000"/>
            <a:ext cx="4311040" cy="24061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Ba phiên bản</a:t>
            </a:r>
          </a:p>
          <a:p>
            <a:pPr marL="274320" indent="-274320" algn="l">
              <a:lnSpc>
                <a:spcPct val="104000"/>
              </a:lnSpc>
              <a:spcBef>
                <a:spcPts val="300"/>
              </a:spcBef>
              <a:buFont typeface="Arial"/>
              <a:buChar char="•"/>
            </a:pPr>
            <a:r>
              <a:rPr lang="en-US" sz="1500" dirty="0">
                <a:solidFill>
                  <a:srgbClr val="000000"/>
                </a:solidFill>
                <a:latin typeface="Arial"/>
                <a:cs typeface="Arial"/>
              </a:rPr>
              <a:t>A: quy trình hạn chế dịch so với thường quy. Cân bằng dịch ngày 5 (thử nghiệm thí điểm)</a:t>
            </a:r>
          </a:p>
          <a:p>
            <a:pPr marL="274320" indent="-274320" algn="l">
              <a:lnSpc>
                <a:spcPct val="104000"/>
              </a:lnSpc>
              <a:spcBef>
                <a:spcPts val="300"/>
              </a:spcBef>
              <a:buFont typeface="Arial"/>
              <a:buChar char="•"/>
            </a:pPr>
            <a:r>
              <a:rPr lang="en-US" sz="1500" dirty="0">
                <a:solidFill>
                  <a:srgbClr val="000000"/>
                </a:solidFill>
                <a:latin typeface="Arial"/>
                <a:cs typeface="Arial"/>
              </a:rPr>
              <a:t>B: cân bằng dịch dương hay không đến ngày 3. Tử vong đến ngày 28 (thuần tập)</a:t>
            </a:r>
          </a:p>
          <a:p>
            <a:pPr marL="274320" indent="-274320" algn="l">
              <a:lnSpc>
                <a:spcPct val="104000"/>
              </a:lnSpc>
              <a:spcBef>
                <a:spcPts val="300"/>
              </a:spcBef>
              <a:buFont typeface="Arial"/>
              <a:buChar char="•"/>
            </a:pPr>
            <a:r>
              <a:rPr lang="en-US" sz="1500" dirty="0">
                <a:solidFill>
                  <a:srgbClr val="000000"/>
                </a:solidFill>
                <a:latin typeface="Arial"/>
                <a:cs typeface="Arial"/>
              </a:rPr>
              <a:t>C: bao nhiêu người bệnh của ta có cân bằng dịch dương ở ngày 3? (mô tả)</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SẢN PHẨM   </a:t>
            </a:r>
            <a:r>
              <a:rPr lang="en-US" sz="1500" dirty="0">
                <a:solidFill>
                  <a:srgbClr val="000000"/>
                </a:solidFill>
                <a:latin typeface="Arial"/>
                <a:cs typeface="Arial"/>
              </a:rPr>
              <a:t>Một câu hỏi chung của lớp với PICO(T), màu FINER và H0/H1, gõ trên màn hình chia sẻ</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1.3  Mục tiêu và giả thuyết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Câu hỏi cho biết ta muốn biết gì. Mục tiêu cho biết ta sẽ làm gì.</a:t>
            </a:r>
          </a:p>
          <a:p>
            <a:pPr marL="0" indent="0" algn="ctr">
              <a:spcBef>
                <a:spcPts val="1200"/>
              </a:spcBef>
              <a:buNone/>
            </a:pPr>
            <a:r>
              <a:rPr lang="en-US" sz="1900" i="1" dirty="0">
                <a:solidFill>
                  <a:srgbClr val="595959"/>
                </a:solidFill>
                <a:latin typeface="Arial"/>
                <a:cs typeface="Arial"/>
              </a:rPr>
              <a:t>20 phút: mục tiêu tổng quát, mục tiêu cụ thể, giả thuyết không và giả thuyết đối, và một bài tập nhanh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Mục tiêu và giả thuyết: ví dụ xuyên suốt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523077"/>
            <a:ext cx="3625866"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Mục tiêu tổng quát</a:t>
            </a:r>
          </a:p>
        </p:txBody>
      </p:sp>
      <p:sp>
        <p:nvSpPr>
          <p:cNvPr id="71" name="CardBody"/>
          <p:cNvSpPr/>
          <p:nvPr/>
        </p:nvSpPr>
        <p:spPr>
          <a:xfrm>
            <a:off x="457200" y="2163077"/>
            <a:ext cx="3625866" cy="248076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b="1" dirty="0">
                <a:solidFill>
                  <a:srgbClr val="000000"/>
                </a:solidFill>
                <a:latin typeface="Arial"/>
                <a:cs typeface="Arial"/>
              </a:rPr>
              <a:t>Lý do chung, trong một câu</a:t>
            </a:r>
          </a:p>
          <a:p>
            <a:pPr marL="0" indent="0" algn="l">
              <a:lnSpc>
                <a:spcPct val="104000"/>
              </a:lnSpc>
              <a:spcBef>
                <a:spcPts val="400"/>
              </a:spcBef>
              <a:buNone/>
            </a:pPr>
            <a:r>
              <a:rPr lang="en-US" sz="1750" dirty="0">
                <a:solidFill>
                  <a:srgbClr val="000000"/>
                </a:solidFill>
                <a:latin typeface="Arial"/>
                <a:cs typeface="Arial"/>
              </a:rPr>
              <a:t>So sánh chiến lược hạn chế dịch với chăm sóc thường quy ở người lớn bị sốc nhiễm khuẩn tại ICU</a:t>
            </a:r>
          </a:p>
        </p:txBody>
      </p:sp>
      <p:sp>
        <p:nvSpPr>
          <p:cNvPr id="72" name="CardHead"/>
          <p:cNvSpPr/>
          <p:nvPr/>
        </p:nvSpPr>
        <p:spPr>
          <a:xfrm>
            <a:off x="4283066" y="1523077"/>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Mục tiêu cụ thể</a:t>
            </a:r>
          </a:p>
        </p:txBody>
      </p:sp>
      <p:sp>
        <p:nvSpPr>
          <p:cNvPr id="73" name="CardBody"/>
          <p:cNvSpPr/>
          <p:nvPr/>
        </p:nvSpPr>
        <p:spPr>
          <a:xfrm>
            <a:off x="4283066" y="2163077"/>
            <a:ext cx="3625866" cy="248076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b="1" dirty="0">
                <a:solidFill>
                  <a:srgbClr val="000000"/>
                </a:solidFill>
                <a:latin typeface="Arial"/>
                <a:cs typeface="Arial"/>
              </a:rPr>
              <a:t>Việc cụ thể, với động từ đo được</a:t>
            </a:r>
          </a:p>
          <a:p>
            <a:pPr marL="0" indent="0" algn="l">
              <a:lnSpc>
                <a:spcPct val="104000"/>
              </a:lnSpc>
              <a:spcBef>
                <a:spcPts val="400"/>
              </a:spcBef>
              <a:buNone/>
            </a:pPr>
            <a:r>
              <a:rPr lang="en-US" sz="1750" dirty="0">
                <a:solidFill>
                  <a:srgbClr val="000000"/>
                </a:solidFill>
                <a:latin typeface="Arial"/>
                <a:cs typeface="Arial"/>
              </a:rPr>
              <a:t>Chính: so sánh tử vong 28 ngày</a:t>
            </a:r>
          </a:p>
          <a:p>
            <a:pPr marL="0" indent="0" algn="l">
              <a:lnSpc>
                <a:spcPct val="104000"/>
              </a:lnSpc>
              <a:spcBef>
                <a:spcPts val="400"/>
              </a:spcBef>
              <a:buNone/>
            </a:pPr>
            <a:r>
              <a:rPr lang="en-US" sz="1750" dirty="0">
                <a:solidFill>
                  <a:srgbClr val="000000"/>
                </a:solidFill>
                <a:latin typeface="Arial"/>
                <a:cs typeface="Arial"/>
              </a:rPr>
              <a:t>So sánh cân bằng dịch ngày 5</a:t>
            </a:r>
          </a:p>
          <a:p>
            <a:pPr marL="0" indent="0" algn="l">
              <a:lnSpc>
                <a:spcPct val="104000"/>
              </a:lnSpc>
              <a:spcBef>
                <a:spcPts val="400"/>
              </a:spcBef>
              <a:buNone/>
            </a:pPr>
            <a:r>
              <a:rPr lang="en-US" sz="1750" dirty="0">
                <a:solidFill>
                  <a:srgbClr val="000000"/>
                </a:solidFill>
                <a:latin typeface="Arial"/>
                <a:cs typeface="Arial"/>
              </a:rPr>
              <a:t>So sánh tổn thương thận cần lọc máu</a:t>
            </a:r>
          </a:p>
        </p:txBody>
      </p:sp>
      <p:sp>
        <p:nvSpPr>
          <p:cNvPr id="74" name="CardHead"/>
          <p:cNvSpPr/>
          <p:nvPr/>
        </p:nvSpPr>
        <p:spPr>
          <a:xfrm>
            <a:off x="8108932" y="1523077"/>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Giả thuyết</a:t>
            </a:r>
          </a:p>
        </p:txBody>
      </p:sp>
      <p:sp>
        <p:nvSpPr>
          <p:cNvPr id="75" name="CardBody"/>
          <p:cNvSpPr/>
          <p:nvPr/>
        </p:nvSpPr>
        <p:spPr>
          <a:xfrm>
            <a:off x="8108932" y="2163077"/>
            <a:ext cx="3625866" cy="248076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b="1" dirty="0">
                <a:solidFill>
                  <a:srgbClr val="000000"/>
                </a:solidFill>
                <a:latin typeface="Arial"/>
                <a:cs typeface="Arial"/>
              </a:rPr>
              <a:t>Câu trả lời dự kiến cho mục tiêu chính</a:t>
            </a:r>
          </a:p>
          <a:p>
            <a:pPr marL="0" indent="0" algn="l">
              <a:lnSpc>
                <a:spcPct val="104000"/>
              </a:lnSpc>
              <a:spcBef>
                <a:spcPts val="400"/>
              </a:spcBef>
              <a:buNone/>
            </a:pPr>
            <a:r>
              <a:rPr lang="en-US" sz="1750" dirty="0">
                <a:solidFill>
                  <a:srgbClr val="000000"/>
                </a:solidFill>
                <a:latin typeface="Arial"/>
                <a:cs typeface="Arial"/>
              </a:rPr>
              <a:t>H0: tử vong 28 ngày như nhau ở hai nhóm</a:t>
            </a:r>
          </a:p>
          <a:p>
            <a:pPr marL="0" indent="0" algn="l">
              <a:lnSpc>
                <a:spcPct val="104000"/>
              </a:lnSpc>
              <a:spcBef>
                <a:spcPts val="400"/>
              </a:spcBef>
              <a:buNone/>
            </a:pPr>
            <a:r>
              <a:rPr lang="en-US" sz="1750" dirty="0">
                <a:solidFill>
                  <a:srgbClr val="000000"/>
                </a:solidFill>
                <a:latin typeface="Arial"/>
                <a:cs typeface="Arial"/>
              </a:rPr>
              <a:t>H1: tử vong 28 ngày khác nhau giữa hai nhóm</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Một mục tiêu tổng quát, 2-3 mục tiêu cụ thể đo được, một giả thuyết cho mỗi mục tiêu chính.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Mục tiêu cụ thể bắt đầu bằng động từ đo được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781840"/>
            <a:ext cx="5538800"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Động từ mơ hồ</a:t>
            </a:r>
          </a:p>
        </p:txBody>
      </p:sp>
      <p:sp>
        <p:nvSpPr>
          <p:cNvPr id="71" name="CardBody"/>
          <p:cNvSpPr/>
          <p:nvPr/>
        </p:nvSpPr>
        <p:spPr>
          <a:xfrm>
            <a:off x="457200" y="2421840"/>
            <a:ext cx="5538800" cy="1704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2000" dirty="0">
                <a:solidFill>
                  <a:srgbClr val="000000"/>
                </a:solidFill>
                <a:latin typeface="Arial"/>
                <a:cs typeface="Arial"/>
              </a:rPr>
              <a:t>tìm hiểu, biết, nghiên cứu về, khám phá, xem xét</a:t>
            </a:r>
          </a:p>
          <a:p>
            <a:pPr marL="0" indent="0" algn="l">
              <a:lnSpc>
                <a:spcPct val="104000"/>
              </a:lnSpc>
              <a:spcBef>
                <a:spcPts val="400"/>
              </a:spcBef>
              <a:buNone/>
            </a:pPr>
            <a:r>
              <a:rPr lang="en-US" sz="2000" i="1" dirty="0">
                <a:solidFill>
                  <a:srgbClr val="000000"/>
                </a:solidFill>
                <a:latin typeface="Arial"/>
                <a:cs typeface="Arial"/>
              </a:rPr>
              <a:t>"Tìm hiểu về quản lý dịch truyền ở ICU"</a:t>
            </a:r>
          </a:p>
        </p:txBody>
      </p:sp>
      <p:sp>
        <p:nvSpPr>
          <p:cNvPr id="72" name="CardHead"/>
          <p:cNvSpPr/>
          <p:nvPr/>
        </p:nvSpPr>
        <p:spPr>
          <a:xfrm>
            <a:off x="6196000" y="1781840"/>
            <a:ext cx="5538800" cy="640000"/>
          </a:xfrm>
          <a:prstGeom prst="rect">
            <a:avLst/>
          </a:prstGeom>
          <a:solidFill>
            <a:srgbClr val="2E8B5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Động từ đo được</a:t>
            </a:r>
          </a:p>
        </p:txBody>
      </p:sp>
      <p:sp>
        <p:nvSpPr>
          <p:cNvPr id="73" name="CardBody"/>
          <p:cNvSpPr/>
          <p:nvPr/>
        </p:nvSpPr>
        <p:spPr>
          <a:xfrm>
            <a:off x="6196000" y="2421840"/>
            <a:ext cx="5538800" cy="1704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2000" dirty="0">
                <a:solidFill>
                  <a:srgbClr val="000000"/>
                </a:solidFill>
                <a:latin typeface="Arial"/>
                <a:cs typeface="Arial"/>
              </a:rPr>
              <a:t>so sánh, ước tính, mô tả, xác định, đo lường</a:t>
            </a:r>
          </a:p>
          <a:p>
            <a:pPr marL="0" indent="0" algn="l">
              <a:lnSpc>
                <a:spcPct val="104000"/>
              </a:lnSpc>
              <a:spcBef>
                <a:spcPts val="400"/>
              </a:spcBef>
              <a:buNone/>
            </a:pPr>
            <a:r>
              <a:rPr lang="en-US" sz="2000" i="1" dirty="0">
                <a:solidFill>
                  <a:srgbClr val="000000"/>
                </a:solidFill>
                <a:latin typeface="Arial"/>
                <a:cs typeface="Arial"/>
              </a:rPr>
              <a:t>"So sánh cân bằng dịch tích lũy ngày 5 giữa hai nhóm"</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Nếu không nói được sẽ đo bằng cách nào, đó chưa phải là mục tiêu cụ thể.</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Giả thuyết không và giả thuyết đối</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457200" y="1150000"/>
            <a:ext cx="11277600" cy="4135119"/>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Ta kiểm định H0. Dữ liệu có thể bác bỏ hoặc chưa bác bỏ được, nhưng không bao giờ chứng minh H0.</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Bài tập nhanh: mục tiêu và giả thuyết cho nghiên cứu thí điểm</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B376C"/>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BÀI TẬP CÁ NHÂN   |   7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Câu hỏi thí điểm (phiên bản A của Bài tập 1): ở người lớn bị sốc nhiễm khuẩn, quy trình hạn chế dịch, so với chăm sóc thường quy, có làm giảm cân bằng dịch tích lũy ngày 5 không?</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Tự viết một mục tiêu tổng quát: 'So sánh...'</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Viết hai mục tiêu cụ thể với động từ đo được. Đánh dấu mục tiêu chính</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Viết H0 và H1 cho mục tiêu chính</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Hai ba người đọc to mục tiêu chính của mình</a:t>
            </a:r>
          </a:p>
        </p:txBody>
      </p:sp>
      <p:sp>
        <p:nvSpPr>
          <p:cNvPr id="52" name="Side"/>
          <p:cNvSpPr/>
          <p:nvPr/>
        </p:nvSpPr>
        <p:spPr>
          <a:xfrm>
            <a:off x="7423760" y="1720000"/>
            <a:ext cx="4311040" cy="200610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B376C"/>
                </a:solidFill>
                <a:latin typeface="Arial"/>
                <a:cs typeface="Arial"/>
              </a:rPr>
              <a:t>Động từ dùng được</a:t>
            </a:r>
          </a:p>
          <a:p>
            <a:pPr marL="274320" indent="-274320" algn="l">
              <a:lnSpc>
                <a:spcPct val="104000"/>
              </a:lnSpc>
              <a:spcBef>
                <a:spcPts val="300"/>
              </a:spcBef>
              <a:buFont typeface="Arial"/>
              <a:buChar char="•"/>
            </a:pPr>
            <a:r>
              <a:rPr lang="en-US" sz="1500" dirty="0">
                <a:solidFill>
                  <a:srgbClr val="000000"/>
                </a:solidFill>
                <a:latin typeface="Arial"/>
                <a:cs typeface="Arial"/>
              </a:rPr>
              <a:t>so sánh</a:t>
            </a:r>
          </a:p>
          <a:p>
            <a:pPr marL="274320" indent="-274320" algn="l">
              <a:lnSpc>
                <a:spcPct val="104000"/>
              </a:lnSpc>
              <a:spcBef>
                <a:spcPts val="300"/>
              </a:spcBef>
              <a:buFont typeface="Arial"/>
              <a:buChar char="•"/>
            </a:pPr>
            <a:r>
              <a:rPr lang="en-US" sz="1500" dirty="0">
                <a:solidFill>
                  <a:srgbClr val="000000"/>
                </a:solidFill>
                <a:latin typeface="Arial"/>
                <a:cs typeface="Arial"/>
              </a:rPr>
              <a:t>ước tính</a:t>
            </a:r>
          </a:p>
          <a:p>
            <a:pPr marL="274320" indent="-274320" algn="l">
              <a:lnSpc>
                <a:spcPct val="104000"/>
              </a:lnSpc>
              <a:spcBef>
                <a:spcPts val="300"/>
              </a:spcBef>
              <a:buFont typeface="Arial"/>
              <a:buChar char="•"/>
            </a:pPr>
            <a:r>
              <a:rPr lang="en-US" sz="1500" dirty="0">
                <a:solidFill>
                  <a:srgbClr val="000000"/>
                </a:solidFill>
                <a:latin typeface="Arial"/>
                <a:cs typeface="Arial"/>
              </a:rPr>
              <a:t>mô tả</a:t>
            </a:r>
          </a:p>
          <a:p>
            <a:pPr marL="274320" indent="-274320" algn="l">
              <a:lnSpc>
                <a:spcPct val="104000"/>
              </a:lnSpc>
              <a:spcBef>
                <a:spcPts val="300"/>
              </a:spcBef>
              <a:buFont typeface="Arial"/>
              <a:buChar char="•"/>
            </a:pPr>
            <a:r>
              <a:rPr lang="en-US" sz="1500" dirty="0">
                <a:solidFill>
                  <a:srgbClr val="000000"/>
                </a:solidFill>
                <a:latin typeface="Arial"/>
                <a:cs typeface="Arial"/>
              </a:rPr>
              <a:t>xác định</a:t>
            </a:r>
          </a:p>
          <a:p>
            <a:pPr marL="274320" indent="-274320" algn="l">
              <a:lnSpc>
                <a:spcPct val="104000"/>
              </a:lnSpc>
              <a:spcBef>
                <a:spcPts val="300"/>
              </a:spcBef>
              <a:buFont typeface="Arial"/>
              <a:buChar char="•"/>
            </a:pPr>
            <a:r>
              <a:rPr lang="en-US" sz="1500" dirty="0">
                <a:solidFill>
                  <a:srgbClr val="000000"/>
                </a:solidFill>
                <a:latin typeface="Arial"/>
                <a:cs typeface="Arial"/>
              </a:rPr>
              <a:t>đo lường</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B376C"/>
            </a:solidFill>
          </a:ln>
        </p:spPr>
        <p:txBody>
          <a:bodyPr wrap="square" lIns="182880" tIns="45720" rIns="182880" bIns="45720" rtlCol="0" anchor="ctr">
            <a:normAutofit/>
          </a:bodyPr>
          <a:lstStyle/>
          <a:p>
            <a:pPr marL="0" indent="0" algn="ctr">
              <a:buNone/>
            </a:pPr>
            <a:r>
              <a:rPr lang="en-US" sz="1300" b="1" dirty="0">
                <a:solidFill>
                  <a:srgbClr val="0B376C"/>
                </a:solidFill>
                <a:latin typeface="Arial"/>
                <a:cs typeface="Arial"/>
              </a:rPr>
              <a:t>SẢN PHẨM   </a:t>
            </a:r>
            <a:r>
              <a:rPr lang="en-US" sz="1500" dirty="0">
                <a:solidFill>
                  <a:srgbClr val="000000"/>
                </a:solidFill>
                <a:latin typeface="Arial"/>
                <a:cs typeface="Arial"/>
              </a:rPr>
              <a:t>Bài tập 2 trong phiếu bài tập Buổi 1. Đáp án mẫu ở slide sau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Đáp án mẫu: câu hỏi thí điểm</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742152"/>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Mục tiêu tổng quát</a:t>
            </a:r>
          </a:p>
        </p:txBody>
      </p:sp>
      <p:sp>
        <p:nvSpPr>
          <p:cNvPr id="71" name="CardBody"/>
          <p:cNvSpPr/>
          <p:nvPr/>
        </p:nvSpPr>
        <p:spPr>
          <a:xfrm>
            <a:off x="457200" y="2382152"/>
            <a:ext cx="3625866" cy="18235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So sánh quy trình hạn chế dịch với chăm sóc thường quy ở người lớn bị sốc nhiễm khuẩn tại ICU của ta</a:t>
            </a:r>
          </a:p>
        </p:txBody>
      </p:sp>
      <p:sp>
        <p:nvSpPr>
          <p:cNvPr id="72" name="CardHead"/>
          <p:cNvSpPr/>
          <p:nvPr/>
        </p:nvSpPr>
        <p:spPr>
          <a:xfrm>
            <a:off x="4283066" y="1742152"/>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Mục tiêu cụ thể</a:t>
            </a:r>
          </a:p>
        </p:txBody>
      </p:sp>
      <p:sp>
        <p:nvSpPr>
          <p:cNvPr id="73" name="CardBody"/>
          <p:cNvSpPr/>
          <p:nvPr/>
        </p:nvSpPr>
        <p:spPr>
          <a:xfrm>
            <a:off x="4283066" y="2382152"/>
            <a:ext cx="3625866" cy="18235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Chính: so sánh cân bằng dịch tích lũy ngày 5 giữa hai nhóm</a:t>
            </a:r>
          </a:p>
          <a:p>
            <a:pPr marL="0" indent="0" algn="l">
              <a:lnSpc>
                <a:spcPct val="104000"/>
              </a:lnSpc>
              <a:spcBef>
                <a:spcPts val="400"/>
              </a:spcBef>
              <a:buNone/>
            </a:pPr>
            <a:r>
              <a:rPr lang="en-US" sz="1750" dirty="0">
                <a:solidFill>
                  <a:srgbClr val="000000"/>
                </a:solidFill>
                <a:latin typeface="Arial"/>
                <a:cs typeface="Arial"/>
              </a:rPr>
              <a:t>Phụ: ước tính tốc độ tuyển người bệnh và mức tuân thủ quy trình</a:t>
            </a:r>
          </a:p>
        </p:txBody>
      </p:sp>
      <p:sp>
        <p:nvSpPr>
          <p:cNvPr id="74" name="CardHead"/>
          <p:cNvSpPr/>
          <p:nvPr/>
        </p:nvSpPr>
        <p:spPr>
          <a:xfrm>
            <a:off x="8108932" y="1742152"/>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Giả thuyết</a:t>
            </a:r>
          </a:p>
        </p:txBody>
      </p:sp>
      <p:sp>
        <p:nvSpPr>
          <p:cNvPr id="75" name="CardBody"/>
          <p:cNvSpPr/>
          <p:nvPr/>
        </p:nvSpPr>
        <p:spPr>
          <a:xfrm>
            <a:off x="8108932" y="2382152"/>
            <a:ext cx="3625866" cy="18235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H0: cân bằng dịch ngày 5 như nhau ở hai nhóm</a:t>
            </a:r>
          </a:p>
          <a:p>
            <a:pPr marL="0" indent="0" algn="l">
              <a:lnSpc>
                <a:spcPct val="104000"/>
              </a:lnSpc>
              <a:spcBef>
                <a:spcPts val="400"/>
              </a:spcBef>
              <a:buNone/>
            </a:pPr>
            <a:r>
              <a:rPr lang="en-US" sz="1750" dirty="0">
                <a:solidFill>
                  <a:srgbClr val="000000"/>
                </a:solidFill>
                <a:latin typeface="Arial"/>
                <a:cs typeface="Arial"/>
              </a:rPr>
              <a:t>H1: cân bằng dịch ngày 5 khác nhau giữa hai nhóm</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Mục tiêu tổng quát, mục tiêu chính và giả thuyết cùng nêu một kết cục.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Xây dựng đề cương 1</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Giờ hãy bắt đầu đề cương của riêng bạn: một câu hỏi, một mục tiêu tổng quát.</a:t>
            </a:r>
          </a:p>
          <a:p>
            <a:pPr marL="0" indent="0" algn="ctr">
              <a:spcBef>
                <a:spcPts val="1200"/>
              </a:spcBef>
              <a:buNone/>
            </a:pPr>
            <a:r>
              <a:rPr lang="en-US" sz="1900" i="1" dirty="0">
                <a:solidFill>
                  <a:srgbClr val="595959"/>
                </a:solidFill>
                <a:latin typeface="Arial"/>
                <a:cs typeface="Arial"/>
              </a:rPr>
              <a:t>30 phút: giảng viên làm mẫu Phần 1 trên ví dụ xuyên suốt, rồi bạn viết phần của mình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Xây dựng đề cương 1: câu hỏi của riêng bạn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55F56"/>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XÂY DỰNG ĐỀ CƯƠNG   |   30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Xem giảng viên điền Phần 1 của mẫu đề cương cho ví dụ xuyên suốt</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Mở bản mẫu đề cương của bạn (gửi qua email trước buổi học)</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Chọn một vấn đề từ chính khoa của bạn</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Viết câu hỏi PICO(T) thành một câu và kiểm tra bằng FINER</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Thêm một mục tiêu tổng quát, 2-3 mục tiêu cụ thể (đánh dấu mục tiêu chính) và H0/H1</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Hai bạn tình nguyện đọc to câu hỏi. Những người khác góp một ý cải thiện, bật micro</a:t>
            </a:r>
          </a:p>
        </p:txBody>
      </p:sp>
      <p:sp>
        <p:nvSpPr>
          <p:cNvPr id="52" name="Side"/>
          <p:cNvSpPr/>
          <p:nvPr/>
        </p:nvSpPr>
        <p:spPr>
          <a:xfrm>
            <a:off x="7423760" y="1720000"/>
            <a:ext cx="4311040" cy="14536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55F56"/>
                </a:solidFill>
                <a:latin typeface="Arial"/>
                <a:cs typeface="Arial"/>
              </a:rPr>
              <a:t>Thời gian</a:t>
            </a:r>
          </a:p>
          <a:p>
            <a:pPr marL="0" indent="0" algn="l">
              <a:lnSpc>
                <a:spcPct val="104000"/>
              </a:lnSpc>
              <a:spcBef>
                <a:spcPts val="300"/>
              </a:spcBef>
              <a:buNone/>
            </a:pPr>
            <a:r>
              <a:rPr lang="en-US" sz="1500" dirty="0">
                <a:solidFill>
                  <a:srgbClr val="000000"/>
                </a:solidFill>
                <a:latin typeface="Arial"/>
                <a:cs typeface="Arial"/>
              </a:rPr>
              <a:t>0-8 phút: giảng viên làm mẫu Phần 1</a:t>
            </a:r>
          </a:p>
          <a:p>
            <a:pPr marL="0" indent="0" algn="l">
              <a:lnSpc>
                <a:spcPct val="104000"/>
              </a:lnSpc>
              <a:spcBef>
                <a:spcPts val="300"/>
              </a:spcBef>
              <a:buNone/>
            </a:pPr>
            <a:r>
              <a:rPr lang="en-US" sz="1500" dirty="0">
                <a:solidFill>
                  <a:srgbClr val="000000"/>
                </a:solidFill>
                <a:latin typeface="Arial"/>
                <a:cs typeface="Arial"/>
              </a:rPr>
              <a:t>8-25 phút: bạn tự viết phần của mình</a:t>
            </a:r>
          </a:p>
          <a:p>
            <a:pPr marL="0" indent="0" algn="l">
              <a:lnSpc>
                <a:spcPct val="104000"/>
              </a:lnSpc>
              <a:spcBef>
                <a:spcPts val="300"/>
              </a:spcBef>
              <a:buNone/>
            </a:pPr>
            <a:r>
              <a:rPr lang="en-US" sz="1500" dirty="0">
                <a:solidFill>
                  <a:srgbClr val="000000"/>
                </a:solidFill>
                <a:latin typeface="Arial"/>
                <a:cs typeface="Arial"/>
              </a:rPr>
              <a:t>25-30 phút: hai bạn tình nguyện chia sẻ</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55F56"/>
            </a:solidFill>
          </a:ln>
        </p:spPr>
        <p:txBody>
          <a:bodyPr wrap="square" lIns="182880" tIns="45720" rIns="182880" bIns="45720" rtlCol="0" anchor="ctr">
            <a:normAutofit/>
          </a:bodyPr>
          <a:lstStyle/>
          <a:p>
            <a:pPr marL="0" indent="0" algn="ctr">
              <a:buNone/>
            </a:pPr>
            <a:r>
              <a:rPr lang="en-US" sz="1300" b="1" dirty="0">
                <a:solidFill>
                  <a:srgbClr val="055F56"/>
                </a:solidFill>
                <a:latin typeface="Arial"/>
                <a:cs typeface="Arial"/>
              </a:rPr>
              <a:t>SẢN PHẨM   </a:t>
            </a:r>
            <a:r>
              <a:rPr lang="en-US" sz="1500" dirty="0">
                <a:solidFill>
                  <a:srgbClr val="000000"/>
                </a:solidFill>
                <a:latin typeface="Arial"/>
                <a:cs typeface="Arial"/>
              </a:rPr>
              <a:t>Bắt đầu Đề cương Phần 1 của bạn: câu hỏi, FINER, mục tiêu, giả thuyết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Từ khóa của buổi học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486053"/>
          <a:ext cx="11277600" cy="3791840"/>
        </p:xfrm>
        <a:graphic>
          <a:graphicData uri="http://schemas.openxmlformats.org/drawingml/2006/table">
            <a:tbl>
              <a:tblPr firstRow="1" bandRow="1">
                <a:tableStyleId>{5C22544A-7EE6-4342-B048-85BDC9FD1C3A}</a:tableStyleId>
              </a:tblPr>
              <a:tblGrid>
                <a:gridCol w="5638800"/>
                <a:gridCol w="5638800"/>
              </a:tblGrid>
              <a:tr h="380000">
                <a:tc>
                  <a:txBody>
                    <a:bodyPr/>
                    <a:lstStyle/>
                    <a:p>
                      <a:pPr algn="l"/>
                      <a:r>
                        <a:rPr lang="en-US" sz="1500" b="1" dirty="0">
                          <a:solidFill>
                            <a:srgbClr val="FFFFFF"/>
                          </a:solidFill>
                          <a:latin typeface="Arial"/>
                          <a:cs typeface="Arial"/>
                        </a:rPr>
                        <a:t>Từ khóa</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Trong một câu</a:t>
                      </a:r>
                    </a:p>
                  </a:txBody>
                  <a:tcPr marL="73152" marR="73152" marT="45720" marB="45720" anchor="ctr">
                    <a:solidFill>
                      <a:srgbClr val="0D7377"/>
                    </a:solidFill>
                  </a:tcPr>
                </a:tc>
              </a:tr>
              <a:tr h="568640">
                <a:tc>
                  <a:txBody>
                    <a:bodyPr/>
                    <a:lstStyle/>
                    <a:p>
                      <a:pPr algn="l"/>
                      <a:r>
                        <a:rPr lang="en-US" sz="1500" dirty="0">
                          <a:solidFill>
                            <a:srgbClr val="000000"/>
                          </a:solidFill>
                          <a:latin typeface="Arial"/>
                          <a:cs typeface="Arial"/>
                        </a:rPr>
                        <a:t>Tháp bằng chứng</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Xếp hạng thiết kế theo mức chống sai lệch</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PICO(T)</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Đối tượng, Can thiệp, So sánh, Kết cục, Thời gian</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PECO</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Như PICO, với E = Phơi nhiễm, cho yếu tố ta không chỉ định</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FINER</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Khả thi, Thú vị, Mới, Đạo đức, Phù hợp</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Mục tiêu tổng quát / cụ thể</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Lý do chung / việc cụ thể, đo được</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H0 / H1</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Không khác biệt / có khác biệt (ta kiểm định H0)</a:t>
                      </a:r>
                    </a:p>
                  </a:txBody>
                  <a:tcPr marL="73152" marR="73152" marT="45720" marB="45720" anchor="ctr">
                    <a:solidFill>
                      <a:srgbClr val="F5F9FA"/>
                    </a:solidFill>
                  </a:tcPr>
                </a:tc>
              </a:tr>
            </a:tbl>
          </a:graphicData>
        </a:graphic>
      </p:graphicFrame>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Ôn tập Buổi 1</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817823"/>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Vì sao nghiên cứu</a:t>
            </a:r>
          </a:p>
        </p:txBody>
      </p:sp>
      <p:sp>
        <p:nvSpPr>
          <p:cNvPr id="71" name="CardBody"/>
          <p:cNvSpPr/>
          <p:nvPr/>
        </p:nvSpPr>
        <p:spPr>
          <a:xfrm>
            <a:off x="457200" y="2457823"/>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Kinh nghiệm gợi ra câu hỏi</a:t>
            </a:r>
          </a:p>
          <a:p>
            <a:pPr marL="0" indent="0" algn="l">
              <a:lnSpc>
                <a:spcPct val="104000"/>
              </a:lnSpc>
              <a:spcBef>
                <a:spcPts val="400"/>
              </a:spcBef>
              <a:buNone/>
            </a:pPr>
            <a:r>
              <a:rPr lang="en-US" sz="1750" dirty="0">
                <a:solidFill>
                  <a:srgbClr val="000000"/>
                </a:solidFill>
                <a:latin typeface="Arial"/>
                <a:cs typeface="Arial"/>
              </a:rPr>
              <a:t>So sánh công bằng trên đủ người bệnh trả lời câu hỏi</a:t>
            </a:r>
          </a:p>
        </p:txBody>
      </p:sp>
      <p:sp>
        <p:nvSpPr>
          <p:cNvPr id="72" name="CardHead"/>
          <p:cNvSpPr/>
          <p:nvPr/>
        </p:nvSpPr>
        <p:spPr>
          <a:xfrm>
            <a:off x="4283066" y="1817823"/>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Hỏi chính xác</a:t>
            </a:r>
          </a:p>
        </p:txBody>
      </p:sp>
      <p:sp>
        <p:nvSpPr>
          <p:cNvPr id="73" name="CardBody"/>
          <p:cNvSpPr/>
          <p:nvPr/>
        </p:nvSpPr>
        <p:spPr>
          <a:xfrm>
            <a:off x="4283066" y="2457823"/>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Một câu hỏi PICO(T)</a:t>
            </a:r>
          </a:p>
          <a:p>
            <a:pPr marL="0" indent="0" algn="l">
              <a:lnSpc>
                <a:spcPct val="104000"/>
              </a:lnSpc>
              <a:spcBef>
                <a:spcPts val="400"/>
              </a:spcBef>
              <a:buNone/>
            </a:pPr>
            <a:r>
              <a:rPr lang="en-US" sz="1750" dirty="0">
                <a:solidFill>
                  <a:srgbClr val="000000"/>
                </a:solidFill>
                <a:latin typeface="Arial"/>
                <a:cs typeface="Arial"/>
              </a:rPr>
              <a:t>Một kết cục chính</a:t>
            </a:r>
          </a:p>
          <a:p>
            <a:pPr marL="0" indent="0" algn="l">
              <a:lnSpc>
                <a:spcPct val="104000"/>
              </a:lnSpc>
              <a:spcBef>
                <a:spcPts val="400"/>
              </a:spcBef>
              <a:buNone/>
            </a:pPr>
            <a:r>
              <a:rPr lang="en-US" sz="1750" dirty="0">
                <a:solidFill>
                  <a:srgbClr val="000000"/>
                </a:solidFill>
                <a:latin typeface="Arial"/>
                <a:cs typeface="Arial"/>
              </a:rPr>
              <a:t>Kiểm tra FINER trước khi bắt đầu</a:t>
            </a:r>
          </a:p>
        </p:txBody>
      </p:sp>
      <p:sp>
        <p:nvSpPr>
          <p:cNvPr id="74" name="CardHead"/>
          <p:cNvSpPr/>
          <p:nvPr/>
        </p:nvSpPr>
        <p:spPr>
          <a:xfrm>
            <a:off x="8108932" y="1817823"/>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Lập kế hoạch</a:t>
            </a:r>
          </a:p>
        </p:txBody>
      </p:sp>
      <p:sp>
        <p:nvSpPr>
          <p:cNvPr id="75" name="CardBody"/>
          <p:cNvSpPr/>
          <p:nvPr/>
        </p:nvSpPr>
        <p:spPr>
          <a:xfrm>
            <a:off x="8108932" y="2457823"/>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Một mục tiêu tổng quát</a:t>
            </a:r>
          </a:p>
          <a:p>
            <a:pPr marL="0" indent="0" algn="l">
              <a:lnSpc>
                <a:spcPct val="104000"/>
              </a:lnSpc>
              <a:spcBef>
                <a:spcPts val="400"/>
              </a:spcBef>
              <a:buNone/>
            </a:pPr>
            <a:r>
              <a:rPr lang="en-US" sz="1750" dirty="0">
                <a:solidFill>
                  <a:srgbClr val="000000"/>
                </a:solidFill>
                <a:latin typeface="Arial"/>
                <a:cs typeface="Arial"/>
              </a:rPr>
              <a:t>2-3 mục tiêu cụ thể đo được</a:t>
            </a:r>
          </a:p>
          <a:p>
            <a:pPr marL="0" indent="0" algn="l">
              <a:lnSpc>
                <a:spcPct val="104000"/>
              </a:lnSpc>
              <a:spcBef>
                <a:spcPts val="400"/>
              </a:spcBef>
              <a:buNone/>
            </a:pPr>
            <a:r>
              <a:rPr lang="en-US" sz="1750" dirty="0">
                <a:solidFill>
                  <a:srgbClr val="000000"/>
                </a:solidFill>
                <a:latin typeface="Arial"/>
                <a:cs typeface="Arial"/>
              </a:rPr>
              <a:t>H0 và H1 kiểm định được</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Thứ Bảy tuần sau: tìm và đọc những gì đã biết về câu hỏi của bạn.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Câu hỏi cuối buổi (trong chat)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2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Trả lời ngay trong chat, hoặc trong biểu mẫu một câu hỏi có link trong chat</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Câu 1: ví dụ xuyên suốt trượt tiêu chí FINER nào, và vì sao?</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Câu 2: viết lại thành mục tiêu cụ thể: 'Tìm hiểu về cân bằng dịch ở ICU của ta'</a:t>
            </a:r>
          </a:p>
        </p:txBody>
      </p:sp>
      <p:sp>
        <p:nvSpPr>
          <p:cNvPr id="52" name="Side"/>
          <p:cNvSpPr/>
          <p:nvPr/>
        </p:nvSpPr>
        <p:spPr>
          <a:xfrm>
            <a:off x="7423760" y="1720000"/>
            <a:ext cx="4311040" cy="196800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Vì sao hỏi</a:t>
            </a:r>
          </a:p>
          <a:p>
            <a:pPr marL="274320" indent="-274320" algn="l">
              <a:lnSpc>
                <a:spcPct val="104000"/>
              </a:lnSpc>
              <a:spcBef>
                <a:spcPts val="300"/>
              </a:spcBef>
              <a:buFont typeface="Arial"/>
              <a:buChar char="•"/>
            </a:pPr>
            <a:r>
              <a:rPr lang="en-US" sz="1500" dirty="0">
                <a:solidFill>
                  <a:srgbClr val="000000"/>
                </a:solidFill>
                <a:latin typeface="Arial"/>
                <a:cs typeface="Arial"/>
              </a:rPr>
              <a:t>Không phải bài về nhà, không chấm điểm</a:t>
            </a:r>
          </a:p>
          <a:p>
            <a:pPr marL="274320" indent="-274320" algn="l">
              <a:lnSpc>
                <a:spcPct val="104000"/>
              </a:lnSpc>
              <a:spcBef>
                <a:spcPts val="300"/>
              </a:spcBef>
              <a:buFont typeface="Arial"/>
              <a:buChar char="•"/>
            </a:pPr>
            <a:r>
              <a:rPr lang="en-US" sz="1500" dirty="0">
                <a:solidFill>
                  <a:srgbClr val="000000"/>
                </a:solidFill>
                <a:latin typeface="Arial"/>
                <a:cs typeface="Arial"/>
              </a:rPr>
              <a:t>Cho biết điều gì còn chưa rõ</a:t>
            </a:r>
          </a:p>
          <a:p>
            <a:pPr marL="274320" indent="-274320" algn="l">
              <a:lnSpc>
                <a:spcPct val="104000"/>
              </a:lnSpc>
              <a:spcBef>
                <a:spcPts val="300"/>
              </a:spcBef>
              <a:buFont typeface="Arial"/>
              <a:buChar char="•"/>
            </a:pPr>
            <a:r>
              <a:rPr lang="en-US" sz="1500" dirty="0">
                <a:solidFill>
                  <a:srgbClr val="000000"/>
                </a:solidFill>
                <a:latin typeface="Arial"/>
                <a:cs typeface="Arial"/>
              </a:rPr>
              <a:t>Giảng viên đọc mọi câu trả lời trước thứ Bảy tuần sau</a:t>
            </a:r>
          </a:p>
          <a:p>
            <a:pPr marL="274320" indent="-274320" algn="l">
              <a:lnSpc>
                <a:spcPct val="104000"/>
              </a:lnSpc>
              <a:spcBef>
                <a:spcPts val="300"/>
              </a:spcBef>
              <a:buFont typeface="Arial"/>
              <a:buChar char="•"/>
            </a:pPr>
            <a:r>
              <a:rPr lang="en-US" sz="1500" dirty="0">
                <a:solidFill>
                  <a:srgbClr val="000000"/>
                </a:solidFill>
                <a:latin typeface="Arial"/>
                <a:cs typeface="Arial"/>
              </a:rPr>
              <a:t>Buổi 2 mở đầu bằng những gì ta thấy</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Mỗi người một câu trả lời ngắn, trước khi rời lớp</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Bài về nhà cho thứ Bảy tuần sau (Buổi 2)</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B376C"/>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BÀI TẬP CÁ NHÂN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Hoàn thành bản nháp Đề cương Phần 1 của bạn: câu hỏi, FINER, mục tiêu, H0/H1</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Bài tập 4 trong phiếu bài tập Buổi 1: 2-3 từ đồng nghĩa tiếng Anh cho mỗi từ PICO</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Cài Zotero (miễn phí, zotero.org) và plug-in Word: bắt buộc trước Buổi 2</a:t>
            </a:r>
          </a:p>
        </p:txBody>
      </p:sp>
      <p:sp>
        <p:nvSpPr>
          <p:cNvPr id="52" name="Side"/>
          <p:cNvSpPr/>
          <p:nvPr/>
        </p:nvSpPr>
        <p:spPr>
          <a:xfrm>
            <a:off x="7423760" y="1720000"/>
            <a:ext cx="4311040" cy="14536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B376C"/>
                </a:solidFill>
                <a:latin typeface="Arial"/>
                <a:cs typeface="Arial"/>
              </a:rPr>
              <a:t>Sẵn sàng cho thứ Bảy tuần sau</a:t>
            </a:r>
          </a:p>
          <a:p>
            <a:pPr marL="274320" indent="-274320" algn="l">
              <a:lnSpc>
                <a:spcPct val="104000"/>
              </a:lnSpc>
              <a:spcBef>
                <a:spcPts val="300"/>
              </a:spcBef>
              <a:buFont typeface="Arial"/>
              <a:buChar char="•"/>
            </a:pPr>
            <a:r>
              <a:rPr lang="en-US" sz="1500" dirty="0">
                <a:solidFill>
                  <a:srgbClr val="000000"/>
                </a:solidFill>
                <a:latin typeface="Arial"/>
                <a:cs typeface="Arial"/>
              </a:rPr>
              <a:t>Câu hỏi PICO của bạn</a:t>
            </a:r>
          </a:p>
          <a:p>
            <a:pPr marL="274320" indent="-274320" algn="l">
              <a:lnSpc>
                <a:spcPct val="104000"/>
              </a:lnSpc>
              <a:spcBef>
                <a:spcPts val="300"/>
              </a:spcBef>
              <a:buFont typeface="Arial"/>
              <a:buChar char="•"/>
            </a:pPr>
            <a:r>
              <a:rPr lang="en-US" sz="1500" dirty="0">
                <a:solidFill>
                  <a:srgbClr val="000000"/>
                </a:solidFill>
                <a:latin typeface="Arial"/>
                <a:cs typeface="Arial"/>
              </a:rPr>
              <a:t>Danh sách từ đồng nghĩa</a:t>
            </a:r>
          </a:p>
          <a:p>
            <a:pPr marL="274320" indent="-274320" algn="l">
              <a:lnSpc>
                <a:spcPct val="104000"/>
              </a:lnSpc>
              <a:spcBef>
                <a:spcPts val="300"/>
              </a:spcBef>
              <a:buFont typeface="Arial"/>
              <a:buChar char="•"/>
            </a:pPr>
            <a:r>
              <a:rPr lang="en-US" sz="1500" dirty="0">
                <a:solidFill>
                  <a:srgbClr val="000000"/>
                </a:solidFill>
                <a:latin typeface="Arial"/>
                <a:cs typeface="Arial"/>
              </a:rPr>
              <a:t>Máy tính có internet và Zotero</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B376C"/>
            </a:solidFill>
          </a:ln>
        </p:spPr>
        <p:txBody>
          <a:bodyPr wrap="square" lIns="182880" tIns="45720" rIns="182880" bIns="45720" rtlCol="0" anchor="ctr">
            <a:normAutofit/>
          </a:bodyPr>
          <a:lstStyle/>
          <a:p>
            <a:pPr marL="0" indent="0" algn="ctr">
              <a:buNone/>
            </a:pPr>
            <a:r>
              <a:rPr lang="en-US" sz="1300" b="1" dirty="0">
                <a:solidFill>
                  <a:srgbClr val="0B376C"/>
                </a:solidFill>
                <a:latin typeface="Arial"/>
                <a:cs typeface="Arial"/>
              </a:rPr>
              <a:t>SẢN PHẨM   </a:t>
            </a:r>
            <a:r>
              <a:rPr lang="en-US" sz="1500" dirty="0">
                <a:solidFill>
                  <a:srgbClr val="000000"/>
                </a:solidFill>
                <a:latin typeface="Arial"/>
                <a:cs typeface="Arial"/>
              </a:rPr>
              <a:t>Câu hỏi, danh sách từ đồng nghĩa và Zotero sẵn sàng cho buổi tìm kiếm</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Slide bổ sung: Buổi 1</a:t>
            </a:r>
          </a:p>
          <a:p>
            <a:pPr marL="0" indent="0" algn="ctr">
              <a:spcBef>
                <a:spcPts val="1200"/>
              </a:spcBef>
              <a:buNone/>
            </a:pPr>
            <a:r>
              <a:rPr lang="en-US" sz="1900" i="1" dirty="0">
                <a:solidFill>
                  <a:srgbClr val="595959"/>
                </a:solidFill>
                <a:latin typeface="Arial"/>
                <a:cs typeface="Arial"/>
              </a:rPr>
              <a:t>Dùng nếu còn thời gian, hoặc để tự học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Nghiên cứu, audit hay cải tiến chất lượng?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431744"/>
          <a:ext cx="11277600" cy="2898392"/>
        </p:xfrm>
        <a:graphic>
          <a:graphicData uri="http://schemas.openxmlformats.org/drawingml/2006/table">
            <a:tbl>
              <a:tblPr firstRow="1" bandRow="1">
                <a:tableStyleId>{5C22544A-7EE6-4342-B048-85BDC9FD1C3A}</a:tableStyleId>
              </a:tblPr>
              <a:tblGrid>
                <a:gridCol w="2200507"/>
                <a:gridCol w="3025697"/>
                <a:gridCol w="3025697"/>
                <a:gridCol w="3025699"/>
              </a:tblGrid>
              <a:tr h="380000">
                <a:tc>
                  <a:txBody>
                    <a:bodyPr/>
                    <a:lstStyle/>
                    <a:p>
                      <a:pPr algn="l"/>
                      <a:r>
                        <a:rPr lang="en-US" sz="1700" b="1" dirty="0">
                          <a:solidFill>
                            <a:srgbClr val="FFFFFF"/>
                          </a:solidFill>
                          <a:latin typeface="Arial"/>
                          <a:cs typeface="Arial"/>
                        </a:rPr>
                        <a:t> </a:t>
                      </a:r>
                    </a:p>
                  </a:txBody>
                  <a:tcPr marL="73152" marR="73152" marT="45720" marB="45720" anchor="ctr">
                    <a:solidFill>
                      <a:srgbClr val="FFFFFF"/>
                    </a:solidFill>
                  </a:tcPr>
                </a:tc>
                <a:tc>
                  <a:txBody>
                    <a:bodyPr/>
                    <a:lstStyle/>
                    <a:p>
                      <a:pPr algn="l"/>
                      <a:r>
                        <a:rPr lang="en-US" sz="1700" b="1" dirty="0">
                          <a:solidFill>
                            <a:srgbClr val="FFFFFF"/>
                          </a:solidFill>
                          <a:latin typeface="Arial"/>
                          <a:cs typeface="Arial"/>
                        </a:rPr>
                        <a:t>Nghiên cứu</a:t>
                      </a:r>
                    </a:p>
                  </a:txBody>
                  <a:tcPr marL="73152" marR="73152" marT="45720" marB="45720" anchor="ctr">
                    <a:solidFill>
                      <a:srgbClr val="0D7377"/>
                    </a:solidFill>
                  </a:tcPr>
                </a:tc>
                <a:tc>
                  <a:txBody>
                    <a:bodyPr/>
                    <a:lstStyle/>
                    <a:p>
                      <a:pPr algn="l"/>
                      <a:r>
                        <a:rPr lang="en-US" sz="1700" b="1" dirty="0">
                          <a:solidFill>
                            <a:srgbClr val="FFFFFF"/>
                          </a:solidFill>
                          <a:latin typeface="Arial"/>
                          <a:cs typeface="Arial"/>
                        </a:rPr>
                        <a:t>Kiểm tra lâm sàng (audit)</a:t>
                      </a:r>
                    </a:p>
                  </a:txBody>
                  <a:tcPr marL="73152" marR="73152" marT="45720" marB="45720" anchor="ctr">
                    <a:solidFill>
                      <a:srgbClr val="0B376C"/>
                    </a:solidFill>
                  </a:tcPr>
                </a:tc>
                <a:tc>
                  <a:txBody>
                    <a:bodyPr/>
                    <a:lstStyle/>
                    <a:p>
                      <a:pPr algn="l"/>
                      <a:r>
                        <a:rPr lang="en-US" sz="1700" b="1" dirty="0">
                          <a:solidFill>
                            <a:srgbClr val="FFFFFF"/>
                          </a:solidFill>
                          <a:latin typeface="Arial"/>
                          <a:cs typeface="Arial"/>
                        </a:rPr>
                        <a:t>Cải tiến chất lượng (QI)</a:t>
                      </a:r>
                    </a:p>
                  </a:txBody>
                  <a:tcPr marL="73152" marR="73152" marT="45720" marB="45720" anchor="ctr">
                    <a:solidFill>
                      <a:srgbClr val="5FA39B"/>
                    </a:solidFill>
                  </a:tcPr>
                </a:tc>
              </a:tr>
              <a:tr h="629598">
                <a:tc>
                  <a:txBody>
                    <a:bodyPr/>
                    <a:lstStyle/>
                    <a:p>
                      <a:pPr algn="l"/>
                      <a:r>
                        <a:rPr lang="en-US" sz="1700" b="1" dirty="0">
                          <a:solidFill>
                            <a:srgbClr val="000000"/>
                          </a:solidFill>
                          <a:latin typeface="Arial"/>
                          <a:cs typeface="Arial"/>
                        </a:rPr>
                        <a:t>Câu hỏi</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Thực hành nào tốt nhất?</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Ta có đạt tiêu chuẩn không?</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Làm sao tốt hơn, từng bước?</a:t>
                      </a:r>
                    </a:p>
                  </a:txBody>
                  <a:tcPr marL="73152" marR="73152" marT="45720" marB="45720" anchor="ctr">
                    <a:solidFill>
                      <a:srgbClr val="FFFFFF"/>
                    </a:solidFill>
                  </a:tcPr>
                </a:tc>
              </a:tr>
              <a:tr h="629598">
                <a:tc>
                  <a:txBody>
                    <a:bodyPr/>
                    <a:lstStyle/>
                    <a:p>
                      <a:pPr algn="l"/>
                      <a:r>
                        <a:rPr lang="en-US" sz="1700" b="1" dirty="0">
                          <a:solidFill>
                            <a:srgbClr val="000000"/>
                          </a:solidFill>
                          <a:latin typeface="Arial"/>
                          <a:cs typeface="Arial"/>
                        </a:rPr>
                        <a:t>Ví dụ dịch truyền</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Hạn chế vs thường quy: cái nào tốt hơn?</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Cân bằng dịch có được ghi hằng ngày?</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Bảng kiểm hằng ngày, thử theo chu trình PDSA</a:t>
                      </a:r>
                    </a:p>
                  </a:txBody>
                  <a:tcPr marL="73152" marR="73152" marT="45720" marB="45720" anchor="ctr">
                    <a:solidFill>
                      <a:srgbClr val="F5F9FA"/>
                    </a:solidFill>
                  </a:tcPr>
                </a:tc>
              </a:tr>
              <a:tr h="629598">
                <a:tc>
                  <a:txBody>
                    <a:bodyPr/>
                    <a:lstStyle/>
                    <a:p>
                      <a:pPr algn="l"/>
                      <a:r>
                        <a:rPr lang="en-US" sz="1700" b="1" dirty="0">
                          <a:solidFill>
                            <a:srgbClr val="000000"/>
                          </a:solidFill>
                          <a:latin typeface="Arial"/>
                          <a:cs typeface="Arial"/>
                        </a:rPr>
                        <a:t>Kết quả dùng cho</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Người bệnh nơi khác (khái quát hóa)</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Khoa của ta</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Khoa của ta</a:t>
                      </a:r>
                    </a:p>
                  </a:txBody>
                  <a:tcPr marL="73152" marR="73152" marT="45720" marB="45720" anchor="ctr">
                    <a:solidFill>
                      <a:srgbClr val="FFFFFF"/>
                    </a:solidFill>
                  </a:tcPr>
                </a:tc>
              </a:tr>
              <a:tr h="629598">
                <a:tc>
                  <a:txBody>
                    <a:bodyPr/>
                    <a:lstStyle/>
                    <a:p>
                      <a:pPr algn="l"/>
                      <a:r>
                        <a:rPr lang="en-US" sz="1700" b="1" dirty="0">
                          <a:solidFill>
                            <a:srgbClr val="000000"/>
                          </a:solidFill>
                          <a:latin typeface="Arial"/>
                          <a:cs typeface="Arial"/>
                        </a:rPr>
                        <a:t>Đạo đức</a:t>
                      </a:r>
                    </a:p>
                  </a:txBody>
                  <a:tcPr marL="73152" marR="73152" marT="45720" marB="45720" anchor="ctr">
                    <a:solidFill>
                      <a:srgbClr val="EAF2F5"/>
                    </a:solidFill>
                  </a:tcPr>
                </a:tc>
                <a:tc>
                  <a:txBody>
                    <a:bodyPr/>
                    <a:lstStyle/>
                    <a:p>
                      <a:pPr algn="l"/>
                      <a:r>
                        <a:rPr lang="en-US" sz="1700" b="1" dirty="0">
                          <a:solidFill>
                            <a:srgbClr val="B23B2E"/>
                          </a:solidFill>
                          <a:latin typeface="Arial"/>
                          <a:cs typeface="Arial"/>
                        </a:rPr>
                        <a:t>Hội đồng đạo đức phê duyệt: luôn luôn</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Phê duyệt nội bộ, thường không cần hội đồng</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Phê duyệt nội bộ, xét đạo đức nếu có rủi ro mới</a:t>
                      </a:r>
                    </a:p>
                  </a:txBody>
                  <a:tcPr marL="73152" marR="73152" marT="45720" marB="45720" anchor="ctr">
                    <a:solidFill>
                      <a:srgbClr val="F5F9FA"/>
                    </a:solidFill>
                  </a:tcPr>
                </a:tc>
              </a:tr>
            </a:tbl>
          </a:graphicData>
        </a:graphic>
      </p:graphicFrame>
      <p:sp>
        <p:nvSpPr>
          <p:cNvPr id="31" name="Caption"/>
          <p:cNvSpPr txBox="1"/>
          <p:nvPr/>
        </p:nvSpPr>
        <p:spPr>
          <a:xfrm>
            <a:off x="457200" y="4420136"/>
            <a:ext cx="11277600" cy="356375"/>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Không chắc là loại nào? Hỏi hội đồng đạo đức trước khi bắt đầu. Tạp chí sẽ hỏi phê duyệt hoặc miễn trừ.</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Nghiên cứu hỏi điều gì tốt nhất. Audit hỏi ta có làm không. QI làm cho tốt hơn.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PICO cho các loại câu hỏi khác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487623"/>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Chẩn đoán</a:t>
            </a:r>
          </a:p>
        </p:txBody>
      </p:sp>
      <p:sp>
        <p:nvSpPr>
          <p:cNvPr id="71" name="CardBody"/>
          <p:cNvSpPr/>
          <p:nvPr/>
        </p:nvSpPr>
        <p:spPr>
          <a:xfrm>
            <a:off x="457200" y="2127623"/>
            <a:ext cx="3625866" cy="25871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00" dirty="0">
                <a:solidFill>
                  <a:srgbClr val="000000"/>
                </a:solidFill>
                <a:latin typeface="Arial"/>
                <a:cs typeface="Arial"/>
              </a:rPr>
              <a:t>P: người được xét nghiệm</a:t>
            </a:r>
          </a:p>
          <a:p>
            <a:pPr marL="0" indent="0" algn="l">
              <a:lnSpc>
                <a:spcPct val="104000"/>
              </a:lnSpc>
              <a:spcBef>
                <a:spcPts val="400"/>
              </a:spcBef>
              <a:buNone/>
            </a:pPr>
            <a:r>
              <a:rPr lang="en-US" sz="1400" dirty="0">
                <a:solidFill>
                  <a:srgbClr val="000000"/>
                </a:solidFill>
                <a:latin typeface="Arial"/>
                <a:cs typeface="Arial"/>
              </a:rPr>
              <a:t>I: xét nghiệm mới</a:t>
            </a:r>
          </a:p>
          <a:p>
            <a:pPr marL="0" indent="0" algn="l">
              <a:lnSpc>
                <a:spcPct val="104000"/>
              </a:lnSpc>
              <a:spcBef>
                <a:spcPts val="400"/>
              </a:spcBef>
              <a:buNone/>
            </a:pPr>
            <a:r>
              <a:rPr lang="en-US" sz="1400" dirty="0">
                <a:solidFill>
                  <a:srgbClr val="000000"/>
                </a:solidFill>
                <a:latin typeface="Arial"/>
                <a:cs typeface="Arial"/>
              </a:rPr>
              <a:t>C: tiêu chuẩn tham chiếu</a:t>
            </a:r>
          </a:p>
          <a:p>
            <a:pPr marL="0" indent="0" algn="l">
              <a:lnSpc>
                <a:spcPct val="104000"/>
              </a:lnSpc>
              <a:spcBef>
                <a:spcPts val="400"/>
              </a:spcBef>
              <a:buNone/>
            </a:pPr>
            <a:r>
              <a:rPr lang="en-US" sz="1400" dirty="0">
                <a:solidFill>
                  <a:srgbClr val="000000"/>
                </a:solidFill>
                <a:latin typeface="Arial"/>
                <a:cs typeface="Arial"/>
              </a:rPr>
              <a:t>O: độ chính xác</a:t>
            </a:r>
          </a:p>
          <a:p>
            <a:pPr marL="0" indent="0" algn="l">
              <a:lnSpc>
                <a:spcPct val="104000"/>
              </a:lnSpc>
              <a:spcBef>
                <a:spcPts val="400"/>
              </a:spcBef>
              <a:buNone/>
            </a:pPr>
            <a:r>
              <a:rPr lang="en-US" sz="1400" i="1" dirty="0">
                <a:solidFill>
                  <a:srgbClr val="000000"/>
                </a:solidFill>
                <a:latin typeface="Arial"/>
                <a:cs typeface="Arial"/>
              </a:rPr>
              <a:t>Ví dụ: ở người lớn nghi nhiễm khuẩn huyết tại khoa cấp cứu, qSOFA chính xác đến đâu so với tiêu chuẩn Sepsis-3 đầy đủ?</a:t>
            </a:r>
          </a:p>
        </p:txBody>
      </p:sp>
      <p:sp>
        <p:nvSpPr>
          <p:cNvPr id="72" name="CardHead"/>
          <p:cNvSpPr/>
          <p:nvPr/>
        </p:nvSpPr>
        <p:spPr>
          <a:xfrm>
            <a:off x="4283066" y="1487623"/>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Tiên lượng</a:t>
            </a:r>
          </a:p>
        </p:txBody>
      </p:sp>
      <p:sp>
        <p:nvSpPr>
          <p:cNvPr id="73" name="CardBody"/>
          <p:cNvSpPr/>
          <p:nvPr/>
        </p:nvSpPr>
        <p:spPr>
          <a:xfrm>
            <a:off x="4283066" y="2127623"/>
            <a:ext cx="3625866" cy="25871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00" dirty="0">
                <a:solidFill>
                  <a:srgbClr val="000000"/>
                </a:solidFill>
                <a:latin typeface="Arial"/>
                <a:cs typeface="Arial"/>
              </a:rPr>
              <a:t>P: người bệnh mắc một tình trạng</a:t>
            </a:r>
          </a:p>
          <a:p>
            <a:pPr marL="0" indent="0" algn="l">
              <a:lnSpc>
                <a:spcPct val="104000"/>
              </a:lnSpc>
              <a:spcBef>
                <a:spcPts val="400"/>
              </a:spcBef>
              <a:buNone/>
            </a:pPr>
            <a:r>
              <a:rPr lang="en-US" sz="1400" dirty="0">
                <a:solidFill>
                  <a:srgbClr val="000000"/>
                </a:solidFill>
                <a:latin typeface="Arial"/>
                <a:cs typeface="Arial"/>
              </a:rPr>
              <a:t>E: yếu tố nguy cơ (phơi nhiễm)</a:t>
            </a:r>
          </a:p>
          <a:p>
            <a:pPr marL="0" indent="0" algn="l">
              <a:lnSpc>
                <a:spcPct val="104000"/>
              </a:lnSpc>
              <a:spcBef>
                <a:spcPts val="400"/>
              </a:spcBef>
              <a:buNone/>
            </a:pPr>
            <a:r>
              <a:rPr lang="en-US" sz="1400" dirty="0">
                <a:solidFill>
                  <a:srgbClr val="000000"/>
                </a:solidFill>
                <a:latin typeface="Arial"/>
                <a:cs typeface="Arial"/>
              </a:rPr>
              <a:t>O: điều xảy ra</a:t>
            </a:r>
          </a:p>
          <a:p>
            <a:pPr marL="0" indent="0" algn="l">
              <a:lnSpc>
                <a:spcPct val="104000"/>
              </a:lnSpc>
              <a:spcBef>
                <a:spcPts val="400"/>
              </a:spcBef>
              <a:buNone/>
            </a:pPr>
            <a:r>
              <a:rPr lang="en-US" sz="1400" dirty="0">
                <a:solidFill>
                  <a:srgbClr val="000000"/>
                </a:solidFill>
                <a:latin typeface="Arial"/>
                <a:cs typeface="Arial"/>
              </a:rPr>
              <a:t>T: đến khi nào</a:t>
            </a:r>
          </a:p>
          <a:p>
            <a:pPr marL="0" indent="0" algn="l">
              <a:lnSpc>
                <a:spcPct val="104000"/>
              </a:lnSpc>
              <a:spcBef>
                <a:spcPts val="400"/>
              </a:spcBef>
              <a:buNone/>
            </a:pPr>
            <a:r>
              <a:rPr lang="en-US" sz="1400" i="1" dirty="0">
                <a:solidFill>
                  <a:srgbClr val="000000"/>
                </a:solidFill>
                <a:latin typeface="Arial"/>
                <a:cs typeface="Arial"/>
              </a:rPr>
              <a:t>Ví dụ: ở người lớn bị sốc nhiễm khuẩn, lactate trên 4 mmol/L lúc nhập viện có liên quan với tử vong đến ngày 28 không?</a:t>
            </a:r>
          </a:p>
        </p:txBody>
      </p:sp>
      <p:sp>
        <p:nvSpPr>
          <p:cNvPr id="74" name="CardHead"/>
          <p:cNvSpPr/>
          <p:nvPr/>
        </p:nvSpPr>
        <p:spPr>
          <a:xfrm>
            <a:off x="8108932" y="1487623"/>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Định tính (SPIDER)</a:t>
            </a:r>
          </a:p>
        </p:txBody>
      </p:sp>
      <p:sp>
        <p:nvSpPr>
          <p:cNvPr id="75" name="CardBody"/>
          <p:cNvSpPr/>
          <p:nvPr/>
        </p:nvSpPr>
        <p:spPr>
          <a:xfrm>
            <a:off x="8108932" y="2127623"/>
            <a:ext cx="3625866" cy="25871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00" dirty="0">
                <a:solidFill>
                  <a:srgbClr val="000000"/>
                </a:solidFill>
                <a:latin typeface="Arial"/>
                <a:cs typeface="Arial"/>
              </a:rPr>
              <a:t>S: Mẫu (Sample)</a:t>
            </a:r>
          </a:p>
          <a:p>
            <a:pPr marL="0" indent="0" algn="l">
              <a:lnSpc>
                <a:spcPct val="104000"/>
              </a:lnSpc>
              <a:spcBef>
                <a:spcPts val="400"/>
              </a:spcBef>
              <a:buNone/>
            </a:pPr>
            <a:r>
              <a:rPr lang="en-US" sz="1400" dirty="0">
                <a:solidFill>
                  <a:srgbClr val="000000"/>
                </a:solidFill>
                <a:latin typeface="Arial"/>
                <a:cs typeface="Arial"/>
              </a:rPr>
              <a:t>PI: Hiện tượng quan tâm</a:t>
            </a:r>
          </a:p>
          <a:p>
            <a:pPr marL="0" indent="0" algn="l">
              <a:lnSpc>
                <a:spcPct val="104000"/>
              </a:lnSpc>
              <a:spcBef>
                <a:spcPts val="400"/>
              </a:spcBef>
              <a:buNone/>
            </a:pPr>
            <a:r>
              <a:rPr lang="en-US" sz="1400" dirty="0">
                <a:solidFill>
                  <a:srgbClr val="000000"/>
                </a:solidFill>
                <a:latin typeface="Arial"/>
                <a:cs typeface="Arial"/>
              </a:rPr>
              <a:t>D: Thiết kế (Design)</a:t>
            </a:r>
          </a:p>
          <a:p>
            <a:pPr marL="0" indent="0" algn="l">
              <a:lnSpc>
                <a:spcPct val="104000"/>
              </a:lnSpc>
              <a:spcBef>
                <a:spcPts val="400"/>
              </a:spcBef>
              <a:buNone/>
            </a:pPr>
            <a:r>
              <a:rPr lang="en-US" sz="1400" dirty="0">
                <a:solidFill>
                  <a:srgbClr val="000000"/>
                </a:solidFill>
                <a:latin typeface="Arial"/>
                <a:cs typeface="Arial"/>
              </a:rPr>
              <a:t>E: Đánh giá. R: Loại nghiên cứu</a:t>
            </a:r>
          </a:p>
          <a:p>
            <a:pPr marL="0" indent="0" algn="l">
              <a:lnSpc>
                <a:spcPct val="104000"/>
              </a:lnSpc>
              <a:spcBef>
                <a:spcPts val="400"/>
              </a:spcBef>
              <a:buNone/>
            </a:pPr>
            <a:r>
              <a:rPr lang="en-US" sz="1400" i="1" dirty="0">
                <a:solidFill>
                  <a:srgbClr val="000000"/>
                </a:solidFill>
                <a:latin typeface="Arial"/>
                <a:cs typeface="Arial"/>
              </a:rPr>
              <a:t>Ví dụ: điều dưỡng ICU (S) trải nghiệm việc ngừng dịch truyền (PI) thế nào, qua phỏng vấn (D), về các rào cản (E), trong một nghiên cứu định tính (R)?</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Chữ cái thay đổi, nhưng nguyên tắc vẫn giữ nguyên: nói rõ ràng.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Luyện thêm: trượt tiêu chí FINER nào?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4 phút</a:t>
            </a:r>
          </a:p>
        </p:txBody>
      </p:sp>
      <p:sp>
        <p:nvSpPr>
          <p:cNvPr id="51" name="Steps"/>
          <p:cNvSpPr txBox="1"/>
          <p:nvPr/>
        </p:nvSpPr>
        <p:spPr>
          <a:xfrm>
            <a:off x="457200" y="1720000"/>
            <a:ext cx="1127760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Mọi người lớn nằm viện trong cả nước: vitamin D có giảm tử vong trong 10 năm?</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Sốc nhiễm khuẩn: hoãn kháng sinh 24 giờ có giảm kháng thuốc?</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Điều dưỡng ICU có rửa tay không? (đã audit hằng tháng suốt 5 năm)</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Viêm phổi: màu của tờ y lệnh có ảnh hưởng tử vong 28 ngày?</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Mỗi câu một chữ cái, trong bình chọn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Mơ hồ và trả lời được: thêm một ví dụ tại khoa</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535249"/>
            <a:ext cx="5538800"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Mơ hồ</a:t>
            </a:r>
          </a:p>
        </p:txBody>
      </p:sp>
      <p:sp>
        <p:nvSpPr>
          <p:cNvPr id="71" name="CardBody"/>
          <p:cNvSpPr/>
          <p:nvPr/>
        </p:nvSpPr>
        <p:spPr>
          <a:xfrm>
            <a:off x="457200" y="2175249"/>
            <a:ext cx="5538800" cy="2444253"/>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950" b="1" dirty="0">
                <a:solidFill>
                  <a:srgbClr val="000000"/>
                </a:solidFill>
                <a:latin typeface="Arial"/>
                <a:cs typeface="Arial"/>
              </a:rPr>
              <a:t>"Truyền dịch có hại cho người bệnh ICU không?"</a:t>
            </a:r>
          </a:p>
          <a:p>
            <a:pPr marL="0" indent="0" algn="l">
              <a:lnSpc>
                <a:spcPct val="104000"/>
              </a:lnSpc>
              <a:spcBef>
                <a:spcPts val="400"/>
              </a:spcBef>
              <a:buNone/>
            </a:pPr>
            <a:r>
              <a:rPr lang="en-US" sz="1950" dirty="0">
                <a:solidFill>
                  <a:srgbClr val="000000"/>
                </a:solidFill>
                <a:latin typeface="Arial"/>
                <a:cs typeface="Arial"/>
              </a:rPr>
              <a:t>Người bệnh nào?</a:t>
            </a:r>
          </a:p>
          <a:p>
            <a:pPr marL="0" indent="0" algn="l">
              <a:lnSpc>
                <a:spcPct val="104000"/>
              </a:lnSpc>
              <a:spcBef>
                <a:spcPts val="400"/>
              </a:spcBef>
              <a:buNone/>
            </a:pPr>
            <a:r>
              <a:rPr lang="en-US" sz="1950" dirty="0">
                <a:solidFill>
                  <a:srgbClr val="000000"/>
                </a:solidFill>
                <a:latin typeface="Arial"/>
                <a:cs typeface="Arial"/>
              </a:rPr>
              <a:t>Dịch gì, bao nhiêu?</a:t>
            </a:r>
          </a:p>
          <a:p>
            <a:pPr marL="0" indent="0" algn="l">
              <a:lnSpc>
                <a:spcPct val="104000"/>
              </a:lnSpc>
              <a:spcBef>
                <a:spcPts val="400"/>
              </a:spcBef>
              <a:buNone/>
            </a:pPr>
            <a:r>
              <a:rPr lang="en-US" sz="1950" dirty="0">
                <a:solidFill>
                  <a:srgbClr val="000000"/>
                </a:solidFill>
                <a:latin typeface="Arial"/>
                <a:cs typeface="Arial"/>
              </a:rPr>
              <a:t>Có hại so với cái gì?</a:t>
            </a:r>
          </a:p>
          <a:p>
            <a:pPr marL="0" indent="0" algn="l">
              <a:lnSpc>
                <a:spcPct val="104000"/>
              </a:lnSpc>
              <a:spcBef>
                <a:spcPts val="400"/>
              </a:spcBef>
              <a:buNone/>
            </a:pPr>
            <a:r>
              <a:rPr lang="en-US" sz="1950" dirty="0">
                <a:solidFill>
                  <a:srgbClr val="000000"/>
                </a:solidFill>
                <a:latin typeface="Arial"/>
                <a:cs typeface="Arial"/>
              </a:rPr>
              <a:t>Hại thế nào? Khi nào?</a:t>
            </a:r>
          </a:p>
        </p:txBody>
      </p:sp>
      <p:sp>
        <p:nvSpPr>
          <p:cNvPr id="72" name="CardHead"/>
          <p:cNvSpPr/>
          <p:nvPr/>
        </p:nvSpPr>
        <p:spPr>
          <a:xfrm>
            <a:off x="6196000" y="1535249"/>
            <a:ext cx="5538800" cy="640000"/>
          </a:xfrm>
          <a:prstGeom prst="rect">
            <a:avLst/>
          </a:prstGeom>
          <a:solidFill>
            <a:srgbClr val="2E8B5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Trả lời được, nhờ PICO</a:t>
            </a:r>
          </a:p>
        </p:txBody>
      </p:sp>
      <p:sp>
        <p:nvSpPr>
          <p:cNvPr id="73" name="CardBody"/>
          <p:cNvSpPr/>
          <p:nvPr/>
        </p:nvSpPr>
        <p:spPr>
          <a:xfrm>
            <a:off x="6196000" y="2175249"/>
            <a:ext cx="5538800" cy="2444253"/>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950" dirty="0">
                <a:solidFill>
                  <a:srgbClr val="000000"/>
                </a:solidFill>
                <a:latin typeface="Arial"/>
                <a:cs typeface="Arial"/>
              </a:rPr>
              <a:t>P: Ở người lớn bị sốc nhiễm khuẩn tại ICU,</a:t>
            </a:r>
          </a:p>
          <a:p>
            <a:pPr marL="0" indent="0" algn="l">
              <a:lnSpc>
                <a:spcPct val="104000"/>
              </a:lnSpc>
              <a:spcBef>
                <a:spcPts val="400"/>
              </a:spcBef>
              <a:buNone/>
            </a:pPr>
            <a:r>
              <a:rPr lang="en-US" sz="1950" dirty="0">
                <a:solidFill>
                  <a:srgbClr val="000000"/>
                </a:solidFill>
                <a:latin typeface="Arial"/>
                <a:cs typeface="Arial"/>
              </a:rPr>
              <a:t>I: chiến lược hạn chế dịch,</a:t>
            </a:r>
          </a:p>
          <a:p>
            <a:pPr marL="0" indent="0" algn="l">
              <a:lnSpc>
                <a:spcPct val="104000"/>
              </a:lnSpc>
              <a:spcBef>
                <a:spcPts val="400"/>
              </a:spcBef>
              <a:buNone/>
            </a:pPr>
            <a:r>
              <a:rPr lang="en-US" sz="1950" dirty="0">
                <a:solidFill>
                  <a:srgbClr val="000000"/>
                </a:solidFill>
                <a:latin typeface="Arial"/>
                <a:cs typeface="Arial"/>
              </a:rPr>
              <a:t>C: so với chăm sóc thường quy,</a:t>
            </a:r>
          </a:p>
          <a:p>
            <a:pPr marL="0" indent="0" algn="l">
              <a:lnSpc>
                <a:spcPct val="104000"/>
              </a:lnSpc>
              <a:spcBef>
                <a:spcPts val="400"/>
              </a:spcBef>
              <a:buNone/>
            </a:pPr>
            <a:r>
              <a:rPr lang="en-US" sz="1950" dirty="0">
                <a:solidFill>
                  <a:srgbClr val="000000"/>
                </a:solidFill>
                <a:latin typeface="Arial"/>
                <a:cs typeface="Arial"/>
              </a:rPr>
              <a:t>O: có làm giảm tử vong</a:t>
            </a:r>
          </a:p>
          <a:p>
            <a:pPr marL="0" indent="0" algn="l">
              <a:lnSpc>
                <a:spcPct val="104000"/>
              </a:lnSpc>
              <a:spcBef>
                <a:spcPts val="400"/>
              </a:spcBef>
              <a:buNone/>
            </a:pPr>
            <a:r>
              <a:rPr lang="en-US" sz="1950" dirty="0">
                <a:solidFill>
                  <a:srgbClr val="000000"/>
                </a:solidFill>
                <a:latin typeface="Arial"/>
                <a:cs typeface="Arial"/>
              </a:rPr>
              <a:t>T: 28 ngày không?</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Luyện trên khoa của bạn: lấy một câu hỏi hành lang và điền các ô PICO.</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Logo"/>
          <p:cNvPicPr>
            <a:picLocks noChangeAspect="1"/>
          </p:cNvPicPr>
          <p:nvPr/>
        </p:nvPicPr>
        <p:blipFill>
          <a:blip r:embed="rId3"/>
          <a:stretch>
            <a:fillRect/>
          </a:stretch>
        </p:blipFill>
        <p:spPr>
          <a:xfrm>
            <a:off x="4438553" y="723719"/>
            <a:ext cx="3314894" cy="2906250"/>
          </a:xfrm>
          <a:prstGeom prst="rect">
            <a:avLst/>
          </a:prstGeom>
        </p:spPr>
      </p:pic>
      <p:sp>
        <p:nvSpPr>
          <p:cNvPr id="3" name="CopyHead"/>
          <p:cNvSpPr txBox="1"/>
          <p:nvPr/>
        </p:nvSpPr>
        <p:spPr>
          <a:xfrm>
            <a:off x="1100000" y="3650000"/>
            <a:ext cx="9000000" cy="500000"/>
          </a:xfrm>
          <a:prstGeom prst="rect">
            <a:avLst/>
          </a:prstGeom>
          <a:noFill/>
          <a:ln>
            <a:noFill/>
          </a:ln>
        </p:spPr>
        <p:txBody>
          <a:bodyPr wrap="square" lIns="0" tIns="45720" rIns="0" bIns="45720" rtlCol="0" anchor="t"/>
          <a:lstStyle/>
          <a:p>
            <a:pPr marL="0" indent="0" algn="l">
              <a:buNone/>
            </a:pPr>
            <a:r>
              <a:rPr lang="en-US" sz="2400" b="1" dirty="0">
                <a:solidFill>
                  <a:srgbClr val="4472C4"/>
                </a:solidFill>
                <a:latin typeface="Arial"/>
                <a:cs typeface="Arial"/>
              </a:rPr>
              <a:t>Copyright © Neudata, 2026</a:t>
            </a:r>
          </a:p>
        </p:txBody>
      </p:sp>
      <p:sp>
        <p:nvSpPr>
          <p:cNvPr id="4" name="CopyBody"/>
          <p:cNvSpPr txBox="1"/>
          <p:nvPr/>
        </p:nvSpPr>
        <p:spPr>
          <a:xfrm>
            <a:off x="1100000" y="4200000"/>
            <a:ext cx="9991440" cy="2200000"/>
          </a:xfrm>
          <a:prstGeom prst="rect">
            <a:avLst/>
          </a:prstGeom>
          <a:noFill/>
          <a:ln>
            <a:noFill/>
          </a:ln>
        </p:spPr>
        <p:txBody>
          <a:bodyPr wrap="square" lIns="0" tIns="45720" rIns="0" bIns="45720" rtlCol="0" anchor="t"/>
          <a:lstStyle/>
          <a:p>
            <a:pPr marL="0" indent="0" algn="l">
              <a:spcBef>
                <a:spcPts val="100"/>
              </a:spcBef>
              <a:buNone/>
            </a:pPr>
            <a:r>
              <a:rPr lang="en-US" sz="1200" dirty="0">
                <a:solidFill>
                  <a:srgbClr val="000000"/>
                </a:solidFill>
                <a:latin typeface="Courier New"/>
                <a:cs typeface="Courier New"/>
              </a:rPr>
              <a:t>All property rights and copyright are reserved.</a:t>
            </a:r>
          </a:p>
          <a:p>
            <a:pPr>
              <a:buNone/>
            </a:pPr>
            <a:endParaRPr sz="800"/>
          </a:p>
          <a:p>
            <a:pPr marL="0" indent="0" algn="l">
              <a:spcBef>
                <a:spcPts val="100"/>
              </a:spcBef>
              <a:buNone/>
            </a:pPr>
            <a:r>
              <a:rPr lang="en-US" sz="1200" dirty="0">
                <a:solidFill>
                  <a:srgbClr val="000000"/>
                </a:solidFill>
                <a:latin typeface="Courier New"/>
                <a:cs typeface="Courier New"/>
              </a:rPr>
              <a:t>This presentation contains proprietary data, information, and materials developed by Neudata for dedicated use only and may not be communicated, copied, reproduced, distributed, published, or cited, in whole or in part, without the prior written consent of Neudata.</a:t>
            </a:r>
          </a:p>
          <a:p>
            <a:pPr marL="0" indent="0" algn="l">
              <a:spcBef>
                <a:spcPts val="100"/>
              </a:spcBef>
              <a:buNone/>
            </a:pPr>
            <a:r>
              <a:rPr lang="en-US" sz="1200" dirty="0">
                <a:solidFill>
                  <a:srgbClr val="000000"/>
                </a:solidFill>
                <a:latin typeface="Courier New"/>
                <a:cs typeface="Courier New"/>
              </a:rPr>
              <a:t>Where explicit written permission has been granted, appropriate attribution must be included, followed by “by courtesy of Neudata”.</a:t>
            </a:r>
          </a:p>
          <a:p>
            <a:pPr>
              <a:buNone/>
            </a:pPr>
            <a:endParaRPr sz="800"/>
          </a:p>
          <a:p>
            <a:pPr marL="0" indent="0" algn="l">
              <a:spcBef>
                <a:spcPts val="100"/>
              </a:spcBef>
              <a:buNone/>
            </a:pPr>
            <a:r>
              <a:rPr lang="en-US" sz="1200" dirty="0">
                <a:solidFill>
                  <a:srgbClr val="000000"/>
                </a:solidFill>
                <a:latin typeface="Courier New"/>
                <a:cs typeface="Courier New"/>
              </a:rPr>
              <a:t>Any unauthorized use or infringement of these materials may give rise to legal action and claims for damages, without prejudice to any other rights of Neudata, including rights relating to patents, trademarks, or other forms of intellectual property protection.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sp>
        <p:nvSpPr>
          <p:cNvPr id="905"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x</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Relationships xmlns="http://schemas.openxmlformats.org/package/2006/relationships">
  <Relationship Id="rId1" Type="http://schemas.openxmlformats.org/officeDocument/2006/relationships/customXmlProps" Target="itemProps1.xml"/>
</Relationships>

</file>

<file path=customXml/_rels/item2.xml.rels><?xml version="1.0" encoding="utf-8"?>
<Relationships xmlns="http://schemas.openxmlformats.org/package/2006/relationships">
  <Relationship Id="rId1" Type="http://schemas.openxmlformats.org/officeDocument/2006/relationships/customXmlProps" Target="itemProps2.xml"/>
</Relationships>

</file>

<file path=customXml/_rels/item3.xml.rels><?xml version="1.0" encoding="utf-8"?>
<Relationships xmlns="http://schemas.openxmlformats.org/package/2006/relationships">
  <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658d648-6ffc-4f30-955e-342d2c65b5c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54D7B907B5DFD428D1C0297734363F0" ma:contentTypeVersion="15" ma:contentTypeDescription="Een nieuw document maken." ma:contentTypeScope="" ma:versionID="26c99ba727eaa891493a7fa95ff6c725">
  <xsd:schema xmlns:xsd="http://www.w3.org/2001/XMLSchema" xmlns:xs="http://www.w3.org/2001/XMLSchema" xmlns:p="http://schemas.microsoft.com/office/2006/metadata/properties" xmlns:ns3="e658d648-6ffc-4f30-955e-342d2c65b5cc" xmlns:ns4="ab59a5c7-b96d-406d-bbef-f0a1b42de2f3" targetNamespace="http://schemas.microsoft.com/office/2006/metadata/properties" ma:root="true" ma:fieldsID="786a918a36af2f8db8f60bc36475a9d3" ns3:_="" ns4:_="">
    <xsd:import namespace="e658d648-6ffc-4f30-955e-342d2c65b5cc"/>
    <xsd:import namespace="ab59a5c7-b96d-406d-bbef-f0a1b42de2f3"/>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ObjectDetectorVersions" minOccurs="0"/>
                <xsd:element ref="ns3:MediaServiceDateTaken" minOccurs="0"/>
                <xsd:element ref="ns3:MediaServiceAutoTags" minOccurs="0"/>
                <xsd:element ref="ns3:MediaLengthInSeconds" minOccurs="0"/>
                <xsd:element ref="ns3:MediaServiceSearchProperties"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58d648-6ffc-4f30-955e-342d2c65b5cc"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59a5c7-b96d-406d-bbef-f0a1b42de2f3" elementFormDefault="qualified">
    <xsd:import namespace="http://schemas.microsoft.com/office/2006/documentManagement/types"/>
    <xsd:import namespace="http://schemas.microsoft.com/office/infopath/2007/PartnerControls"/>
    <xsd:element name="SharedWithUsers" ma:index="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Gedeeld met details" ma:internalName="SharedWithDetails" ma:readOnly="true">
      <xsd:simpleType>
        <xsd:restriction base="dms:Note">
          <xsd:maxLength value="255"/>
        </xsd:restriction>
      </xsd:simpleType>
    </xsd:element>
    <xsd:element name="SharingHintHash" ma:index="11"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0B55F9-5C8D-46ED-979A-F6455BC92B05}">
  <ds:schemaRefs>
    <ds:schemaRef ds:uri="e658d648-6ffc-4f30-955e-342d2c65b5cc"/>
    <ds:schemaRef ds:uri="ab59a5c7-b96d-406d-bbef-f0a1b42de2f3"/>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183C2C74-28C0-461B-998D-91BCFE0ECC1C}">
  <ds:schemaRefs>
    <ds:schemaRef ds:uri="http://schemas.microsoft.com/sharepoint/v3/contenttype/forms"/>
  </ds:schemaRefs>
</ds:datastoreItem>
</file>

<file path=customXml/itemProps3.xml><?xml version="1.0" encoding="utf-8"?>
<ds:datastoreItem xmlns:ds="http://schemas.openxmlformats.org/officeDocument/2006/customXml" ds:itemID="{A73EACF0-A77F-4E50-B4B4-74F98872DC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58d648-6ffc-4f30-955e-342d2c65b5cc"/>
    <ds:schemaRef ds:uri="ab59a5c7-b96d-406d-bbef-f0a1b42de2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2181</TotalTime>
  <Words>443</Words>
  <Application>Microsoft Office PowerPoint</Application>
  <PresentationFormat>Widescreen</PresentationFormat>
  <Paragraphs>58</Paragraphs>
  <Slides>4</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Calibri</vt:lpstr>
      <vt:lpstr>Century Gothic</vt:lpstr>
      <vt:lpstr>Consolas</vt:lpstr>
      <vt:lpstr>Segoe UI</vt:lpstr>
      <vt:lpstr>Segoe UI (Body)</vt:lpstr>
      <vt:lpstr>Verdana</vt:lpstr>
      <vt:lpstr>Office Theme</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Osangir Bernard</dc:creator>
  <cp:keywords/>
  <dc:description>generated using python-pptx</dc:description>
  <cp:lastModifiedBy>Bernard OSANG'IR</cp:lastModifiedBy>
  <cp:revision>75</cp:revision>
  <dcterms:created xsi:type="dcterms:W3CDTF">2013-01-27T09:14:16Z</dcterms:created>
  <dcterms:modified xsi:type="dcterms:W3CDTF">2026-06-28T14:46:43Z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0x010100F54D7B907B5DFD428D1C0297734363F0</vt:lpwstr>
  </property>
</Properties>
</file>