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8 (19:30). Online, 19:30-22:30, with a 15-minute break at 20:50. The last session. Today we finish writing the FLUID-ICU manuscript (Q1 together, then each participant's own question), follow a paper from submission to reviewers, practise reviewing as a whole class, and about five volunteers present their own proposals.</a:t>
            </a:r>
          </a:p>
          <a:p>
            <a:r>
              <a:rPr lang="en-US" sz="1400" b="0" dirty="0"/>
              <a:t/>
            </a:r>
          </a:p>
          <a:p>
            <a:r>
              <a:rPr lang="en-US" sz="1400" b="0" dirty="0"/>
              <a:t>Before the session: send the PDFs (Session 8 exercise sheet, Papers 1 and 2 original versions, the class Q1 draft from Session 7). Collect the presenters' slides and open them on your computer. Load the polls.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Recap (19:30-19:35). Question 1 was last week's exit question: read two or three of the answers you received and correct any misunderstanding. Questions 2 and 3 are quick polls. Reveal the answers.</a:t>
            </a:r>
          </a:p>
          <a:p>
            <a:r>
              <a:rPr lang="en-US" sz="1400" b="0" dirty="0"/>
              <a:t>Question 3 leads into 8.1: the Discussion is where interpretation lives.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8.1 (19:35-20:00). Ten slides with three worked examples from FLUID-ICU Q1 and a 2-minute check.</a:t>
            </a:r>
          </a:p>
          <a:p>
            <a:r>
              <a:rPr lang="en-US" sz="1400" b="0" dirty="0"/>
              <a:t>Order follows the writing order from last Saturday: Introduction, Discussion, then the Abstract and the Title last.</a:t>
            </a:r>
          </a:p>
          <a:p>
            <a:r>
              <a:rPr lang="en-US" sz="1400" b="0" dirty="0"/>
              <a:t>Pace: about 2 minutes per slide. Slow down on the worked Discussion example.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introduction is a funnel, not a literature review. Paragraph 1: what is known (burden, mechanism, current practice). Paragraph 2: what is not known: the gap, ideally with conflicting evidence cited on both sides. Paragraph 3: 'We therefore aimed to ...', one aim sentence that matches the primary outcome in the Methods.</a:t>
            </a:r>
          </a:p>
          <a:p>
            <a:r>
              <a:rPr lang="en-US" sz="1400" b="0" dirty="0"/>
              <a:t>Paper 1 (Boulet 2024, the trial) is the model (annotations #10-#12): known (positive fluid balance is linked to death, hidden fluids are a large share of intake), unknown (earlier trials targeted resuscitation fluids only), aim (primary objective = fluid balance after 5 days), all in under 500 words (pages 2-3).</a:t>
            </a:r>
          </a:p>
          <a:p>
            <a:r>
              <a:rPr lang="en-US" sz="1400" b="0" dirty="0"/>
              <a:t>Paper 2 (Hyun 2023, the cohort) defines the gap in paragraph 2 by citing both sides of a conflict (annotation #9). Copy that. But its introduction runs to about 550 words and the aim repeats the causal word 'impact' (#3, #10).</a:t>
            </a:r>
          </a:p>
          <a:p>
            <a:r>
              <a:rPr lang="en-US" sz="1400" b="0" dirty="0"/>
              <a:t>Link to Sessions 1-2: the problem statement and PICO of your proposal already give you this funnel.</a:t>
            </a:r>
          </a:p>
          <a:p>
            <a:r>
              <a:rPr lang="en-US" sz="1400" b="0" dirty="0"/>
              <a:t>Ask (call on two or three people, microphone on): in one sentence, what is not known about the question you chose? That sentence is your paragraph 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Worked example. Model opening sentences (adapt, do not copy):</a:t>
            </a:r>
          </a:p>
          <a:p>
            <a:r>
              <a:rPr lang="en-US" sz="1400" b="0" dirty="0"/>
              <a:t>P1: 'Intravenous fluids are a cornerstone of early sepsis care, but a positive cumulative fluid balance has been associated with higher mortality in several observational studies [refs].'</a:t>
            </a:r>
          </a:p>
          <a:p>
            <a:r>
              <a:rPr lang="en-US" sz="1400" b="0" dirty="0"/>
              <a:t>P2: 'Because sicker patients receive more fluid, it remains uncertain whether this association persists after adjustment for illness severity [refs].'</a:t>
            </a:r>
          </a:p>
          <a:p>
            <a:r>
              <a:rPr lang="en-US" sz="1400" b="0" dirty="0"/>
              <a:t>P3: 'We therefore examined whether a positive cumulative fluid balance by ICU day 3 was associated with 28-day mortality in adults with sepsis, before and after adjustment for severity.'</a:t>
            </a:r>
          </a:p>
          <a:p>
            <a:r>
              <a:rPr lang="en-US" sz="1400" b="0" dirty="0"/>
              <a:t>References: participants use the references found in Sessions 1-2 plus Papers 1 and 2.</a:t>
            </a:r>
          </a:p>
          <a:p>
            <a:r>
              <a:rPr lang="en-US" sz="1400" b="0" dirty="0"/>
              <a:t>Point out: the confounding by indication from Session 4 is the gap. That is why the study is worth doing.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good discussion makes six moves, in this order: answer the question, compare with other studies and explain why results differ. Explain the mechanism briefly, state the limitations specifically, with their likely direction and a fix. Give implications for practice and research, labelled as such. Conclude with the same message as the abstract and title.</a:t>
            </a:r>
          </a:p>
          <a:p>
            <a:r>
              <a:rPr lang="en-US" sz="1400" b="0" dirty="0"/>
              <a:t>Paper 1 does most of this well: the first sentence answers the primary question (annotation #36). The comparison with the CLASSIC and POINCARE-2 trials explains why results differ (#37). Limitations are specific, with mechanism and a fix (#38, #39). The conclusion matches the abstract (#44). Weak point: 'would probably be advantageous' is speculation without data (#46).</a:t>
            </a:r>
          </a:p>
          <a:p>
            <a:r>
              <a:rPr lang="en-US" sz="1400" b="0" dirty="0"/>
              <a:t>Paper 2: one-paragraph mechanism using the four-phase fluid model (#34). Comparison closes the loop with the conflicting studies from the introduction (#35). But its limitations miss survivor bias, residual lactate imbalance and confounding by indication (#36).</a:t>
            </a:r>
          </a:p>
          <a:p>
            <a:r>
              <a:rPr lang="en-US" sz="1400" b="0" dirty="0"/>
              <a:t>Poll: which move do first-time writers usually skip? Expected: the limitations' direction, saying whether a bias makes the effect look bigger or smaller.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(six moves, one sentence each, numbers from key_results.md, simulated data). OR = odds ratio. HR = hazard ratio. CI = confidence interval.</a:t>
            </a:r>
          </a:p>
          <a:p>
            <a:r>
              <a:rPr lang="en-US" sz="1400" b="0" dirty="0"/>
              <a:t>1 Answer: adjusted OR 1.62 (95% CI 1.02 to 2.59). 2 Compare: Paper 2 found day-2 HR 2.13 (1.48 to 3.06). 3 Explain: the crude OR 2.49 fell to 1.62 after adjustment (confounding by indication). 4 Limitations: residual confounding, reverse causation (patients who are dying accumulate fluid), patients dying before day 3. The adjusted Cox HR 1.46 had a CI reaching 1.00. 5 Implications: no basis to restrict fluid. A trial like Paper 1 is needed. 6 Conclusion: 'associated with'.</a:t>
            </a:r>
          </a:p>
          <a:p>
            <a:r>
              <a:rPr lang="en-US" sz="1400" b="0" dirty="0"/>
              <a:t>Optional point for those who chose Q1: the association looked stronger in heart failure (adjusted OR 4.39 vs 1.29, p for interaction 0.031, only 90 patients). This is a hypothesis, not a finding.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figure shows the three estimates from results pack Q1 (Table 6): crude (n = 618), adjusted complete-case (n = 527) and adjusted after multiple imputation (n = 620).</a:t>
            </a:r>
          </a:p>
          <a:p>
            <a:r>
              <a:rPr lang="en-US" sz="1400" b="0" dirty="0"/>
              <a:t>Teaching point: the drop from 2.49 to 1.62 is the Session 4 lesson made visible: sicker patients received more fluid and died more. The imputed estimate is close to the complete-case one, so missing lactate did not change the conclusion.</a:t>
            </a:r>
          </a:p>
          <a:p>
            <a:r>
              <a:rPr lang="en-US" sz="1400" b="0" dirty="0"/>
              <a:t>The adjusted CI starts at 1.02, just above 1. Calibrated sentence: 'a modest association remained'.</a:t>
            </a:r>
          </a:p>
          <a:p>
            <a:r>
              <a:rPr lang="en-US" sz="1400" b="0" dirty="0"/>
              <a:t>Ask: what would you write if the adjusted CI had crossed 1? Expected: 'no clear evidence of an association after adjustment', not 'no effect'.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strength of a verb is a claim. Over-interpretation (conclusions that go beyond the data) is one of the commonest reasons for rejection.</a:t>
            </a:r>
          </a:p>
          <a:p>
            <a:r>
              <a:rPr lang="en-US" sz="1400" b="0" dirty="0"/>
              <a:t>Read the ladder from the bottom: descriptive studies 'observe'. Cohorts and case-control studies find that something 'is associated with' an outcome. Strong observational evidence plus causal reasoning may 'contribute to'. A randomised trial may say 'reduced' or 'did not reduce'. 'Causes' or 'proves' needs several consistent large trials.</a:t>
            </a:r>
          </a:p>
          <a:p>
            <a:r>
              <a:rPr lang="en-US" sz="1400" b="0" dirty="0"/>
              <a:t>Never: 'non-significant trend' for p = 0.42 (Paper 1, page 10, annotation #41). 'No difference' when the study was too small (say 'no evidence of a difference', #29). 'First', 'ever', 'novel' without checking ('lowest fluid balance ever published', #40). 'Impact', 'did not impact', 'show' in an observational study (Paper 2, #1, #27, #28). 'The most reliable comparison' (#32). Ranking HRs from different cohorts as 'the highest risk' without a test (#37).</a:t>
            </a:r>
          </a:p>
          <a:p>
            <a:r>
              <a:rPr lang="en-US" sz="1400" b="0" dirty="0"/>
              <a:t>Ask (call on two or three people, microphone on): rewrite 'positive fluid balance increases mortality' for Paper 2. Expected: 'a positive fluid balance on ICU day 2 was associated with higher 28-day mortality'.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(2 minutes). Numbers from key_results.md (simulated): Q1 adjusted OR 1.62. Q2 adjusted OR 1.27 per 10 ml/kg. Q1 adjusted Cox HR 1.46 (1.00 to 2.13). Q4 adjusted complete-case OR 1.39 per mmol/L.</a:t>
            </a:r>
          </a:p>
          <a:p>
            <a:r>
              <a:rPr lang="en-US" sz="1400" b="0" dirty="0"/>
              <a:t>One poll per sentence: 'fine' or 'fix'. Call on one person to say the fix with the microphone on.</a:t>
            </a:r>
          </a:p>
          <a:p>
            <a:r>
              <a:rPr lang="en-US" sz="1400" b="0" dirty="0"/>
              <a:t>Sentence 3: no 'trend'. Give the estimate and say the CI reaches 1.</a:t>
            </a:r>
          </a:p>
          <a:p>
            <a:r>
              <a:rPr lang="en-US" sz="1400" b="0" dirty="0"/>
              <a:t>Sentence 4: 'predicts' is acceptable in a prediction sense. If the authors mean cause, 'associated with' is the honest verb.</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most clinical journals want a structured abstract (Background, Methods, Results, Conclusions) of about 250-300 words. Trials add the registration number. Many readers never go further, so it must stand alone.</a:t>
            </a:r>
          </a:p>
          <a:p>
            <a:r>
              <a:rPr lang="en-US" sz="1400" b="0" dirty="0"/>
              <a:t>Good practice: Paper 2's abstract gives the source population, setting and size (annotation #4) and every result as HR with 95% CI and exact P (annotation #5). Paper 1's conclusion reports a negative result plainly, with no spin (annotation #6), and the registration number is in the abstract (annotation #7).</a:t>
            </a:r>
          </a:p>
          <a:p>
            <a:r>
              <a:rPr lang="en-US" sz="1400" b="0" dirty="0"/>
              <a:t>Fix (Paper 1, annotation #4): medians are reported but the estimate is called a 'mean difference', and p = 0.0506 with a CI touching 0 is given to four decimals. The summary, the estimate and the test must match, and borderline p-values are not 'nearly significant'.</a:t>
            </a:r>
          </a:p>
          <a:p>
            <a:r>
              <a:rPr lang="en-US" sz="1400" b="0" dirty="0"/>
              <a:t>Write the abstract last, and check that each number appears identically in the abstract, text and tables.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(simulated data, about 120 words shown, and a full abstract is up to 250).</a:t>
            </a:r>
          </a:p>
          <a:p>
            <a:r>
              <a:rPr lang="en-US" sz="1400" b="0" dirty="0"/>
              <a:t>Title: names the exposure, outcome, population and design. No 'impact'.</a:t>
            </a:r>
          </a:p>
          <a:p>
            <a:r>
              <a:rPr lang="en-US" sz="1400" b="0" dirty="0"/>
              <a:t>Methods: must say the data are simulated (course rule).</a:t>
            </a:r>
          </a:p>
          <a:p>
            <a:r>
              <a:rPr lang="en-US" sz="1400" b="0" dirty="0"/>
              <a:t>Results: the crude and adjusted ORs, as in the Results. The participant numbers (618 analysed, 373 positive).</a:t>
            </a:r>
          </a:p>
          <a:p>
            <a:r>
              <a:rPr lang="en-US" sz="1400" b="0" dirty="0"/>
              <a:t>Conclusions: 'modestly associated', which matches an adjusted CI of 1.02 to 2.59.</a:t>
            </a:r>
          </a:p>
          <a:p>
            <a:r>
              <a:rPr lang="en-US" sz="1400" b="0" dirty="0"/>
              <a:t>Ask: which abstract sentence would change if the adjusted CI had been 0.95 to 2.40? Expected: Results and Conclusions, which would read 'no clear evidence of an association after adjustment'.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title is the most-read sentence of the paper. Build it from the PICO: design, intervention or exposure vs comparator, population, outcome. Aim for about 10-16 words. State the design. Avoid value-laden words ('impact', 'optimized', 'novel', 'first').</a:t>
            </a:r>
          </a:p>
          <a:p>
            <a:r>
              <a:rPr lang="en-US" sz="1400" b="0" dirty="0"/>
              <a:t>Paper 1 (annotation #1): the design is in the title (good), but it is over 25 words and uses value words. A shorter descriptive version is shown in green.</a:t>
            </a:r>
          </a:p>
          <a:p>
            <a:r>
              <a:rPr lang="en-US" sz="1400" b="0" dirty="0"/>
              <a:t>Paper 2 (annotation #1): 'Impact' is causal wording for an observational cohort. Reviewers routinely ask for 'Association between ...'.</a:t>
            </a:r>
          </a:p>
          <a:p>
            <a:r>
              <a:rPr lang="en-US" sz="1400" b="0" dirty="0"/>
              <a:t>Keywords (Paper 1, annotation #9): its keywords repeat words already in the title. Choose 3-6 MeSH (Medical Subject Headings) terms that are NOT in the title, so the paper is found by more searches.</a:t>
            </a:r>
          </a:p>
          <a:p>
            <a:r>
              <a:rPr lang="en-US" sz="1400" b="0" dirty="0"/>
              <a:t>You will write your own title in the workshop that follows.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References: use a reference manager (Zotero, Mendeley, EndNote) and check every citation. In Paper 2 the covariate list cites reference 26 (the Sepsis-3 definitions paper), almost certainly the wrong number (annotation #22). Never cite a reference an AI tool suggested without reading it.</a:t>
            </a:r>
          </a:p>
          <a:p>
            <a:r>
              <a:rPr lang="en-US" sz="1400" b="0" dirty="0"/>
              <a:t>Reporting checklist: fill in CONSORT (trials) or STROBE (observational studies) while you write, with page numbers. Many journals require it at submission. Neither paper names its guideline (both annotated summaries flag this).</a:t>
            </a:r>
          </a:p>
          <a:p>
            <a:r>
              <a:rPr lang="en-US" sz="1400" b="0" dirty="0"/>
              <a:t>Final read: check every number in the text against the tables (Paper 1's creatinine, #25), every figure call-out (Paper 1 refers to Fig. 1 where it means Fig. 2A, #28), and typography of numbers (an IQR whose upper limit is below the lower limit, #35).</a:t>
            </a:r>
          </a:p>
          <a:p>
            <a:r>
              <a:rPr lang="en-US" sz="1400" b="0" dirty="0"/>
              <a:t>Key message from the annotated summaries: almost all of Paper 1's errors would have been caught by a co-author reading the tables against the text.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Manuscript workshop 2 (20:00-20:30). Course dataset.</a:t>
            </a:r>
          </a:p>
          <a:p>
            <a:r>
              <a:rPr lang="en-US" sz="1400" b="0" dirty="0"/>
              <a:t>Part 1 (20:00-20:22): you add the Introduction, Discussion, Abstract and Title to last Saturday's class draft for Q1, live on the shared screen.</a:t>
            </a:r>
          </a:p>
          <a:p>
            <a:r>
              <a:rPr lang="en-US" sz="1400" b="0" dirty="0"/>
              <a:t>Part 2 (20:22-20:30): each participant writes the aim sentence and title for their own question, then finishes the draft and submits it by 23:59 tonight (Course/Assignment/manuscript_brief.md).</a:t>
            </a:r>
          </a:p>
          <a:p>
            <a:r>
              <a:rPr lang="en-US" sz="1400" b="0" dirty="0"/>
              <a:t>Instructions: Course/Practicals/s8_exercises.md, Part B. Model paragraphs for Q1: Course/Solutions/s8_solutions.md.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Workshop Part 1 (20:00-20:22). Whole class. Open last week's class draft and type into it. Call each phase.</a:t>
            </a:r>
          </a:p>
          <a:p>
            <a:r>
              <a:rPr lang="en-US" sz="1400" b="0" dirty="0"/>
              <a:t>Prompts: 'Does our first Discussion sentence answer the question with the number?' 'Is there a limitation with its direction?' 'Does our conclusion use the same verb as our aim?' 'Is every number in the abstract identical to the Results?'</a:t>
            </a:r>
          </a:p>
          <a:p>
            <a:r>
              <a:rPr lang="en-US" sz="1400" b="0" dirty="0"/>
              <a:t>Share the completed class draft as a PDF after the session. It is the model for everyone's own manuscript.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Workshop Part 2 (20:22-20:30). Individual.</a:t>
            </a:r>
          </a:p>
          <a:p>
            <a:r>
              <a:rPr lang="en-US" sz="1400" b="0" dirty="0"/>
              <a:t>Question-specific reminders (post them in the chat): Q2, AKI may also cause fluid accumulation (reverse causation). Q3, ventilator-free days count death as zero. Explain the measure. Q4, compare complete-case and imputed estimates and say what MAR (missing at random) means for the conclusion. Q5, survivors only: say who the result applies to.</a:t>
            </a:r>
          </a:p>
          <a:p>
            <a:r>
              <a:rPr lang="en-US" sz="1400" b="0" dirty="0"/>
              <a:t>Deadline: the complete draft by 23:59 on the day of Session 8 (Course/Assignment/manuscript_brief.md). It then goes to the individual peer review (closing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8.2 (20:30-20:50). Six slides, the 3-minute live demo at 20:36 and a 2-minute check at 20:48.</a:t>
            </a:r>
          </a:p>
          <a:p>
            <a:r>
              <a:rPr lang="en-US" sz="1400" b="0" dirty="0"/>
              <a:t>Pace: about 2 minutes per slide. Point to the slide, give one example, move on.</a:t>
            </a:r>
          </a:p>
          <a:p>
            <a:r>
              <a:rPr lang="en-US" sz="1400" b="0" dirty="0"/>
              <a:t>Link to the manuscripts: a FLUID-ICU paper would go through exactly this route: STROBE checklist, journal choice, submission package, peer review. Preprints, licences, what happens after acceptance and rejection are in the Extra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for each study design there is an internationally agreed reporting checklist. all of them are collected free at the EQUATOR Network (Enhancing the QUAlity and Transparency Of health Research).</a:t>
            </a:r>
          </a:p>
          <a:p>
            <a:r>
              <a:rPr lang="en-US" sz="1400" b="0" dirty="0"/>
              <a:t>CONSORT for randomised trials (updated as CONSORT 2025), STROBE for observational studies (cohort, case-control, cross-sectional), STARD for diagnostic accuracy, PRISMA for systematic reviews, SPIRIT for trial protocols (SPIRIT 2025), CARE for case reports.</a:t>
            </a:r>
          </a:p>
          <a:p>
            <a:r>
              <a:rPr lang="en-US" sz="1400" b="0" dirty="0"/>
              <a:t>Running example: Paper 1 is an RCT (CONSORT). Paper 2 is a cohort (STROBE). Interesting finding from the annotated papers: neither paper names its guideline. Paper 1 does include the CONSORT flow diagram in the main text. Paper 2 keeps its flow chart in the supplement.</a:t>
            </a:r>
          </a:p>
          <a:p>
            <a:r>
              <a:rPr lang="en-US" sz="1400" b="0" dirty="0"/>
              <a:t>Many journals require the completed checklist at submission, with page numbers.</a:t>
            </a:r>
          </a:p>
          <a:p>
            <a:r>
              <a:rPr lang="en-US" sz="1400" b="0" dirty="0"/>
              <a:t>Misconception: 'reporting guidelines tell you how to do the study'. They tell you what to report, but reading them before you start is the best design checklist you will find.</a:t>
            </a:r>
          </a:p>
          <a:p>
            <a:r>
              <a:rPr lang="en-US" sz="1400" b="0" dirty="0"/>
              <a:t>Poll: which guideline fits your own proposal? Expected: most ICU proposals are cohort or cross-sectional (STROBE). A few are trials (CONSORT, and SPIRIT for the protocol).</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choose the journal at the start, because its Guide for Authors sets word limits, structure, checklist and registration rules.</a:t>
            </a:r>
          </a:p>
          <a:p>
            <a:r>
              <a:rPr lang="en-US" sz="1400" b="0" dirty="0"/>
              <a:t>Fit: the people who need your answer (ICU nurses? intensivists?) decide the journal. Trust: indexed in MEDLINE/PubMed, the Directory of Open Access Journals (DOAJ), Scopus or Web of Science, with a clear peer-review and retraction policy.</a:t>
            </a:r>
          </a:p>
          <a:p>
            <a:r>
              <a:rPr lang="en-US" sz="1400" b="0" dirty="0"/>
              <a:t>Cost: many open-access journals charge an article-processing charge (APC). Ask about waivers and institutional agreements. Licence: Paper 1 is CC BY-NC-ND (share, but no adaptation or commercial use), Paper 2 is CC BY (re-use with attribution). CC = Creative Commons.</a:t>
            </a:r>
          </a:p>
          <a:p>
            <a:r>
              <a:rPr lang="en-US" sz="1400" b="0" dirty="0"/>
              <a:t>Speed: Paper 1 went from submission to acceptance in about 7 weeks (10 Sept to 31 Oct 2024). Paper 2 took about 7 months (15 Jan to 24 Aug 2023). Speed varies. It is not a sign of quality by itself.</a:t>
            </a:r>
          </a:p>
          <a:p>
            <a:r>
              <a:rPr lang="en-US" sz="1400" b="0" dirty="0"/>
              <a:t>Ask (call on two or three people, microphone on): name one journal your unit reads regularly. That is often a sensible first target.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predatory journals take publication fees without providing real peer review, editing or indexing. Your work disappears into a journal nobody trusts, and you cannot submit it elsewhere.</a:t>
            </a:r>
          </a:p>
          <a:p>
            <a:r>
              <a:rPr lang="en-US" sz="1400" b="0" dirty="0"/>
              <a:t>Walk the five red flags on this (invented) e-mail: flattering mass e-mail from a free address. A vague, huge scope and a name that imitates a real journal. Impossibly fast review, fake or unknown 'impact' metrics. Fees hidden until after acceptance. Other flags: editorial board members who cannot be verified, no physical address, many spelling errors.</a:t>
            </a:r>
          </a:p>
          <a:p>
            <a:r>
              <a:rPr lang="en-US" sz="1400" b="0" dirty="0"/>
              <a:t>Checks: Think.Check.Submit (a free checklist), DOAJ for open-access journals, the NLM Catalog (US National Library of Medicine) to see if a journal is really indexed in MEDLINE. Also ask the hospital librarian.</a:t>
            </a:r>
          </a:p>
          <a:p>
            <a:r>
              <a:rPr lang="en-US" sz="1400" b="0" dirty="0"/>
              <a:t>Poll: did you receive an e-mail like this in the last month? Usually most say yes: every clinician who has published once receives them.</a:t>
            </a:r>
          </a:p>
          <a:p>
            <a:r>
              <a:rPr lang="en-US" sz="1400" b="0" dirty="0"/>
              <a:t>The Session 8 exercise sheet (Part C) has a short 'spot the predatory journal' exercise for homework.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Demo (20:36-20:39), on the shared screen. Full script with offline fallback: Course/Demos/s8_demo.md.</a:t>
            </a:r>
          </a:p>
          <a:p>
            <a:r>
              <a:rPr lang="en-US" sz="1400" b="0" dirty="0"/>
              <a:t>Keep it to 3 minutes: EQUATOR home page, search box, CONSORT 2025 page, checklist and flow diagram, then STROBE. Then a DOAJ search for a journal title, and the NLM Catalog with the filter 'currently indexed in MEDLINE'. End on the Think.Check.Submit checklist. Paste the four web addresses in the chat.</a:t>
            </a:r>
          </a:p>
          <a:p>
            <a:r>
              <a:rPr lang="en-US" sz="1400" b="0" dirty="0"/>
              <a:t>If your internet fails, use the screenshots described in the demo script.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journals check the package before any scientific review. Missing items send the manuscript straight back.</a:t>
            </a:r>
          </a:p>
          <a:p>
            <a:r>
              <a:rPr lang="en-US" sz="1400" b="0" dirty="0"/>
              <a:t>Cover letter: one page covering why this journal, what is new, that the work is not under consideration elsewhere, and any preprint. Title page: all authors, affiliations, ORCID iDs (a free, permanent researcher identifier that every participant can register at orcid.org), corresponding author, word count. Manuscript in the journal's format (blinded if the journal uses double-blind review). Declarations: ethics approval number, consent, competing interests, funding, data availability, author contributions (CRediT) and AI use. Suggested reviewers: experts without conflicts. The editor decides whether to use them.</a:t>
            </a:r>
          </a:p>
          <a:p>
            <a:r>
              <a:rPr lang="en-US" sz="1400" b="0" dirty="0"/>
              <a:t>Running example: Paper 1 has a complete declarations block, exactly what the submission system asks for, item by item (annotation #48). Templates: Course/Templates/Cover_Letter_Template.</a:t>
            </a:r>
          </a:p>
          <a:p>
            <a:r>
              <a:rPr lang="en-US" sz="1400" b="0" dirty="0"/>
              <a:t>Ask: who already has an ORCID iD? Encourage everyone to register this week.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the six steps. Submit (with cover letter, reporting checklist and declarations). The editor screens, and many papers are rejected here without review ('desk rejection') because they do not fit or are poorly reported. Two or three peer reviewers comment. The editor decides: accept, minor revision, major revision or reject. You revise and answer every comment point by point. Accepted, then proofs (read them carefully!) and publication.</a:t>
            </a:r>
          </a:p>
          <a:p>
            <a:r>
              <a:rPr lang="en-US" sz="1400" b="0" dirty="0"/>
              <a:t>Running example: our annotators judged Paper 1 'minor revision' and Paper 2 'major revision'. Both were published, and both still contain errors a careful reviewer would have caught. Paper 1 took about 7 weeks from submission to acceptance. Paper 2 about 7 months.</a:t>
            </a:r>
          </a:p>
          <a:p>
            <a:r>
              <a:rPr lang="en-US" sz="1400" b="0" dirty="0"/>
              <a:t>Rule: submit to one journal at a time. After rejection, improve the paper using the reviews, then submit elsewhere.</a:t>
            </a:r>
          </a:p>
          <a:p>
            <a:r>
              <a:rPr lang="en-US" sz="1400" b="0" dirty="0"/>
              <a:t>Ask: a reviewer is wrong about something. What do you do? Expected: thank them, explain politely with evidence, and clarify the text so the next reader is not confused.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response letter is a table: every reviewer comment, your response, and exactly where the manuscript changed (page and line). Number the comments (R1.1, R1.2, R2.1 ...).</a:t>
            </a:r>
          </a:p>
          <a:p>
            <a:r>
              <a:rPr lang="en-US" sz="1400" b="0" dirty="0"/>
              <a:t>Tone: thank the reviewers, agree where you can, never ignore a point, never argue emotionally. When you disagree (a rebuttal), explain politely with evidence and, where possible, still clarify the text so the next reader is not confused.</a:t>
            </a:r>
          </a:p>
          <a:p>
            <a:r>
              <a:rPr lang="en-US" sz="1400" b="0" dirty="0"/>
              <a:t>The three rows are what the annotators say a reviewer would have asked Paper 1: remove the 'non-significant trend' (accept). Justify blocks of 2 (clarify and add a limitation). A request for an outcome that was never collected (polite rebuttal: you cannot add data that do not exist, but you can name it as a limitation).</a:t>
            </a:r>
          </a:p>
          <a:p>
            <a:r>
              <a:rPr lang="en-US" sz="1400" b="0" dirty="0"/>
              <a:t>Common mistakes: changing the manuscript without saying where. Answering 'done' with no detail. accepting a request that makes the paper wrong just to please the reviewer.</a:t>
            </a:r>
          </a:p>
          <a:p>
            <a:r>
              <a:rPr lang="en-US" sz="1400" b="0" dirty="0"/>
              <a:t>Template: Course/Templates/Response_to_Reviewers_Template. Participants use this format when they answer their peer reviewer after the course.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(20:48-20:50). One true/false poll per statement. Reveal.</a:t>
            </a:r>
          </a:p>
          <a:p>
            <a:r>
              <a:rPr lang="en-US" sz="1400" b="0" dirty="0"/>
              <a:t>Statement 1 is 'often true' rather than always. Real journals also invite papers, but a flattering mass e-mail from an unknown journal deserves the five-flag check.</a:t>
            </a:r>
          </a:p>
          <a:p>
            <a:r>
              <a:rPr lang="en-US" sz="1400" b="0" dirty="0"/>
              <a:t>Statement 3: a preprint is a manuscript posted publicly (e.g. on medRxiv) before peer review (Extra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we are back at 21:05 for 8.3, be the reviewer (25 min), then the proposal presentations (45 min) and the closing (15 min). During the break, open Paper 1 and Paper 2 (original PDFs) and the Session 8 exercise sheet, Part D (the answer grid). Presenters: check that your slides reached the instructor.</a:t>
            </a:r>
          </a:p>
          <a:p>
            <a:r>
              <a:rPr lang="en-US" sz="1400" b="0" dirty="0"/>
              <a:t>Break (20:50-21:05).</a:t>
            </a:r>
          </a:p>
          <a:p>
            <a:r>
              <a:rPr lang="en-US" sz="1400" b="0" dirty="0"/>
              <a:t>Open the presenters' slides on your computer and check you can share each one. Confirm the running order by chat with the volunteers.</a:t>
            </a:r>
          </a:p>
          <a:p>
            <a:r>
              <a:rPr lang="en-US" sz="1400" b="0" dirty="0"/>
              <a:t>Prepare your screen for 8.3: Paper 1 and Paper 2 (original, unannotated PDFs) in two tabs.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8.3 (21:05-21:30). Full instructor guide: Course/Resources/appraisal_instructor_guide.md (model answers, prompts, key messages).</a:t>
            </a:r>
          </a:p>
          <a:p>
            <a:r>
              <a:rPr lang="en-US" sz="1400" b="0" dirty="0"/>
              <a:t>Structure: 3 minutes set-up (two papers, the 10 questions), 15 minutes whole-class appraisal with polls, 7 minutes on what each design may claim.</a:t>
            </a:r>
          </a:p>
          <a:p>
            <a:r>
              <a:rPr lang="en-US" sz="1400" b="0" dirty="0"/>
              <a:t>Why now: after the course each participant reviews one peer's FLUID-ICU draft with the same 10 questions. This is the rehearsal.</a:t>
            </a:r>
          </a:p>
          <a:p>
            <a:r>
              <a:rPr lang="en-US" sz="1400" b="0" dirty="0"/>
              <a:t>Reassure: 'Can't tell' is a perfectly good answer if the paper does not say.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Explain the set-up in one minute. Both papers address our running question (fluids in septic shock) with different designs. The whole class appraises both, with the same 10 questions (next two slides).</a:t>
            </a:r>
          </a:p>
          <a:p>
            <a:r>
              <a:rPr lang="en-US" sz="1400" b="0" dirty="0"/>
              <a:t>Each participant keeps their own copy of the answer grid (Session 8 exercise sheet, Part D) and fills it in as we go: Yes / No / Can't tell, plus the page.</a:t>
            </a:r>
          </a:p>
          <a:p>
            <a:r>
              <a:rPr lang="en-US" sz="1400" b="0" dirty="0"/>
              <a:t>Link to Session 4: the 10 questions are a simplified version of the formal risk-of-bias tools: RoB 2 for Paper 1, Newcastle-Ottawa (or the newer ROBINS-E) for Paper 2. We do not run the formal tools today.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checklist, part 1. Read each question aloud once. Do not explain the answers.</a:t>
            </a:r>
          </a:p>
          <a:p>
            <a:r>
              <a:rPr lang="en-US" sz="1400" b="0" dirty="0"/>
              <a:t>Q1-Q2 are about the question and the design (Sessions 1-4). Q3 is about who was studied, external validity: would your patients be in this study? Q4 is about whether the groups were comparable at baseline (look at Table 1). Q5 is about blinding.</a:t>
            </a:r>
          </a:p>
          <a:p>
            <a:r>
              <a:rPr lang="en-US" sz="1400" b="0" dirty="0"/>
              <a:t>Answers are Yes / No / Can't tell, plus the page.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checklist, part 2. Q6 and Q7 use what we learnt in Session 6: one primary outcome, an effect size with its 95% confidence interval.</a:t>
            </a:r>
          </a:p>
          <a:p>
            <a:r>
              <a:rPr lang="en-US" sz="1400" b="0" dirty="0"/>
              <a:t>Q8 is the heart of today's exercise: are the words in the title, abstract and discussion as strong as the design allows? 'Caused' or 'impact' needs randomisation. Observational studies say 'associated'. And p = 0.42 is never a 'trend'.</a:t>
            </a:r>
          </a:p>
          <a:p>
            <a:r>
              <a:rPr lang="en-US" sz="1400" b="0" dirty="0"/>
              <a:t>Q9: the authors' own limitations section, plus one they missed. Each paper has a clear one (see the instructor guide).</a:t>
            </a:r>
          </a:p>
          <a:p>
            <a:r>
              <a:rPr lang="en-US" sz="1400" b="0" dirty="0"/>
              <a:t>Q10: clinical judgement. There is no single right answer, but a reason is needed.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appraisal (21:08-21:23). About 1.5 minutes per question. Read the question, show the page, run the poll, then call on one person to give the evidence with the microphone on. Type the class answer into the grid on the shared screen.</a:t>
            </a:r>
          </a:p>
          <a:p>
            <a:r>
              <a:rPr lang="en-US" sz="1400" b="0" dirty="0"/>
              <a:t>The most useful prompts (more in the instructor guide): Paper 1: 'Who was not blinded, and who decided how much fluid the patients got?' (clinicians were unblinded and they prescribe the fluids that make up the outcome). 'Find p = 0.42 in the Discussion. What word did the authors use?' (page 10, 'non-significant trend'). Paper 2: 'Who decided which patients got more fluid?' (the doctors, and sicker patients receive more fluid: confounding by indication). 'Patients had to stay at least 3 days in the ICU. Who is missing?' (early deaths and early discharges: survivor bias).</a:t>
            </a:r>
          </a:p>
          <a:p>
            <a:r>
              <a:rPr lang="en-US" sz="1400" b="0" dirty="0"/>
              <a:t>The remaining questions (1-3, 6 and 10) are homework on the answer grid: good practice for the peer review after the course.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Plenary (21:23-21:30), with the next table.</a:t>
            </a:r>
          </a:p>
          <a:p>
            <a:r>
              <a:rPr lang="en-US" sz="1400" b="0" dirty="0"/>
              <a:t>Paper 1: chance decided who got the restrictive strategy, so known and unknown factors are balanced on average, so a randomised trial may make a causal claim. Its claim is negative: the strategy did not reduce day-5 fluid balance (difference 13.2 ml/kg, 95% CI -15.2 to 41.6, p = 0.42). But with 48 patients the CI is wide: this is 'no evidence of an effect', not 'evidence of no effect', and certainly not a 'trend'.</a:t>
            </a:r>
          </a:p>
          <a:p>
            <a:r>
              <a:rPr lang="en-US" sz="1400" b="0" dirty="0"/>
              <a:t>Paper 2: doctors decided how much fluid each patient got. Propensity matching balances only the factors that were measured. Sicker patients receive more fluid (confounding by indication, Session 4) and some severity is never fully measured. So the paper may say a positive balance on day 2 'is associated with' higher 28-day mortality (HR, hazard ratio, 2.13, 95% CI 1.48 to 3.06), not that it 'impacts' or 'shows' anything causal, although its title says 'Impact'.</a:t>
            </a:r>
          </a:p>
          <a:p>
            <a:r>
              <a:rPr lang="en-US" sz="1400" b="0" dirty="0"/>
              <a:t>Poll: if you had to change ICU practice tomorrow, which paper is stronger evidence for causation, and which tells you more about real-world risk? Expected: the RCT for causation (but it is a small pilot). The cohort for a large, real-world association that needs a trial to confirm.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Reveal this table at the end of the plenary as the summary, after the class has given its own answers, not before.</a:t>
            </a:r>
          </a:p>
          <a:p>
            <a:r>
              <a:rPr lang="en-US" sz="1400" b="0" dirty="0"/>
              <a:t>Row by row: how the groups were made comparable. Who knew the allocation. The main effect with its CI. The limitation the authors missed (Paper 1: permuted blocks of 2 make the next allocation predictable when clinicians are unblinded, page 3. Paper 2: requiring at least 3 ICU days excludes patients who died or left early (survivor bias), page 2). The wording problem (Paper 1 page 10. Paper 2 title and page 4). And the claim each design supports.</a:t>
            </a:r>
          </a:p>
          <a:p>
            <a:r>
              <a:rPr lang="en-US" sz="1400" b="0" dirty="0"/>
              <a:t>Both papers are good, published papers in Q1 journals, and both have fixable flaws. That is the normal state of the literature, which is why appraisal is a clinical skill.</a:t>
            </a:r>
          </a:p>
          <a:p>
            <a:r>
              <a:rPr lang="en-US" sz="1400" b="0" dirty="0"/>
              <a:t>Land the four messages: design sets the verb. A wide CI means 'we don't know yet'. Published is not the same as correct. Name the reporting guideline.</a:t>
            </a:r>
          </a:p>
          <a:p>
            <a:r>
              <a:rPr lang="en-US" sz="1400" b="0" dirty="0"/>
              <a:t>Transition: 'Now it is time to hear some of your own proposals.'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Presentations (21:30-22:15). About five volunteers present their own proposal (volunteers told the course lead by the Wednesday before Session 8): 5 x (6 minutes + 2 minutes feedback) = 40 minutes, then a 5-minute closing round in which you sum up the common strengths and problems seen in the submitted proposals and remind everyone of the deadlines. Show this slide and the scoring slide in the first minute.</a:t>
            </a:r>
          </a:p>
          <a:p>
            <a:r>
              <a:rPr lang="en-US" sz="1400" b="0" dirty="0"/>
              <a:t>Everyone, presenting or not, submits slides and the written proposal before 19:30 today (Course/Assignment/proposal_brief.md).</a:t>
            </a:r>
          </a:p>
          <a:p>
            <a:r>
              <a:rPr lang="en-US" sz="1400" b="0" dirty="0"/>
              <a:t>The co-instructor keeps time and posts '2 min' at 4:00, '1 min' at 5:00 and 'Time' at 6:00 in the chat. The chair stops the talk at 6:30.</a:t>
            </a:r>
          </a:p>
          <a:p>
            <a:r>
              <a:rPr lang="en-US" sz="1400" b="0" dirty="0"/>
              <a:t>Remind the class: the reviewing skills we just used now apply to our own proposals, but feedback is given the way you would like to receive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Scoring: the written proposal (criteria 1-11 of Course/Assignment/proposal_rubric.md, out of 70) is scored for every participant, after the course. Criteria 12-16 (6/4/2/0 points each, out of 30) score the presentation, and only for those who present. Non-presenters: the written subtotal is scaled to 100 (rule at the top of the rubric). Presenting never lowers anyone's score.</a:t>
            </a:r>
          </a:p>
          <a:p>
            <a:r>
              <a:rPr lang="en-US" sz="1400" b="0" dirty="0"/>
              <a:t>Who scores the presentations: the instructors. Two or three people give feedback with the microphone on (two stars and a wish).</a:t>
            </a:r>
          </a:p>
          <a:p>
            <a:r>
              <a:rPr lang="en-US" sz="1400" b="0" dirty="0"/>
              <a:t>Feedback in 2 minutes (Course/Assignment/presentation_guide.md): call on two people to give two stars and a wish with the microphone on (45 seconds). instructor 1 minute (one strength, the most important improvement, one question). Presenter 15 seconds ('thank you', no defending). Fill in the feedback form at the end of the rubric and email it with the saved chat after the session.</a:t>
            </a:r>
          </a:p>
          <a:p>
            <a:r>
              <a:rPr lang="en-US" sz="1400" b="0" dirty="0"/>
              <a:t>The score is feedback to help each participant polish the proposal for the ethics committee.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Presentations (21:30-22:15). Share each presenter's slides from your computer, or let the presenter share their screen. Keep this slide up between presenters.</a:t>
            </a:r>
          </a:p>
          <a:p>
            <a:r>
              <a:rPr lang="en-US" sz="1400" b="0" dirty="0"/>
              <a:t>Instructor feedback: start with a genuine strength. Give the most important improvement for the written proposal or publication plan (usually design, outcome definition, feasibility or the choice of journal and guideline). One question if time allows.</a:t>
            </a:r>
          </a:p>
          <a:p>
            <a:r>
              <a:rPr lang="en-US" sz="1400" b="0" dirty="0"/>
              <a:t>Check slide 6 of each presenter: target journal and correct guideline (STROBE for a cohort, CONSORT for a trial), working title in calibrated words, author roles, one line of the abstract skeleton.</a:t>
            </a:r>
          </a:p>
          <a:p>
            <a:r>
              <a:rPr lang="en-US" sz="1400" b="0" dirty="0"/>
              <a:t>Typical issues to watch for: outcome not measurable in routine data. A causal claim planned from an observational design (link back to the appraisal!). No plan for consent in sedated patients. unrealistic recruitment.</a:t>
            </a:r>
          </a:p>
          <a:p>
            <a:r>
              <a:rPr lang="en-US" sz="1400" b="0" dirty="0"/>
              <a:t>If the session runs late, shorten the closing round, never the last presentations.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divider are optional. Use them if time allows or point participants to them for self-study.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key words of Session 8, for self-study. They also appear in the post-course quiz.</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optional 6-minute writing drill on the two papers (use it as homework). Worksheet: Course/Practicals/s8_exercises.md, Part A.</a:t>
            </a:r>
          </a:p>
          <a:p>
            <a:r>
              <a:rPr lang="en-US" sz="1400" b="0" dirty="0"/>
              <a:t>Spin sentence (Paper 1, page 10): 'considering the non-significant trend in fluid balance reduction in the optimized group, our approach ... remains worth exploring in a larger randomized controlled trial'. Model rewrite: 'The point estimate favoured the restrictive strategy, but the 95% CI was wide (-15.2 to 41.6 ml/kg) and included no effect. A larger trial would be needed to detect a smaller difference.'</a:t>
            </a:r>
          </a:p>
          <a:p>
            <a:r>
              <a:rPr lang="en-US" sz="1400" b="0" dirty="0"/>
              <a:t>Title (Paper 2): 'Positive cumulative fluid balance during the first three ICU days and 28-day mortality in sepsis: a propensity score-matched cohort study'. Use 'association', not 'impact'.</a:t>
            </a:r>
          </a:p>
          <a:p>
            <a:r>
              <a:rPr lang="en-US" sz="1400" b="0" dirty="0"/>
              <a:t>Own title: check 10-16 words, design stated, no value words. Abstract skeleton: Results are Expected results, so write the format, e.g. '28-day mortality, RR (95% CI)'.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Preprints: a manuscript posted on a public server (for health research, medRxiv is the best known) before or during peer review. Benefits: speed, a public timestamp, early feedback. Risks: it has not been peer-reviewed, and the media or colleagues may treat it as established. Most journals accept submissions that were preprinted. Check the journal's policy first.</a:t>
            </a:r>
          </a:p>
          <a:p>
            <a:r>
              <a:rPr lang="en-US" sz="1400" b="0" dirty="0"/>
              <a:t>Open access: gold OA means the journal makes the article free and usually charges an article-processing charge (APC). Both our papers are gold OA. Green OA means you deposit the accepted manuscript in a repository, often after an embargo.</a:t>
            </a:r>
          </a:p>
          <a:p>
            <a:r>
              <a:rPr lang="en-US" sz="1400" b="0" dirty="0"/>
              <a:t>Licences (CC = Creative Commons): Paper 2 is CC BY (anyone may re-use and adapt with credit). Paper 1 is CC BY-NC-ND (share, but no adaptation or commercial use). This also matters when you want to re-use a figure in teaching.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after acceptance the publisher sends proofs, often with a short deadline (days). Read them slowly: every number, every name and affiliation, every table and figure. This is the last chance.</a:t>
            </a:r>
          </a:p>
          <a:p>
            <a:r>
              <a:rPr lang="en-US" sz="1400" b="0" dirty="0"/>
              <a:t>Running example: Paper 1 prints the whole 'Study protocol' paragraph twice: in the Methods (page 4) and again after the Conclusions (page 11). It is a duplication that should have been caught at proof stage (annotation #45). Paper 2's affiliations have inconsistent capitalisation (#42).</a:t>
            </a:r>
          </a:p>
          <a:p>
            <a:r>
              <a:rPr lang="en-US" sz="1400" b="0" dirty="0"/>
              <a:t>Sharing: post the article as its licence and the journal's policy allow (Paper 2 is CC BY and allows re-use. Paper 1 is CC BY-NC-ND and allows no adaptation): institutional repository, a plain-language summary for patients and colleagues, a short talk in your department.</a:t>
            </a:r>
          </a:p>
          <a:p>
            <a:r>
              <a:rPr lang="en-US" sz="1400" b="0" dirty="0"/>
              <a:t>Corrections: if you find an error after publication, contact the journal. A correction is honest, a retraction is for serious errors or misconduct.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rejection is part of publishing, not a verdict on you. Many good papers are rejected once or twice before acceptance.</a:t>
            </a:r>
          </a:p>
          <a:p>
            <a:r>
              <a:rPr lang="en-US" sz="1400" b="0" dirty="0"/>
              <a:t>Desk rejection: the editor declines without review, usually because the topic does not fit the journal or the reporting is poor. Re-target: choose a journal whose readers need your result.</a:t>
            </a:r>
          </a:p>
          <a:p>
            <a:r>
              <a:rPr lang="en-US" sz="1400" b="0" dirty="0"/>
              <a:t>After peer review: read the reviews, wait a day before reacting, then fix what they found. The same reviewers are often invited by the next journal in the same field. An unchanged manuscript annoys them.</a:t>
            </a:r>
          </a:p>
          <a:p>
            <a:r>
              <a:rPr lang="en-US" sz="1400" b="0" dirty="0"/>
              <a:t>Next journal: reformat to the new Guide for Authors. Some publishers offer to transfer the manuscript and reviews to a sister journal, which can save months. Appeal only if there is a clear factual error in the decision.</a:t>
            </a:r>
          </a:p>
          <a:p>
            <a:r>
              <a:rPr lang="en-US" sz="1400" b="0" dirty="0"/>
              <a:t>Never submit to two journals at once (duplicate submission is misconduct).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a conference abstract is often the first output of a study. It follows the same IMRaD logic as the paper's abstract, usually 250-300 words, with real numbers and confidence intervals. An abstract that says 'results will be presented' is usually rejected. Follow the conference template and deadline.</a:t>
            </a:r>
          </a:p>
          <a:p>
            <a:r>
              <a:rPr lang="en-US" sz="1400" b="0" dirty="0"/>
              <a:t>Poster: a billboard, not a paper on a wall. A short title that states the finding, a few words of background and methods (a flow chart), one big figure, a take-home message in one sentence, and a QR code linking to more detail. It should be readable from 2 metres.</a:t>
            </a:r>
          </a:p>
          <a:p>
            <a:r>
              <a:rPr lang="en-US" sz="1400" b="0" dirty="0"/>
              <a:t>Presenting an abstract does not normally prevent publication of the full paper, but check the journal's policy. Do write the full paper: many abstracts never become publications.</a:t>
            </a:r>
          </a:p>
          <a:p>
            <a:r>
              <a:rPr lang="en-US" sz="1400" b="0" dirty="0"/>
              <a:t>A conference abstract template is in Course/Templates/Conference_Abstract_Template.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a one-slide summary of Sessions 7-8 for self-study. The closing slides cover what the whole course built.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Closing (22:15-22:30), the last 15 minutes of Session 8. Keep it brisk and positive.</a:t>
            </a:r>
          </a:p>
          <a:p>
            <a:r>
              <a:rPr lang="en-US" sz="1400" b="0" dirty="0"/>
              <a:t>Thank the volunteers who presented, and everyone who submitted slides, before starting the quiz.</a:t>
            </a:r>
          </a:p>
          <a:p>
            <a:r>
              <a:rPr lang="en-US" sz="1400" b="0" dirty="0"/>
              <a:t>Paste the links to the post-course quiz and the evaluation form in the chat.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Post-course quiz (22:15-22:23). The same online form as the pre-course quiz in Session 1.</a:t>
            </a:r>
          </a:p>
          <a:p>
            <a:r>
              <a:rPr lang="en-US" sz="1400" b="0" dirty="0"/>
              <a:t>Later: compute the mean pre/post change with the table in the pre/post quiz answer key (Course/Assessment) and report it to the department head in the course report.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What you built (1 minute). Celebrate: each participant has a proposal they could take to the ethics committee and a draft paper written from the course dataset. CRF = case report form.</a:t>
            </a:r>
          </a:p>
          <a:p>
            <a:r>
              <a:rPr lang="en-US" sz="1400" b="0" dirty="0"/>
              <a:t>Ask (call on two or three people, microphone on): what is your next step with your proposal? (Who to discuss it with, a target date for the ethics committee.)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Evaluation (2 minutes, finished at home if needed). Short anonymous online form (link in the chat). The pace question matters: we planned the course to be slow and online in the evening, so tell us whether it was right.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Peer review (2 minutes). This is individual homework. Drafts are due by 23:59 tonight. Within 2 days the course lead sends each participant one peer's draft to review (a simple list so that every draft is reviewed exactly once, where possible on a different question), by email or through the course folder. Reviews are due within 1 week. The revised draft and response letter within 2 weeks.</a:t>
            </a:r>
          </a:p>
          <a:p>
            <a:r>
              <a:rPr lang="en-US" sz="1400" b="0" dirty="0"/>
              <a:t>Reviews follow Course/Assignment/peer_review_instructions.md and the 10-question checklist from 8.3. Authors reply with Course/Templates/Response_to_Reviewers_Template.</a:t>
            </a:r>
          </a:p>
          <a:p>
            <a:r>
              <a:rPr lang="en-US" sz="1400" b="0" dirty="0"/>
              <a:t>This is the last step of the whole research process, exactly what happens after a real submission.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Presenting is not required.</a:t>
            </a:r>
          </a:p>
          <a:p>
            <a:r>
              <a:rPr lang="en-US" sz="1400" b="0" dirty="0"/>
              <a:t>Level 2 (hands-on, for those who want to run analyses themselves): statistical modelling in R, one model family per session: linear, logistic, count (Poisson, negative binomial) and Cox models, with their assumptions and how to report them. Data cleaning, Table 1 and the basics of missing data are taught as far as the analysis needs them, and each participant does an individual analysis project. Prerequisite: this course plus the free Neudata course Clinical Data Analysis in R.</a:t>
            </a:r>
          </a:p>
          <a:p>
            <a:r>
              <a:rPr lang="en-US" sz="1400" b="0" dirty="0"/>
              <a:t>Level 3 (on request, workshops and consultancy): reproducible projects with version control and Quarto, figures that meet journal requirements, missing-data and sensitivity analyses in depth, systematic review and meta-analysis, and other advanced methods (prediction, diagnostic accuracy, advanced survival, longitudinal and clustered data). See Course_Levels/.</a:t>
            </a:r>
          </a:p>
          <a:p>
            <a:r>
              <a:rPr lang="en-US" sz="1400" b="0" dirty="0"/>
              <a:t>Give the trainers' contact details for follow-up questions in the chat.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Thank the department leadership, the organisers and the participants. If everyone agrees, take a screenshot of the class with cameras 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 Id="rId4" Type="http://schemas.openxmlformats.org/officeDocument/2006/relationships/image" Target="../media/image2.pn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3.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 Id="rId4" Type="http://schemas.openxmlformats.org/officeDocument/2006/relationships/image" Target="../media/image4.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 Id="rId4" Type="http://schemas.openxmlformats.org/officeDocument/2006/relationships/image" Target="../media/image5.pn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Session 8 · Publish: finish the paper, get it out, present</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8 · Saturday, 19:30-22:30 (online)</a:t>
            </a:r>
          </a:p>
          <a:p>
            <a:pPr>
              <a:buNone/>
            </a:pPr>
            <a:endParaRPr sz="800"/>
          </a:p>
          <a:p>
            <a:pPr marL="274320" indent="-274320" algn="l">
              <a:spcBef>
                <a:spcPts val="440"/>
              </a:spcBef>
              <a:buFont typeface="Arial"/>
              <a:buChar char="•"/>
            </a:pPr>
            <a:r>
              <a:rPr lang="en-US" sz="1900" dirty="0">
                <a:solidFill>
                  <a:srgbClr val="000000"/>
                </a:solidFill>
                <a:latin typeface="Arial"/>
                <a:cs typeface="Arial"/>
              </a:rPr>
              <a:t>19:30  Recap: Session 7</a:t>
            </a:r>
          </a:p>
          <a:p>
            <a:pPr marL="274320" indent="-274320" algn="l">
              <a:spcBef>
                <a:spcPts val="440"/>
              </a:spcBef>
              <a:buFont typeface="Arial"/>
              <a:buChar char="•"/>
            </a:pPr>
            <a:r>
              <a:rPr lang="en-US" sz="1900" dirty="0">
                <a:solidFill>
                  <a:srgbClr val="000000"/>
                </a:solidFill>
                <a:latin typeface="Arial"/>
                <a:cs typeface="Arial"/>
              </a:rPr>
              <a:t>19:35  8.1  Writing the paper (II): Introduction, Discussion, Abstract, Title</a:t>
            </a:r>
          </a:p>
          <a:p>
            <a:pPr marL="274320" indent="-274320" algn="l">
              <a:spcBef>
                <a:spcPts val="440"/>
              </a:spcBef>
              <a:buFont typeface="Arial"/>
              <a:buChar char="•"/>
            </a:pPr>
            <a:r>
              <a:rPr lang="en-US" sz="1900" dirty="0">
                <a:solidFill>
                  <a:srgbClr val="000000"/>
                </a:solidFill>
                <a:latin typeface="Arial"/>
                <a:cs typeface="Arial"/>
              </a:rPr>
              <a:t>20:00  Manuscript workshop 2: Q1 together, then your own</a:t>
            </a:r>
          </a:p>
          <a:p>
            <a:pPr marL="274320" indent="-274320" algn="l">
              <a:spcBef>
                <a:spcPts val="440"/>
              </a:spcBef>
              <a:buFont typeface="Arial"/>
              <a:buChar char="•"/>
            </a:pPr>
            <a:r>
              <a:rPr lang="en-US" sz="1900" dirty="0">
                <a:solidFill>
                  <a:srgbClr val="000000"/>
                </a:solidFill>
                <a:latin typeface="Arial"/>
                <a:cs typeface="Arial"/>
              </a:rPr>
              <a:t>20:30  8.2  Getting published: from checklist to reviewers</a:t>
            </a:r>
          </a:p>
          <a:p>
            <a:pPr marL="274320" indent="-274320" algn="l">
              <a:spcBef>
                <a:spcPts val="440"/>
              </a:spcBef>
              <a:buFont typeface="Arial"/>
              <a:buChar char="•"/>
            </a:pPr>
            <a:r>
              <a:rPr lang="en-US" sz="1900" dirty="0">
                <a:solidFill>
                  <a:srgbClr val="000000"/>
                </a:solidFill>
                <a:latin typeface="Arial"/>
                <a:cs typeface="Arial"/>
              </a:rPr>
              <a:t>21:05  8.3  Be the reviewer: Papers 1 and 2, as a whole class</a:t>
            </a:r>
          </a:p>
          <a:p>
            <a:pPr marL="274320" indent="-274320" algn="l">
              <a:spcBef>
                <a:spcPts val="440"/>
              </a:spcBef>
              <a:buFont typeface="Arial"/>
              <a:buChar char="•"/>
            </a:pPr>
            <a:r>
              <a:rPr lang="en-US" sz="1900" dirty="0">
                <a:solidFill>
                  <a:srgbClr val="000000"/>
                </a:solidFill>
                <a:latin typeface="Arial"/>
                <a:cs typeface="Arial"/>
              </a:rPr>
              <a:t>21:30  Proposal presentations (about 5 volunteers), 22:15 closing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three questions from Session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Who consents for a sedated patient in septic shock?</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Which STROBE item asks for crude and adjusted estimates?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Where does 'this may be because sicker patients got more fluid' belong?</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The legal representative (or deferred consent, if the committee approved it)</a:t>
            </a:r>
          </a:p>
          <a:p>
            <a:pPr marL="274320" indent="-274320" algn="l">
              <a:lnSpc>
                <a:spcPct val="104000"/>
              </a:lnSpc>
              <a:spcBef>
                <a:spcPts val="300"/>
              </a:spcBef>
              <a:buFont typeface="Arial"/>
              <a:buChar char="•"/>
            </a:pPr>
            <a:r>
              <a:rPr lang="en-US" sz="1500" dirty="0">
                <a:solidFill>
                  <a:srgbClr val="000000"/>
                </a:solidFill>
                <a:latin typeface="Arial"/>
                <a:cs typeface="Arial"/>
              </a:rPr>
              <a:t>Item 16 (main results)</a:t>
            </a:r>
          </a:p>
          <a:p>
            <a:pPr marL="274320" indent="-274320" algn="l">
              <a:lnSpc>
                <a:spcPct val="104000"/>
              </a:lnSpc>
              <a:spcBef>
                <a:spcPts val="300"/>
              </a:spcBef>
              <a:buFont typeface="Arial"/>
              <a:buChar char="•"/>
            </a:pPr>
            <a:r>
              <a:rPr lang="en-US" sz="1500" dirty="0">
                <a:solidFill>
                  <a:srgbClr val="000000"/>
                </a:solidFill>
                <a:latin typeface="Arial"/>
                <a:cs typeface="Arial"/>
              </a:rPr>
              <a:t>Discussion, not Results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back in writing mode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8.1  |  25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Writing the paper (II)</a:t>
            </a:r>
          </a:p>
          <a:p>
            <a:pPr marL="0" indent="0" algn="ctr">
              <a:spcBef>
                <a:spcPts val="1200"/>
              </a:spcBef>
              <a:buNone/>
            </a:pPr>
            <a:r>
              <a:rPr lang="en-US" sz="1900" i="1" dirty="0">
                <a:solidFill>
                  <a:srgbClr val="595959"/>
                </a:solidFill>
                <a:latin typeface="Arial"/>
                <a:cs typeface="Arial"/>
              </a:rPr>
              <a:t>Introduction, Discussion, Abstract and Title, in that order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Introduction: a funnel in three paragraphs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Known, unknown, aim. The aim matches the primary outcome.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Worked example: the Introduction funnel for FLUID-ICU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421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1  Known</a:t>
            </a:r>
          </a:p>
        </p:txBody>
      </p:sp>
      <p:sp>
        <p:nvSpPr>
          <p:cNvPr id="71" name="CardBody"/>
          <p:cNvSpPr/>
          <p:nvPr/>
        </p:nvSpPr>
        <p:spPr>
          <a:xfrm>
            <a:off x="457200"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Fluids save lives early in sepsis</a:t>
            </a:r>
          </a:p>
          <a:p>
            <a:pPr marL="0" indent="0" algn="l">
              <a:lnSpc>
                <a:spcPct val="104000"/>
              </a:lnSpc>
              <a:spcBef>
                <a:spcPts val="400"/>
              </a:spcBef>
              <a:buNone/>
            </a:pPr>
            <a:r>
              <a:rPr lang="en-US" sz="1750" dirty="0">
                <a:solidFill>
                  <a:srgbClr val="000000"/>
                </a:solidFill>
                <a:latin typeface="Arial"/>
                <a:cs typeface="Arial"/>
              </a:rPr>
              <a:t>A positive balance is linked to death (Paper 2 and other cohorts)</a:t>
            </a:r>
          </a:p>
        </p:txBody>
      </p:sp>
      <p:sp>
        <p:nvSpPr>
          <p:cNvPr id="72" name="CardHead"/>
          <p:cNvSpPr/>
          <p:nvPr/>
        </p:nvSpPr>
        <p:spPr>
          <a:xfrm>
            <a:off x="4283066" y="17421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2  Not known</a:t>
            </a:r>
          </a:p>
        </p:txBody>
      </p:sp>
      <p:sp>
        <p:nvSpPr>
          <p:cNvPr id="73" name="CardBody"/>
          <p:cNvSpPr/>
          <p:nvPr/>
        </p:nvSpPr>
        <p:spPr>
          <a:xfrm>
            <a:off x="4283066"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Sicker patients get more fluid</a:t>
            </a:r>
          </a:p>
          <a:p>
            <a:pPr marL="0" indent="0" algn="l">
              <a:lnSpc>
                <a:spcPct val="104000"/>
              </a:lnSpc>
              <a:spcBef>
                <a:spcPts val="400"/>
              </a:spcBef>
              <a:buNone/>
            </a:pPr>
            <a:r>
              <a:rPr lang="en-US" sz="1750" dirty="0">
                <a:solidFill>
                  <a:srgbClr val="000000"/>
                </a:solidFill>
                <a:latin typeface="Arial"/>
                <a:cs typeface="Arial"/>
              </a:rPr>
              <a:t>Unclear whether the link remains after adjusting for severity</a:t>
            </a:r>
          </a:p>
        </p:txBody>
      </p:sp>
      <p:sp>
        <p:nvSpPr>
          <p:cNvPr id="74" name="CardHead"/>
          <p:cNvSpPr/>
          <p:nvPr/>
        </p:nvSpPr>
        <p:spPr>
          <a:xfrm>
            <a:off x="8108932" y="17421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  Aim</a:t>
            </a:r>
          </a:p>
        </p:txBody>
      </p:sp>
      <p:sp>
        <p:nvSpPr>
          <p:cNvPr id="75" name="CardBody"/>
          <p:cNvSpPr/>
          <p:nvPr/>
        </p:nvSpPr>
        <p:spPr>
          <a:xfrm>
            <a:off x="8108932"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We examined whether a positive balance by day 3 is associated with 28-day mortality, after adjustment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Three paragraphs, about 350 words. The aim uses 'associated'.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Discussion: six moves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Answer</a:t>
            </a:r>
          </a:p>
        </p:txBody>
      </p:sp>
      <p:sp>
        <p:nvSpPr>
          <p:cNvPr id="81" name="StepText"/>
          <p:cNvSpPr/>
          <p:nvPr/>
        </p:nvSpPr>
        <p:spPr>
          <a:xfrm>
            <a:off x="4972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First sentence answers the question</a:t>
            </a:r>
          </a:p>
          <a:p>
            <a:pPr marL="0" indent="0" algn="l">
              <a:lnSpc>
                <a:spcPct val="104000"/>
              </a:lnSpc>
              <a:spcBef>
                <a:spcPts val="200"/>
              </a:spcBef>
              <a:buNone/>
            </a:pPr>
            <a:r>
              <a:rPr lang="en-US" sz="1300" dirty="0">
                <a:solidFill>
                  <a:srgbClr val="000000"/>
                </a:solidFill>
                <a:latin typeface="Arial"/>
                <a:cs typeface="Arial"/>
              </a:rPr>
              <a:t>Paper 1, p.8</a:t>
            </a:r>
          </a:p>
        </p:txBody>
      </p:sp>
      <p:sp>
        <p:nvSpPr>
          <p:cNvPr id="82" name="Step"/>
          <p:cNvSpPr/>
          <p:nvPr/>
        </p:nvSpPr>
        <p:spPr>
          <a:xfrm>
            <a:off x="2326800" y="122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Compare</a:t>
            </a:r>
          </a:p>
        </p:txBody>
      </p:sp>
      <p:sp>
        <p:nvSpPr>
          <p:cNvPr id="83" name="StepText"/>
          <p:cNvSpPr/>
          <p:nvPr/>
        </p:nvSpPr>
        <p:spPr>
          <a:xfrm>
            <a:off x="23668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With other studies, and why they differ</a:t>
            </a:r>
          </a:p>
          <a:p>
            <a:pPr marL="0" indent="0" algn="l">
              <a:lnSpc>
                <a:spcPct val="104000"/>
              </a:lnSpc>
              <a:spcBef>
                <a:spcPts val="200"/>
              </a:spcBef>
              <a:buNone/>
            </a:pPr>
            <a:r>
              <a:rPr lang="en-US" sz="1300" dirty="0">
                <a:solidFill>
                  <a:srgbClr val="000000"/>
                </a:solidFill>
                <a:latin typeface="Arial"/>
                <a:cs typeface="Arial"/>
              </a:rPr>
              <a:t>Paper 1: vs CLASSIC, POINCARE-2</a:t>
            </a:r>
          </a:p>
        </p:txBody>
      </p:sp>
      <p:sp>
        <p:nvSpPr>
          <p:cNvPr id="84" name="Step"/>
          <p:cNvSpPr/>
          <p:nvPr/>
        </p:nvSpPr>
        <p:spPr>
          <a:xfrm>
            <a:off x="4196400" y="122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Explain</a:t>
            </a:r>
          </a:p>
        </p:txBody>
      </p:sp>
      <p:sp>
        <p:nvSpPr>
          <p:cNvPr id="85" name="StepText"/>
          <p:cNvSpPr/>
          <p:nvPr/>
        </p:nvSpPr>
        <p:spPr>
          <a:xfrm>
            <a:off x="42364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Mechanism, briefly</a:t>
            </a:r>
          </a:p>
          <a:p>
            <a:pPr marL="0" indent="0" algn="l">
              <a:lnSpc>
                <a:spcPct val="104000"/>
              </a:lnSpc>
              <a:spcBef>
                <a:spcPts val="200"/>
              </a:spcBef>
              <a:buNone/>
            </a:pPr>
            <a:r>
              <a:rPr lang="en-US" sz="1300" dirty="0">
                <a:solidFill>
                  <a:srgbClr val="000000"/>
                </a:solidFill>
                <a:latin typeface="Arial"/>
                <a:cs typeface="Arial"/>
              </a:rPr>
              <a:t>Paper 2: four-phase fluid model</a:t>
            </a:r>
          </a:p>
        </p:txBody>
      </p:sp>
      <p:sp>
        <p:nvSpPr>
          <p:cNvPr id="86" name="Step"/>
          <p:cNvSpPr/>
          <p:nvPr/>
        </p:nvSpPr>
        <p:spPr>
          <a:xfrm>
            <a:off x="6066000" y="122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Limits</a:t>
            </a:r>
          </a:p>
        </p:txBody>
      </p:sp>
      <p:sp>
        <p:nvSpPr>
          <p:cNvPr id="87" name="StepText"/>
          <p:cNvSpPr/>
          <p:nvPr/>
        </p:nvSpPr>
        <p:spPr>
          <a:xfrm>
            <a:off x="61060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Specific: mechanism, direction, fix</a:t>
            </a:r>
          </a:p>
          <a:p>
            <a:pPr marL="0" indent="0" algn="l">
              <a:lnSpc>
                <a:spcPct val="104000"/>
              </a:lnSpc>
              <a:spcBef>
                <a:spcPts val="200"/>
              </a:spcBef>
              <a:buNone/>
            </a:pPr>
            <a:r>
              <a:rPr lang="en-US" sz="1300" dirty="0">
                <a:solidFill>
                  <a:srgbClr val="000000"/>
                </a:solidFill>
                <a:latin typeface="Arial"/>
                <a:cs typeface="Arial"/>
              </a:rPr>
              <a:t>Paper 1: control-group contamination</a:t>
            </a:r>
          </a:p>
        </p:txBody>
      </p:sp>
      <p:sp>
        <p:nvSpPr>
          <p:cNvPr id="88" name="Step"/>
          <p:cNvSpPr/>
          <p:nvPr/>
        </p:nvSpPr>
        <p:spPr>
          <a:xfrm>
            <a:off x="7935600" y="122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Implications</a:t>
            </a:r>
          </a:p>
        </p:txBody>
      </p:sp>
      <p:sp>
        <p:nvSpPr>
          <p:cNvPr id="89" name="StepText"/>
          <p:cNvSpPr/>
          <p:nvPr/>
        </p:nvSpPr>
        <p:spPr>
          <a:xfrm>
            <a:off x="79756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For practice and research, labelled</a:t>
            </a:r>
          </a:p>
          <a:p>
            <a:pPr marL="0" indent="0" algn="l">
              <a:lnSpc>
                <a:spcPct val="104000"/>
              </a:lnSpc>
              <a:spcBef>
                <a:spcPts val="200"/>
              </a:spcBef>
              <a:buNone/>
            </a:pPr>
            <a:r>
              <a:rPr lang="en-US" sz="1300" dirty="0">
                <a:solidFill>
                  <a:srgbClr val="000000"/>
                </a:solidFill>
                <a:latin typeface="Arial"/>
                <a:cs typeface="Arial"/>
              </a:rPr>
              <a:t>Paper 1: 'would probably be advantageous' is speculation</a:t>
            </a:r>
          </a:p>
        </p:txBody>
      </p:sp>
      <p:sp>
        <p:nvSpPr>
          <p:cNvPr id="90" name="Step"/>
          <p:cNvSpPr/>
          <p:nvPr/>
        </p:nvSpPr>
        <p:spPr>
          <a:xfrm>
            <a:off x="9805200" y="122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6 Conclusion</a:t>
            </a:r>
          </a:p>
        </p:txBody>
      </p:sp>
      <p:sp>
        <p:nvSpPr>
          <p:cNvPr id="91" name="StepText"/>
          <p:cNvSpPr/>
          <p:nvPr/>
        </p:nvSpPr>
        <p:spPr>
          <a:xfrm>
            <a:off x="9845200" y="2140000"/>
            <a:ext cx="1789600" cy="1828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Same message as abstract and title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Answer first. Limitations with their direction. Conclusion = abstract =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the Discussion for FLUID-ICU question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Six moves, one sentence each (simulated data).</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1 Answer: A positive balance by day 3 was associated with higher 28-day mortality (adjusted OR 1.62, 95% CI 1.02 to 2.59).</a:t>
            </a:r>
          </a:p>
          <a:p>
            <a:pPr marL="274320" indent="-274320" algn="l">
              <a:lnSpc>
                <a:spcPct val="106000"/>
              </a:lnSpc>
              <a:spcBef>
                <a:spcPts val="560"/>
              </a:spcBef>
              <a:buFont typeface="Arial"/>
              <a:buChar char="•"/>
            </a:pPr>
            <a:r>
              <a:rPr lang="en-US" sz="1700" dirty="0">
                <a:solidFill>
                  <a:srgbClr val="000000"/>
                </a:solidFill>
                <a:latin typeface="Arial"/>
                <a:cs typeface="Arial"/>
              </a:rPr>
              <a:t>2 Compare: This agrees with Paper 2 (day-2 HR 2.13), although our adjusted estimate is smaller.</a:t>
            </a:r>
          </a:p>
          <a:p>
            <a:pPr marL="274320" indent="-274320" algn="l">
              <a:lnSpc>
                <a:spcPct val="106000"/>
              </a:lnSpc>
              <a:spcBef>
                <a:spcPts val="560"/>
              </a:spcBef>
              <a:buFont typeface="Arial"/>
              <a:buChar char="•"/>
            </a:pPr>
            <a:r>
              <a:rPr lang="en-US" sz="1700" dirty="0">
                <a:solidFill>
                  <a:srgbClr val="000000"/>
                </a:solidFill>
                <a:latin typeface="Arial"/>
                <a:cs typeface="Arial"/>
              </a:rPr>
              <a:t>3 Explain: Most of the crude association (OR 2.49) reflected confounding by indication: sicker patients received more fluid.</a:t>
            </a:r>
          </a:p>
          <a:p>
            <a:pPr marL="274320" indent="-274320" algn="l">
              <a:lnSpc>
                <a:spcPct val="106000"/>
              </a:lnSpc>
              <a:spcBef>
                <a:spcPts val="560"/>
              </a:spcBef>
              <a:buFont typeface="Arial"/>
              <a:buChar char="•"/>
            </a:pPr>
            <a:r>
              <a:rPr lang="en-US" sz="1700" dirty="0">
                <a:solidFill>
                  <a:srgbClr val="000000"/>
                </a:solidFill>
                <a:latin typeface="Arial"/>
                <a:cs typeface="Arial"/>
              </a:rPr>
              <a:t>4 Limitations: Residual confounding and reverse causation may exaggerate the association. The CI of the adjusted Cox HR reached 1.00.</a:t>
            </a:r>
          </a:p>
          <a:p>
            <a:pPr marL="274320" indent="-274320" algn="l">
              <a:lnSpc>
                <a:spcPct val="106000"/>
              </a:lnSpc>
              <a:spcBef>
                <a:spcPts val="560"/>
              </a:spcBef>
              <a:buFont typeface="Arial"/>
              <a:buChar char="•"/>
            </a:pPr>
            <a:r>
              <a:rPr lang="en-US" sz="1700" dirty="0">
                <a:solidFill>
                  <a:srgbClr val="000000"/>
                </a:solidFill>
                <a:latin typeface="Arial"/>
                <a:cs typeface="Arial"/>
              </a:rPr>
              <a:t>5 Implications: These data do not justify restricting fluid. A randomised trial (like Paper 1) is needed.</a:t>
            </a:r>
          </a:p>
          <a:p>
            <a:pPr marL="274320" indent="-274320" algn="l">
              <a:lnSpc>
                <a:spcPct val="106000"/>
              </a:lnSpc>
              <a:spcBef>
                <a:spcPts val="560"/>
              </a:spcBef>
              <a:buFont typeface="Arial"/>
              <a:buChar char="•"/>
            </a:pPr>
            <a:r>
              <a:rPr lang="en-US" sz="1700" dirty="0">
                <a:solidFill>
                  <a:srgbClr val="000000"/>
                </a:solidFill>
                <a:latin typeface="Arial"/>
                <a:cs typeface="Arial"/>
              </a:rPr>
              <a:t>6 Conclusion: 'associated with', the same verb as the aim, abstract and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Why the odds ratio shrank: explain it in the Discussion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FLUID-ICU Q1 (simulated)</a:t>
            </a:r>
          </a:p>
          <a:p>
            <a:pPr marL="274320" indent="-274320" algn="l">
              <a:spcBef>
                <a:spcPts val="440"/>
              </a:spcBef>
              <a:buFont typeface="Arial"/>
              <a:buChar char="•"/>
            </a:pPr>
            <a:r>
              <a:rPr lang="en-US" sz="1450" dirty="0">
                <a:solidFill>
                  <a:srgbClr val="000000"/>
                </a:solidFill>
                <a:latin typeface="Arial"/>
                <a:cs typeface="Arial"/>
              </a:rPr>
              <a:t>Crude OR 2.49 (1.70 to 3.70)</a:t>
            </a:r>
          </a:p>
          <a:p>
            <a:pPr marL="274320" indent="-274320" algn="l">
              <a:spcBef>
                <a:spcPts val="440"/>
              </a:spcBef>
              <a:buFont typeface="Arial"/>
              <a:buChar char="•"/>
            </a:pPr>
            <a:r>
              <a:rPr lang="en-US" sz="1450" dirty="0">
                <a:solidFill>
                  <a:srgbClr val="000000"/>
                </a:solidFill>
                <a:latin typeface="Arial"/>
                <a:cs typeface="Arial"/>
              </a:rPr>
              <a:t>Adjusted OR 1.62 (1.02 to 2.59)</a:t>
            </a:r>
          </a:p>
          <a:p>
            <a:pPr marL="274320" indent="-274320" algn="l">
              <a:spcBef>
                <a:spcPts val="440"/>
              </a:spcBef>
              <a:buFont typeface="Arial"/>
              <a:buChar char="•"/>
            </a:pPr>
            <a:r>
              <a:rPr lang="en-US" sz="1450" dirty="0">
                <a:solidFill>
                  <a:srgbClr val="000000"/>
                </a:solidFill>
                <a:latin typeface="Arial"/>
                <a:cs typeface="Arial"/>
              </a:rPr>
              <a:t>Imputed OR 1.70 (1.09 to 2.64)</a:t>
            </a:r>
          </a:p>
          <a:p>
            <a:pPr marL="274320" indent="-274320" algn="l">
              <a:spcBef>
                <a:spcPts val="440"/>
              </a:spcBef>
              <a:buFont typeface="Arial"/>
              <a:buChar char="•"/>
            </a:pPr>
            <a:r>
              <a:rPr lang="en-US" sz="1450" dirty="0">
                <a:solidFill>
                  <a:srgbClr val="000000"/>
                </a:solidFill>
                <a:latin typeface="Arial"/>
                <a:cs typeface="Arial"/>
              </a:rPr>
              <a:t>Gap = confounding by indication</a:t>
            </a:r>
          </a:p>
        </p:txBody>
      </p:sp>
      <p:pic>
        <p:nvPicPr>
          <p:cNvPr id="25" name="Figure"/>
          <p:cNvPicPr>
            <a:picLocks noChangeAspect="1"/>
          </p:cNvPicPr>
          <p:nvPr/>
        </p:nvPicPr>
        <p:blipFill>
          <a:blip r:embed="rId4"/>
          <a:stretch>
            <a:fillRect/>
          </a:stretch>
        </p:blipFill>
        <p:spPr>
          <a:xfrm>
            <a:off x="4307200" y="1150000"/>
            <a:ext cx="6773668"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Report both, explain the gap. Keep the verb at 'associated'.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Calibrated language: match the verb to the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Stronger claim = needs a stronger design</a:t>
            </a:r>
          </a:p>
        </p:txBody>
      </p:sp>
      <p:graphicFrame>
        <p:nvGraphicFramePr>
          <p:cNvPr id="30" name="Table"/>
          <p:cNvGraphicFramePr/>
          <p:nvPr/>
        </p:nvGraphicFramePr>
        <p:xfrm>
          <a:off x="457200" y="1897563"/>
          <a:ext cx="11277600" cy="2314560"/>
        </p:xfrm>
        <a:graphic>
          <a:graphicData uri="http://schemas.openxmlformats.org/drawingml/2006/table">
            <a:tbl>
              <a:tblPr firstRow="1" bandRow="1">
                <a:tableStyleId>{5C22544A-7EE6-4342-B048-85BDC9FD1C3A}</a:tableStyleId>
              </a:tblPr>
              <a:tblGrid>
                <a:gridCol w="6265333"/>
                <a:gridCol w="5012267"/>
              </a:tblGrid>
              <a:tr h="385760">
                <a:tc>
                  <a:txBody>
                    <a:bodyPr/>
                    <a:lstStyle/>
                    <a:p>
                      <a:pPr algn="l"/>
                      <a:r>
                        <a:rPr lang="en-US" sz="1800" b="1" dirty="0">
                          <a:solidFill>
                            <a:srgbClr val="FFFFFF"/>
                          </a:solidFill>
                          <a:latin typeface="Arial"/>
                          <a:cs typeface="Arial"/>
                        </a:rPr>
                        <a:t>Verb (strongest at the top)</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Needs at least</a:t>
                      </a:r>
                    </a:p>
                  </a:txBody>
                  <a:tcPr marL="73152" marR="73152" marT="45720" marB="45720" anchor="ctr">
                    <a:solidFill>
                      <a:srgbClr val="0D7377"/>
                    </a:solidFill>
                  </a:tcPr>
                </a:tc>
              </a:tr>
              <a:tr h="385760">
                <a:tc>
                  <a:txBody>
                    <a:bodyPr/>
                    <a:lstStyle/>
                    <a:p>
                      <a:pPr algn="l"/>
                      <a:r>
                        <a:rPr lang="en-US" sz="1800" b="1" dirty="0">
                          <a:solidFill>
                            <a:srgbClr val="FFFFFF"/>
                          </a:solidFill>
                          <a:latin typeface="Arial"/>
                          <a:cs typeface="Arial"/>
                        </a:rPr>
                        <a:t>'causes', 'prevents', 'proves'</a:t>
                      </a:r>
                    </a:p>
                  </a:txBody>
                  <a:tcPr marL="73152" marR="73152" marT="45720" marB="45720" anchor="ctr">
                    <a:solidFill>
                      <a:srgbClr val="04242F"/>
                    </a:solidFill>
                  </a:tcPr>
                </a:tc>
                <a:tc>
                  <a:txBody>
                    <a:bodyPr/>
                    <a:lstStyle/>
                    <a:p>
                      <a:pPr algn="l"/>
                      <a:r>
                        <a:rPr lang="en-US" sz="1800" dirty="0">
                          <a:solidFill>
                            <a:srgbClr val="000000"/>
                          </a:solidFill>
                          <a:latin typeface="Arial"/>
                          <a:cs typeface="Arial"/>
                        </a:rPr>
                        <a:t>Several large RCTs agree</a:t>
                      </a:r>
                    </a:p>
                  </a:txBody>
                  <a:tcPr marL="73152" marR="73152" marT="45720" marB="45720" anchor="ctr">
                    <a:solidFill>
                      <a:srgbClr val="FFFFFF"/>
                    </a:solidFill>
                  </a:tcPr>
                </a:tc>
              </a:tr>
              <a:tr h="385760">
                <a:tc>
                  <a:txBody>
                    <a:bodyPr/>
                    <a:lstStyle/>
                    <a:p>
                      <a:pPr algn="l"/>
                      <a:r>
                        <a:rPr lang="en-US" sz="1800" b="1" dirty="0">
                          <a:solidFill>
                            <a:srgbClr val="FFFFFF"/>
                          </a:solidFill>
                          <a:latin typeface="Arial"/>
                          <a:cs typeface="Arial"/>
                        </a:rPr>
                        <a:t>'reduced', 'increased', 'did not reduce'</a:t>
                      </a:r>
                    </a:p>
                  </a:txBody>
                  <a:tcPr marL="73152" marR="73152" marT="45720" marB="45720" anchor="ctr">
                    <a:solidFill>
                      <a:srgbClr val="0B376C"/>
                    </a:solidFill>
                  </a:tcPr>
                </a:tc>
                <a:tc>
                  <a:txBody>
                    <a:bodyPr/>
                    <a:lstStyle/>
                    <a:p>
                      <a:pPr algn="l"/>
                      <a:r>
                        <a:rPr lang="en-US" sz="1800" dirty="0">
                          <a:solidFill>
                            <a:srgbClr val="000000"/>
                          </a:solidFill>
                          <a:latin typeface="Arial"/>
                          <a:cs typeface="Arial"/>
                        </a:rPr>
                        <a:t>A randomised trial (Paper 1)</a:t>
                      </a:r>
                    </a:p>
                  </a:txBody>
                  <a:tcPr marL="73152" marR="73152" marT="45720" marB="45720" anchor="ctr">
                    <a:solidFill>
                      <a:srgbClr val="F5F9FA"/>
                    </a:solidFill>
                  </a:tcPr>
                </a:tc>
              </a:tr>
              <a:tr h="385760">
                <a:tc>
                  <a:txBody>
                    <a:bodyPr/>
                    <a:lstStyle/>
                    <a:p>
                      <a:pPr algn="l"/>
                      <a:r>
                        <a:rPr lang="en-US" sz="1800" b="1" dirty="0">
                          <a:solidFill>
                            <a:srgbClr val="FFFFFF"/>
                          </a:solidFill>
                          <a:latin typeface="Arial"/>
                          <a:cs typeface="Arial"/>
                        </a:rPr>
                        <a:t>'may contribute to', 'is consistent with'</a:t>
                      </a:r>
                    </a:p>
                  </a:txBody>
                  <a:tcPr marL="73152" marR="73152" marT="45720" marB="45720" anchor="ctr">
                    <a:solidFill>
                      <a:srgbClr val="0070C0"/>
                    </a:solidFill>
                  </a:tcPr>
                </a:tc>
                <a:tc>
                  <a:txBody>
                    <a:bodyPr/>
                    <a:lstStyle/>
                    <a:p>
                      <a:pPr algn="l"/>
                      <a:r>
                        <a:rPr lang="en-US" sz="1800" dirty="0">
                          <a:solidFill>
                            <a:srgbClr val="000000"/>
                          </a:solidFill>
                          <a:latin typeface="Arial"/>
                          <a:cs typeface="Arial"/>
                        </a:rPr>
                        <a:t>Observational + causal reasoning</a:t>
                      </a:r>
                    </a:p>
                  </a:txBody>
                  <a:tcPr marL="73152" marR="73152" marT="45720" marB="45720" anchor="ctr">
                    <a:solidFill>
                      <a:srgbClr val="FFFFFF"/>
                    </a:solidFill>
                  </a:tcPr>
                </a:tc>
              </a:tr>
              <a:tr h="385760">
                <a:tc>
                  <a:txBody>
                    <a:bodyPr/>
                    <a:lstStyle/>
                    <a:p>
                      <a:pPr algn="l"/>
                      <a:r>
                        <a:rPr lang="en-US" sz="1800" b="1" dirty="0">
                          <a:solidFill>
                            <a:srgbClr val="FFFFFF"/>
                          </a:solidFill>
                          <a:latin typeface="Arial"/>
                          <a:cs typeface="Arial"/>
                        </a:rPr>
                        <a:t>'is associated with', 'predicts'</a:t>
                      </a:r>
                    </a:p>
                  </a:txBody>
                  <a:tcPr marL="73152" marR="73152" marT="45720" marB="45720" anchor="ctr">
                    <a:solidFill>
                      <a:srgbClr val="0D7377"/>
                    </a:solidFill>
                  </a:tcPr>
                </a:tc>
                <a:tc>
                  <a:txBody>
                    <a:bodyPr/>
                    <a:lstStyle/>
                    <a:p>
                      <a:pPr algn="l"/>
                      <a:r>
                        <a:rPr lang="en-US" sz="1800" dirty="0">
                          <a:solidFill>
                            <a:srgbClr val="000000"/>
                          </a:solidFill>
                          <a:latin typeface="Arial"/>
                          <a:cs typeface="Arial"/>
                        </a:rPr>
                        <a:t>Cohort, case-control (Paper 2)</a:t>
                      </a:r>
                    </a:p>
                  </a:txBody>
                  <a:tcPr marL="73152" marR="73152" marT="45720" marB="45720" anchor="ctr">
                    <a:solidFill>
                      <a:srgbClr val="F5F9FA"/>
                    </a:solidFill>
                  </a:tcPr>
                </a:tc>
              </a:tr>
              <a:tr h="385760">
                <a:tc>
                  <a:txBody>
                    <a:bodyPr/>
                    <a:lstStyle/>
                    <a:p>
                      <a:pPr algn="l"/>
                      <a:r>
                        <a:rPr lang="en-US" sz="1800" b="1" dirty="0">
                          <a:solidFill>
                            <a:srgbClr val="FFFFFF"/>
                          </a:solidFill>
                          <a:latin typeface="Arial"/>
                          <a:cs typeface="Arial"/>
                        </a:rPr>
                        <a:t>'was observed in', 'was common'</a:t>
                      </a:r>
                    </a:p>
                  </a:txBody>
                  <a:tcPr marL="73152" marR="73152" marT="45720" marB="45720" anchor="ctr">
                    <a:solidFill>
                      <a:srgbClr val="5FA39B"/>
                    </a:solidFill>
                  </a:tcPr>
                </a:tc>
                <a:tc>
                  <a:txBody>
                    <a:bodyPr/>
                    <a:lstStyle/>
                    <a:p>
                      <a:pPr algn="l"/>
                      <a:r>
                        <a:rPr lang="en-US" sz="1800" dirty="0">
                          <a:solidFill>
                            <a:srgbClr val="000000"/>
                          </a:solidFill>
                          <a:latin typeface="Arial"/>
                          <a:cs typeface="Arial"/>
                        </a:rPr>
                        <a:t>Descriptive, case series</a:t>
                      </a:r>
                    </a:p>
                  </a:txBody>
                  <a:tcPr marL="73152" marR="73152" marT="45720" marB="45720" anchor="ctr">
                    <a:solidFill>
                      <a:srgbClr val="FFFFFF"/>
                    </a:solidFill>
                  </a:tcPr>
                </a:tc>
              </a:tr>
            </a:tbl>
          </a:graphicData>
        </a:graphic>
      </p:graphicFrame>
      <p:sp>
        <p:nvSpPr>
          <p:cNvPr id="31" name="Caption"/>
          <p:cNvSpPr txBox="1"/>
          <p:nvPr/>
        </p:nvSpPr>
        <p:spPr>
          <a:xfrm>
            <a:off x="457200" y="430212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Never: 'trend' for p = 0.42. 'No difference' (say 'no evidence of a difference'). 'First', 'ever', 'novel' unchecked. 'Impact' in an observational study.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Climb the ladder only as far as your design allows.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fix the verb (FLUID-ICU, simulated)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positive balance caused higher mortality (OR 1.62).'</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'Fluid overload increases AKI (acute kidney injury) (OR 1.27 per 10 ml/kg).'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'There was a trend towards death (Cox HR 1.46, 95% CI 1.00 to 2.13).'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'Lactate predicts death (OR 1.39 per mmol/L).'</a:t>
            </a:r>
          </a:p>
        </p:txBody>
      </p:sp>
      <p:sp>
        <p:nvSpPr>
          <p:cNvPr id="52" name="Side"/>
          <p:cNvSpPr/>
          <p:nvPr/>
        </p:nvSpPr>
        <p:spPr>
          <a:xfrm>
            <a:off x="7423760" y="1720000"/>
            <a:ext cx="4311040" cy="24442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Better</a:t>
            </a:r>
          </a:p>
          <a:p>
            <a:pPr marL="274320" indent="-274320" algn="l">
              <a:lnSpc>
                <a:spcPct val="104000"/>
              </a:lnSpc>
              <a:spcBef>
                <a:spcPts val="300"/>
              </a:spcBef>
              <a:buFont typeface="Arial"/>
              <a:buChar char="•"/>
            </a:pPr>
            <a:r>
              <a:rPr lang="en-US" sz="1500" dirty="0">
                <a:solidFill>
                  <a:srgbClr val="000000"/>
                </a:solidFill>
                <a:latin typeface="Arial"/>
                <a:cs typeface="Arial"/>
              </a:rPr>
              <a:t>'... was associated with ...'</a:t>
            </a:r>
          </a:p>
          <a:p>
            <a:pPr marL="274320" indent="-274320" algn="l">
              <a:lnSpc>
                <a:spcPct val="104000"/>
              </a:lnSpc>
              <a:spcBef>
                <a:spcPts val="300"/>
              </a:spcBef>
              <a:buFont typeface="Arial"/>
              <a:buChar char="•"/>
            </a:pPr>
            <a:r>
              <a:rPr lang="en-US" sz="1500" dirty="0">
                <a:solidFill>
                  <a:srgbClr val="000000"/>
                </a:solidFill>
                <a:latin typeface="Arial"/>
                <a:cs typeface="Arial"/>
              </a:rPr>
              <a:t>'... was associated with higher odds of AKI'</a:t>
            </a:r>
          </a:p>
          <a:p>
            <a:pPr marL="274320" indent="-274320" algn="l">
              <a:lnSpc>
                <a:spcPct val="104000"/>
              </a:lnSpc>
              <a:spcBef>
                <a:spcPts val="300"/>
              </a:spcBef>
              <a:buFont typeface="Arial"/>
              <a:buChar char="•"/>
            </a:pPr>
            <a:r>
              <a:rPr lang="en-US" sz="1500" dirty="0">
                <a:solidFill>
                  <a:srgbClr val="000000"/>
                </a:solidFill>
                <a:latin typeface="Arial"/>
                <a:cs typeface="Arial"/>
              </a:rPr>
              <a:t>'HR 1.46 (1.00 to 2.13): the CI reaches 1'</a:t>
            </a:r>
          </a:p>
          <a:p>
            <a:pPr marL="274320" indent="-274320" algn="l">
              <a:lnSpc>
                <a:spcPct val="104000"/>
              </a:lnSpc>
              <a:spcBef>
                <a:spcPts val="300"/>
              </a:spcBef>
              <a:buFont typeface="Arial"/>
              <a:buChar char="•"/>
            </a:pPr>
            <a:r>
              <a:rPr lang="en-US" sz="1500" dirty="0">
                <a:solidFill>
                  <a:srgbClr val="000000"/>
                </a:solidFill>
                <a:latin typeface="Arial"/>
                <a:cs typeface="Arial"/>
              </a:rPr>
              <a:t>Fine for prediction. For cause, 'associated with'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structured abstract: the shop window</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758843"/>
          <a:ext cx="11277600" cy="241072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Section</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What it must say</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Good example</a:t>
                      </a:r>
                    </a:p>
                  </a:txBody>
                  <a:tcPr marL="73152" marR="73152" marT="45720" marB="45720" anchor="ctr">
                    <a:solidFill>
                      <a:srgbClr val="0D7377"/>
                    </a:solidFill>
                  </a:tcPr>
                </a:tc>
              </a:tr>
              <a:tr h="507680">
                <a:tc>
                  <a:txBody>
                    <a:bodyPr/>
                    <a:lstStyle/>
                    <a:p>
                      <a:pPr algn="l"/>
                      <a:r>
                        <a:rPr lang="en-US" sz="1300" dirty="0">
                          <a:solidFill>
                            <a:srgbClr val="000000"/>
                          </a:solidFill>
                          <a:latin typeface="Arial"/>
                          <a:cs typeface="Arial"/>
                        </a:rPr>
                        <a:t>Background</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Problem, gap and aim in 1-2 sentences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 </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Methods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Design, setting, participants, exposure, primary outcome, analysis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Paper 2: population, setting and size</a:t>
                      </a:r>
                    </a:p>
                  </a:txBody>
                  <a:tcPr marL="73152" marR="73152" marT="45720" marB="45720" anchor="ctr">
                    <a:solidFill>
                      <a:srgbClr val="F5F9FA"/>
                    </a:solidFill>
                  </a:tcPr>
                </a:tc>
              </a:tr>
              <a:tr h="507680">
                <a:tc>
                  <a:txBody>
                    <a:bodyPr/>
                    <a:lstStyle/>
                    <a:p>
                      <a:pPr algn="l"/>
                      <a:r>
                        <a:rPr lang="en-US" sz="1300" dirty="0">
                          <a:solidFill>
                            <a:srgbClr val="000000"/>
                          </a:solidFill>
                          <a:latin typeface="Arial"/>
                          <a:cs typeface="Arial"/>
                        </a:rPr>
                        <a:t>Results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Numbers analysed. Main effect with 95% CI. Key secondary results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Paper 2: every result as HR (95% CI)</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Conclusion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Answer the aim in words the design allows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Paper 1: negative result stated plainly</a:t>
                      </a:r>
                    </a:p>
                  </a:txBody>
                  <a:tcPr marL="73152" marR="73152" marT="45720" marB="45720" anchor="ctr">
                    <a:solidFill>
                      <a:srgbClr val="F5F9FA"/>
                    </a:solidFill>
                  </a:tcPr>
                </a:tc>
              </a:tr>
            </a:tbl>
          </a:graphicData>
        </a:graphic>
      </p:graphicFrame>
      <p:sp>
        <p:nvSpPr>
          <p:cNvPr id="31" name="Caption"/>
          <p:cNvSpPr txBox="1"/>
          <p:nvPr/>
        </p:nvSpPr>
        <p:spPr>
          <a:xfrm>
            <a:off x="457200" y="425956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250-300 words, plus the registration number for trials. Fix in Paper 1: medians reported, but the estimate called a 'mean difference'.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Worked example: the abstract and title for FLUID-ICU question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Copy the numbers from your Results (simulated data, about 120 words shown).</a:t>
            </a:r>
          </a:p>
          <a:p>
            <a:pPr>
              <a:buNone/>
            </a:pPr>
            <a:endParaRPr sz="950"/>
          </a:p>
          <a:p>
            <a:pPr marL="274320" indent="-274320" algn="l">
              <a:lnSpc>
                <a:spcPct val="106000"/>
              </a:lnSpc>
              <a:spcBef>
                <a:spcPts val="560"/>
              </a:spcBef>
              <a:buFont typeface="Arial"/>
              <a:buChar char="•"/>
            </a:pPr>
            <a:r>
              <a:rPr lang="en-US" sz="1600" b="1" dirty="0">
                <a:solidFill>
                  <a:srgbClr val="000000"/>
                </a:solidFill>
                <a:latin typeface="Arial"/>
                <a:cs typeface="Arial"/>
              </a:rPr>
              <a:t>Title: Positive fluid balance by day 3 and 28-day mortality in sepsis: a multicentre cohort study</a:t>
            </a:r>
          </a:p>
          <a:p>
            <a:pPr marL="274320" indent="-274320" algn="l">
              <a:lnSpc>
                <a:spcPct val="106000"/>
              </a:lnSpc>
              <a:spcBef>
                <a:spcPts val="560"/>
              </a:spcBef>
              <a:buFont typeface="Arial"/>
              <a:buChar char="•"/>
            </a:pPr>
            <a:r>
              <a:rPr lang="en-US" sz="1600" dirty="0">
                <a:solidFill>
                  <a:srgbClr val="000000"/>
                </a:solidFill>
                <a:latin typeface="Arial"/>
                <a:cs typeface="Arial"/>
              </a:rPr>
              <a:t>Background: A positive fluid balance is linked to death in sepsis, but sicker patients receive more fluid. We examined the association after adjustment for severity.</a:t>
            </a:r>
          </a:p>
          <a:p>
            <a:pPr marL="274320" indent="-274320" algn="l">
              <a:lnSpc>
                <a:spcPct val="106000"/>
              </a:lnSpc>
              <a:spcBef>
                <a:spcPts val="560"/>
              </a:spcBef>
              <a:buFont typeface="Arial"/>
              <a:buChar char="•"/>
            </a:pPr>
            <a:r>
              <a:rPr lang="en-US" sz="1600" dirty="0">
                <a:solidFill>
                  <a:srgbClr val="000000"/>
                </a:solidFill>
                <a:latin typeface="Arial"/>
                <a:cs typeface="Arial"/>
              </a:rPr>
              <a:t>Methods: Prospective cohort (simulated teaching data), 620 adults, 4 ICUs, 2023-2024. Exposure: positive balance by day 3. Outcome: 28-day death. Logistic and Cox regression adjusted for severity.</a:t>
            </a:r>
          </a:p>
          <a:p>
            <a:pPr marL="274320" indent="-274320" algn="l">
              <a:lnSpc>
                <a:spcPct val="106000"/>
              </a:lnSpc>
              <a:spcBef>
                <a:spcPts val="560"/>
              </a:spcBef>
              <a:buFont typeface="Arial"/>
              <a:buChar char="•"/>
            </a:pPr>
            <a:r>
              <a:rPr lang="en-US" sz="1600" dirty="0">
                <a:solidFill>
                  <a:srgbClr val="000000"/>
                </a:solidFill>
                <a:latin typeface="Arial"/>
                <a:cs typeface="Arial"/>
              </a:rPr>
              <a:t>Results: Of 618 patients, 373 (60.4%) had a positive balance, 35.9% vs 18.4% died. Crude OR 2.49 (1.70 to 3.70), adjusted OR 1.62 (95% CI 1.02 to 2.59).</a:t>
            </a:r>
          </a:p>
          <a:p>
            <a:pPr marL="274320" indent="-274320" algn="l">
              <a:lnSpc>
                <a:spcPct val="106000"/>
              </a:lnSpc>
              <a:spcBef>
                <a:spcPts val="560"/>
              </a:spcBef>
              <a:buFont typeface="Arial"/>
              <a:buChar char="•"/>
            </a:pPr>
            <a:r>
              <a:rPr lang="en-US" sz="1600" dirty="0">
                <a:solidFill>
                  <a:srgbClr val="000000"/>
                </a:solidFill>
                <a:latin typeface="Arial"/>
                <a:cs typeface="Arial"/>
              </a:rPr>
              <a:t>Conclusions: A positive balance was modestly associated with 28-day mortality. Most of the crude association reflected severity. A randomised trial is needed.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Title and keywords: your PICO in one line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Formula from your PICO: design, I vs C, in P, on O. 10-16 words. No 'impact', 'novel', 'first'.</a:t>
            </a:r>
          </a:p>
        </p:txBody>
      </p:sp>
      <p:sp>
        <p:nvSpPr>
          <p:cNvPr id="70" name="CardHead"/>
          <p:cNvSpPr/>
          <p:nvPr/>
        </p:nvSpPr>
        <p:spPr>
          <a:xfrm>
            <a:off x="457200" y="194446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(trial)</a:t>
            </a:r>
          </a:p>
        </p:txBody>
      </p:sp>
      <p:sp>
        <p:nvSpPr>
          <p:cNvPr id="71" name="CardBody"/>
          <p:cNvSpPr/>
          <p:nvPr/>
        </p:nvSpPr>
        <p:spPr>
          <a:xfrm>
            <a:off x="457200" y="2584469"/>
            <a:ext cx="5538800" cy="209659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Published: 'Impact on fluid balance of an optimized restrictive strategy targeting non-resuscitative fluids in ... septic shock: a single-blind, ... pilot study'</a:t>
            </a:r>
          </a:p>
          <a:p>
            <a:pPr marL="0" indent="0" algn="l">
              <a:lnSpc>
                <a:spcPct val="104000"/>
              </a:lnSpc>
              <a:spcBef>
                <a:spcPts val="400"/>
              </a:spcBef>
              <a:buNone/>
            </a:pPr>
            <a:r>
              <a:rPr lang="en-US" sz="1450" dirty="0">
                <a:solidFill>
                  <a:srgbClr val="C0392B"/>
                </a:solidFill>
                <a:latin typeface="Arial"/>
                <a:cs typeface="Arial"/>
              </a:rPr>
              <a:t>Problem: over 25 words, value words</a:t>
            </a:r>
          </a:p>
          <a:p>
            <a:pPr marL="0" indent="0" algn="l">
              <a:lnSpc>
                <a:spcPct val="104000"/>
              </a:lnSpc>
              <a:spcBef>
                <a:spcPts val="400"/>
              </a:spcBef>
              <a:buNone/>
            </a:pPr>
            <a:r>
              <a:rPr lang="en-US" sz="1450" b="1" dirty="0">
                <a:solidFill>
                  <a:srgbClr val="2E8B57"/>
                </a:solidFill>
                <a:latin typeface="Arial"/>
                <a:cs typeface="Arial"/>
              </a:rPr>
              <a:t>Better: Restricting non-resuscitative fluids in septic shock: a multicentre pilot randomised trial</a:t>
            </a:r>
          </a:p>
        </p:txBody>
      </p:sp>
      <p:sp>
        <p:nvSpPr>
          <p:cNvPr id="72" name="CardHead"/>
          <p:cNvSpPr/>
          <p:nvPr/>
        </p:nvSpPr>
        <p:spPr>
          <a:xfrm>
            <a:off x="6196000" y="1944469"/>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2 (cohort)</a:t>
            </a:r>
          </a:p>
        </p:txBody>
      </p:sp>
      <p:sp>
        <p:nvSpPr>
          <p:cNvPr id="73" name="CardBody"/>
          <p:cNvSpPr/>
          <p:nvPr/>
        </p:nvSpPr>
        <p:spPr>
          <a:xfrm>
            <a:off x="6196000" y="2584469"/>
            <a:ext cx="5538800" cy="209659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Published: 'Impact of a cumulative positive fluid balance during the first three ICU days in patients with sepsis: a propensity score-matched cohort study'</a:t>
            </a:r>
          </a:p>
          <a:p>
            <a:pPr marL="0" indent="0" algn="l">
              <a:lnSpc>
                <a:spcPct val="104000"/>
              </a:lnSpc>
              <a:spcBef>
                <a:spcPts val="400"/>
              </a:spcBef>
              <a:buNone/>
            </a:pPr>
            <a:r>
              <a:rPr lang="en-US" sz="1450" dirty="0">
                <a:solidFill>
                  <a:srgbClr val="C0392B"/>
                </a:solidFill>
                <a:latin typeface="Arial"/>
                <a:cs typeface="Arial"/>
              </a:rPr>
              <a:t>Problem: 'impact' is a causal word for a cohort</a:t>
            </a:r>
          </a:p>
          <a:p>
            <a:pPr marL="0" indent="0" algn="l">
              <a:lnSpc>
                <a:spcPct val="104000"/>
              </a:lnSpc>
              <a:spcBef>
                <a:spcPts val="400"/>
              </a:spcBef>
              <a:buNone/>
            </a:pPr>
            <a:r>
              <a:rPr lang="en-US" sz="1450" b="1" dirty="0">
                <a:solidFill>
                  <a:srgbClr val="2E8B57"/>
                </a:solidFill>
                <a:latin typeface="Arial"/>
                <a:cs typeface="Arial"/>
              </a:rPr>
              <a:t>Better: Positive fluid balance in the first three ICU days and 28-day mortality in sepsis: a propensity-matched cohort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Keywords: 3-6 MeSH terms (PubMed subject headings) not already in the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Before you submit: references, checklist, final read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References</a:t>
            </a:r>
          </a:p>
        </p:txBody>
      </p:sp>
      <p:sp>
        <p:nvSpPr>
          <p:cNvPr id="71" name="CardBody"/>
          <p:cNvSpPr/>
          <p:nvPr/>
        </p:nvSpPr>
        <p:spPr>
          <a:xfrm>
            <a:off x="457200"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Use a reference manager</a:t>
            </a:r>
          </a:p>
          <a:p>
            <a:pPr marL="0" indent="0" algn="l">
              <a:lnSpc>
                <a:spcPct val="104000"/>
              </a:lnSpc>
              <a:spcBef>
                <a:spcPts val="400"/>
              </a:spcBef>
              <a:buNone/>
            </a:pPr>
            <a:r>
              <a:rPr lang="en-US" sz="1750" dirty="0">
                <a:solidFill>
                  <a:srgbClr val="000000"/>
                </a:solidFill>
                <a:latin typeface="Arial"/>
                <a:cs typeface="Arial"/>
              </a:rPr>
              <a:t>Check every citation</a:t>
            </a:r>
          </a:p>
          <a:p>
            <a:pPr marL="0" indent="0" algn="l">
              <a:lnSpc>
                <a:spcPct val="104000"/>
              </a:lnSpc>
              <a:spcBef>
                <a:spcPts val="400"/>
              </a:spcBef>
              <a:buNone/>
            </a:pPr>
            <a:r>
              <a:rPr lang="en-US" sz="1750" dirty="0">
                <a:solidFill>
                  <a:srgbClr val="000000"/>
                </a:solidFill>
                <a:latin typeface="Arial"/>
                <a:cs typeface="Arial"/>
              </a:rPr>
              <a:t>Paper 2 cites the wrong reference for its covariates</a:t>
            </a:r>
          </a:p>
        </p:txBody>
      </p:sp>
      <p:sp>
        <p:nvSpPr>
          <p:cNvPr id="72" name="CardHead"/>
          <p:cNvSpPr/>
          <p:nvPr/>
        </p:nvSpPr>
        <p:spPr>
          <a:xfrm>
            <a:off x="4283066" y="17252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Reporting checklist</a:t>
            </a:r>
          </a:p>
        </p:txBody>
      </p:sp>
      <p:sp>
        <p:nvSpPr>
          <p:cNvPr id="73" name="CardBody"/>
          <p:cNvSpPr/>
          <p:nvPr/>
        </p:nvSpPr>
        <p:spPr>
          <a:xfrm>
            <a:off x="4283066"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Fill it in while writing</a:t>
            </a:r>
          </a:p>
          <a:p>
            <a:pPr marL="0" indent="0" algn="l">
              <a:lnSpc>
                <a:spcPct val="104000"/>
              </a:lnSpc>
              <a:spcBef>
                <a:spcPts val="400"/>
              </a:spcBef>
              <a:buNone/>
            </a:pPr>
            <a:r>
              <a:rPr lang="en-US" sz="1750" dirty="0">
                <a:solidFill>
                  <a:srgbClr val="000000"/>
                </a:solidFill>
                <a:latin typeface="Arial"/>
                <a:cs typeface="Arial"/>
              </a:rPr>
              <a:t>Add page numbers</a:t>
            </a:r>
          </a:p>
          <a:p>
            <a:pPr marL="0" indent="0" algn="l">
              <a:lnSpc>
                <a:spcPct val="104000"/>
              </a:lnSpc>
              <a:spcBef>
                <a:spcPts val="400"/>
              </a:spcBef>
              <a:buNone/>
            </a:pPr>
            <a:r>
              <a:rPr lang="en-US" sz="1750" dirty="0">
                <a:solidFill>
                  <a:srgbClr val="000000"/>
                </a:solidFill>
                <a:latin typeface="Arial"/>
                <a:cs typeface="Arial"/>
              </a:rPr>
              <a:t>Neither paper names CONSORT or STROBE</a:t>
            </a:r>
          </a:p>
        </p:txBody>
      </p:sp>
      <p:sp>
        <p:nvSpPr>
          <p:cNvPr id="74" name="CardHead"/>
          <p:cNvSpPr/>
          <p:nvPr/>
        </p:nvSpPr>
        <p:spPr>
          <a:xfrm>
            <a:off x="8108932" y="17252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Final read</a:t>
            </a:r>
          </a:p>
        </p:txBody>
      </p:sp>
      <p:sp>
        <p:nvSpPr>
          <p:cNvPr id="75" name="CardBody"/>
          <p:cNvSpPr/>
          <p:nvPr/>
        </p:nvSpPr>
        <p:spPr>
          <a:xfrm>
            <a:off x="8108932"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Text = table, for every number</a:t>
            </a:r>
          </a:p>
          <a:p>
            <a:pPr marL="0" indent="0" algn="l">
              <a:lnSpc>
                <a:spcPct val="104000"/>
              </a:lnSpc>
              <a:spcBef>
                <a:spcPts val="400"/>
              </a:spcBef>
              <a:buNone/>
            </a:pPr>
            <a:r>
              <a:rPr lang="en-US" sz="1750" dirty="0">
                <a:solidFill>
                  <a:srgbClr val="000000"/>
                </a:solidFill>
                <a:latin typeface="Arial"/>
                <a:cs typeface="Arial"/>
              </a:rPr>
              <a:t>Call-outs point to the right figure</a:t>
            </a:r>
          </a:p>
          <a:p>
            <a:pPr marL="0" indent="0" algn="l">
              <a:lnSpc>
                <a:spcPct val="104000"/>
              </a:lnSpc>
              <a:spcBef>
                <a:spcPts val="400"/>
              </a:spcBef>
              <a:buNone/>
            </a:pPr>
            <a:r>
              <a:rPr lang="en-US" sz="1750" dirty="0">
                <a:solidFill>
                  <a:srgbClr val="000000"/>
                </a:solidFill>
                <a:latin typeface="Arial"/>
                <a:cs typeface="Arial"/>
              </a:rPr>
              <a:t>A colleague reads the tables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Most errors in these two papers needed no new data, only a careful co-author.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2  |  30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Complete the draft: together, then on your own</a:t>
            </a:r>
          </a:p>
          <a:p>
            <a:pPr marL="0" indent="0" algn="ctr">
              <a:spcBef>
                <a:spcPts val="1200"/>
              </a:spcBef>
              <a:buNone/>
            </a:pPr>
            <a:r>
              <a:rPr lang="en-US" sz="1900" i="1" dirty="0">
                <a:solidFill>
                  <a:srgbClr val="595959"/>
                </a:solidFill>
                <a:latin typeface="Arial"/>
                <a:cs typeface="Arial"/>
              </a:rPr>
              <a:t>22 minutes drafting Q1 live with the whole class, then 8 minutes on your own aim and title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2, part 1: we complete Q1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22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Introduction (6 min): three paragraphs. You suggest sentences aloud when called on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Discussion (9 min): six moves, one or two sentences each</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Abstract (5 min): numbers copied from the class Results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Title and verb check (2 min): every 'cause' or 'impact' becomes 'associated with'</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Use</a:t>
            </a:r>
          </a:p>
          <a:p>
            <a:pPr marL="274320" indent="-274320" algn="l">
              <a:lnSpc>
                <a:spcPct val="104000"/>
              </a:lnSpc>
              <a:spcBef>
                <a:spcPts val="300"/>
              </a:spcBef>
              <a:buFont typeface="Arial"/>
              <a:buChar char="•"/>
            </a:pPr>
            <a:r>
              <a:rPr lang="en-US" sz="1500" dirty="0">
                <a:solidFill>
                  <a:srgbClr val="000000"/>
                </a:solidFill>
                <a:latin typeface="Arial"/>
                <a:cs typeface="Arial"/>
              </a:rPr>
              <a:t>Class Q1 draft from Session 7 (PDF)</a:t>
            </a:r>
          </a:p>
          <a:p>
            <a:pPr marL="274320" indent="-274320" algn="l">
              <a:lnSpc>
                <a:spcPct val="104000"/>
              </a:lnSpc>
              <a:spcBef>
                <a:spcPts val="300"/>
              </a:spcBef>
              <a:buFont typeface="Arial"/>
              <a:buChar char="•"/>
            </a:pPr>
            <a:r>
              <a:rPr lang="en-US" sz="1500" dirty="0">
                <a:solidFill>
                  <a:srgbClr val="000000"/>
                </a:solidFill>
                <a:latin typeface="Arial"/>
                <a:cs typeface="Arial"/>
              </a:rPr>
              <a:t>Results pack Q1</a:t>
            </a:r>
          </a:p>
          <a:p>
            <a:pPr marL="274320" indent="-274320" algn="l">
              <a:lnSpc>
                <a:spcPct val="104000"/>
              </a:lnSpc>
              <a:spcBef>
                <a:spcPts val="300"/>
              </a:spcBef>
              <a:buFont typeface="Arial"/>
              <a:buChar char="•"/>
            </a:pPr>
            <a:r>
              <a:rPr lang="en-US" sz="1500" dirty="0">
                <a:solidFill>
                  <a:srgbClr val="000000"/>
                </a:solidFill>
                <a:latin typeface="Arial"/>
                <a:cs typeface="Arial"/>
              </a:rPr>
              <a:t>The worked examples (slides)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A complete class draft for Q1, shared as a PDF after the session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2, part 2: your own aim and title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8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Write the aim sentence for your question (Q1 to Q5)</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Write your title: design stated, 10-16 words, 'associated'</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Two volunteers read their title aloud. The instructor comments</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Tonight: add the Introduction, Discussion and Abstract. Submit by 23:59</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Submit</a:t>
            </a:r>
          </a:p>
          <a:p>
            <a:pPr marL="274320" indent="-274320" algn="l">
              <a:lnSpc>
                <a:spcPct val="104000"/>
              </a:lnSpc>
              <a:spcBef>
                <a:spcPts val="300"/>
              </a:spcBef>
              <a:buFont typeface="Arial"/>
              <a:buChar char="•"/>
            </a:pPr>
            <a:r>
              <a:rPr lang="en-US" sz="1500" dirty="0">
                <a:solidFill>
                  <a:srgbClr val="000000"/>
                </a:solidFill>
                <a:latin typeface="Arial"/>
                <a:cs typeface="Arial"/>
              </a:rPr>
              <a:t>Complete draft, about 2,000 words</a:t>
            </a:r>
          </a:p>
          <a:p>
            <a:pPr marL="274320" indent="-274320" algn="l">
              <a:lnSpc>
                <a:spcPct val="104000"/>
              </a:lnSpc>
              <a:spcBef>
                <a:spcPts val="300"/>
              </a:spcBef>
              <a:buFont typeface="Arial"/>
              <a:buChar char="•"/>
            </a:pPr>
            <a:r>
              <a:rPr lang="en-US" sz="1500" dirty="0">
                <a:solidFill>
                  <a:srgbClr val="000000"/>
                </a:solidFill>
                <a:latin typeface="Arial"/>
                <a:cs typeface="Arial"/>
              </a:rPr>
              <a:t>By 23:59 tonight</a:t>
            </a:r>
          </a:p>
          <a:p>
            <a:pPr marL="274320" indent="-274320" algn="l">
              <a:lnSpc>
                <a:spcPct val="104000"/>
              </a:lnSpc>
              <a:spcBef>
                <a:spcPts val="300"/>
              </a:spcBef>
              <a:buFont typeface="Arial"/>
              <a:buChar char="•"/>
            </a:pPr>
            <a:r>
              <a:rPr lang="en-US" sz="1500" dirty="0">
                <a:solidFill>
                  <a:srgbClr val="000000"/>
                </a:solidFill>
                <a:latin typeface="Arial"/>
                <a:cs typeface="Arial"/>
              </a:rPr>
              <a:t>Course folder or email to the course lead</a:t>
            </a:r>
          </a:p>
          <a:p>
            <a:pPr marL="274320" indent="-274320" algn="l">
              <a:lnSpc>
                <a:spcPct val="104000"/>
              </a:lnSpc>
              <a:spcBef>
                <a:spcPts val="300"/>
              </a:spcBef>
              <a:buFont typeface="Arial"/>
              <a:buChar char="•"/>
            </a:pPr>
            <a:r>
              <a:rPr lang="en-US" sz="1500" dirty="0">
                <a:solidFill>
                  <a:srgbClr val="000000"/>
                </a:solidFill>
                <a:latin typeface="Arial"/>
                <a:cs typeface="Arial"/>
              </a:rPr>
              <a:t>Then the peer review (closing slides)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Your aim sentence and working title. The complete draft submitted by 23:59 tonight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8.2  |  20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Getting published</a:t>
            </a:r>
          </a:p>
          <a:p>
            <a:pPr marL="0" indent="0" algn="ctr">
              <a:spcBef>
                <a:spcPts val="1200"/>
              </a:spcBef>
              <a:buNone/>
            </a:pPr>
            <a:r>
              <a:rPr lang="en-US" sz="1900" i="1" dirty="0">
                <a:solidFill>
                  <a:srgbClr val="595959"/>
                </a:solidFill>
                <a:latin typeface="Arial"/>
                <a:cs typeface="Arial"/>
              </a:rPr>
              <a:t>From checklist to reviewers, and the traps on the way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Reporting guidelines: choose by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98470"/>
          <a:ext cx="11277600" cy="37918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Study design</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Reporting guideline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Our example</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Randomised trial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CONSORT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Paper 1</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Cohort, case-control, cross-sectional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STROBE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Paper 2, FLUID-ICU</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Diagnostic accuracy study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STARD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Systematic review or meta-analysis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PRISMA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Trial protocol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SPIRIT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Case report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CARE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5F9FA"/>
                    </a:solidFill>
                  </a:tcPr>
                </a:tc>
              </a:tr>
            </a:tbl>
          </a:graphicData>
        </a:graphic>
      </p:graphicFrame>
      <p:sp>
        <p:nvSpPr>
          <p:cNvPr id="31" name="Caption"/>
          <p:cNvSpPr txBox="1"/>
          <p:nvPr/>
        </p:nvSpPr>
        <p:spPr>
          <a:xfrm>
            <a:off x="457200" y="518031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All checklists are free at the EQUATOR Network (equator-network.org). Name your guideline in Proposal Part 4 and use it as a writing checklist.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Choosing a journal: four checks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Decide the target journal before you write: it sets the rules.</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Fit</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Who needs your result?</a:t>
            </a:r>
          </a:p>
          <a:p>
            <a:pPr marL="0" indent="0" algn="l">
              <a:lnSpc>
                <a:spcPct val="104000"/>
              </a:lnSpc>
              <a:spcBef>
                <a:spcPts val="400"/>
              </a:spcBef>
              <a:buNone/>
            </a:pPr>
            <a:r>
              <a:rPr lang="en-US" sz="1600" dirty="0">
                <a:solidFill>
                  <a:srgbClr val="000000"/>
                </a:solidFill>
                <a:latin typeface="Arial"/>
                <a:cs typeface="Arial"/>
              </a:rPr>
              <a:t>Read 3 recent issues</a:t>
            </a:r>
          </a:p>
          <a:p>
            <a:pPr marL="0" indent="0" algn="l">
              <a:lnSpc>
                <a:spcPct val="104000"/>
              </a:lnSpc>
              <a:spcBef>
                <a:spcPts val="400"/>
              </a:spcBef>
              <a:buNone/>
            </a:pPr>
            <a:r>
              <a:rPr lang="en-US" sz="1600" dirty="0">
                <a:solidFill>
                  <a:srgbClr val="000000"/>
                </a:solidFill>
                <a:latin typeface="Arial"/>
                <a:cs typeface="Arial"/>
              </a:rPr>
              <a:t>Similar designs published?</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Trust</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Indexed in MEDLINE, DOAJ, Scopus or Web of Science</a:t>
            </a:r>
          </a:p>
          <a:p>
            <a:pPr marL="0" indent="0" algn="l">
              <a:lnSpc>
                <a:spcPct val="104000"/>
              </a:lnSpc>
              <a:spcBef>
                <a:spcPts val="400"/>
              </a:spcBef>
              <a:buNone/>
            </a:pPr>
            <a:r>
              <a:rPr lang="en-US" sz="1600" dirty="0">
                <a:solidFill>
                  <a:srgbClr val="000000"/>
                </a:solidFill>
                <a:latin typeface="Arial"/>
                <a:cs typeface="Arial"/>
              </a:rPr>
              <a:t>Clear peer-review policy</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Rules</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Guide for Authors</a:t>
            </a:r>
          </a:p>
          <a:p>
            <a:pPr marL="0" indent="0" algn="l">
              <a:lnSpc>
                <a:spcPct val="104000"/>
              </a:lnSpc>
              <a:spcBef>
                <a:spcPts val="400"/>
              </a:spcBef>
              <a:buNone/>
            </a:pPr>
            <a:r>
              <a:rPr lang="en-US" sz="1600" dirty="0">
                <a:solidFill>
                  <a:srgbClr val="000000"/>
                </a:solidFill>
                <a:latin typeface="Arial"/>
                <a:cs typeface="Arial"/>
              </a:rPr>
              <a:t>Word limit, checklist</a:t>
            </a:r>
          </a:p>
          <a:p>
            <a:pPr marL="0" indent="0" algn="l">
              <a:lnSpc>
                <a:spcPct val="104000"/>
              </a:lnSpc>
              <a:spcBef>
                <a:spcPts val="400"/>
              </a:spcBef>
              <a:buNone/>
            </a:pPr>
            <a:r>
              <a:rPr lang="en-US" sz="1600" dirty="0">
                <a:solidFill>
                  <a:srgbClr val="000000"/>
                </a:solidFill>
                <a:latin typeface="Arial"/>
                <a:cs typeface="Arial"/>
              </a:rPr>
              <a:t>Registration required?</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Cost and speed</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Article fee (APC) and waivers</a:t>
            </a:r>
          </a:p>
          <a:p>
            <a:pPr marL="0" indent="0" algn="l">
              <a:lnSpc>
                <a:spcPct val="104000"/>
              </a:lnSpc>
              <a:spcBef>
                <a:spcPts val="400"/>
              </a:spcBef>
              <a:buNone/>
            </a:pPr>
            <a:r>
              <a:rPr lang="en-US" sz="1600" dirty="0">
                <a:solidFill>
                  <a:srgbClr val="000000"/>
                </a:solidFill>
                <a:latin typeface="Arial"/>
                <a:cs typeface="Arial"/>
              </a:rPr>
              <a:t>Licence: who may re-use the paper</a:t>
            </a:r>
          </a:p>
          <a:p>
            <a:pPr marL="0" indent="0" algn="l">
              <a:lnSpc>
                <a:spcPct val="104000"/>
              </a:lnSpc>
              <a:spcBef>
                <a:spcPts val="400"/>
              </a:spcBef>
              <a:buNone/>
            </a:pPr>
            <a:r>
              <a:rPr lang="en-US" sz="1600" dirty="0">
                <a:solidFill>
                  <a:srgbClr val="000000"/>
                </a:solidFill>
                <a:latin typeface="Arial"/>
                <a:cs typeface="Arial"/>
              </a:rPr>
              <a:t>Paper 1: 7 weeks. Paper 2: 7 months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good journal is one your readers read, and one that is honestly run.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Spot the predatory journal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a journal finds you by flattering e-mail, check it twice.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find a checklist and check a journal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the EQUATOR Network website and search 'CONSORT'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Show the checklist and the flow diagram (Paper 1 has one)</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Find STROBE the same way (Paper 2 and FLUID-ICU)</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Check a journal in DOAJ and in the NLM Catalog</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the Think.Check.Submit checklist</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Watch for</a:t>
            </a:r>
          </a:p>
          <a:p>
            <a:pPr marL="274320" indent="-274320" algn="l">
              <a:lnSpc>
                <a:spcPct val="104000"/>
              </a:lnSpc>
              <a:spcBef>
                <a:spcPts val="300"/>
              </a:spcBef>
              <a:buFont typeface="Arial"/>
              <a:buChar char="•"/>
            </a:pPr>
            <a:r>
              <a:rPr lang="en-US" sz="1500" dirty="0">
                <a:solidFill>
                  <a:srgbClr val="000000"/>
                </a:solidFill>
                <a:latin typeface="Arial"/>
                <a:cs typeface="Arial"/>
              </a:rPr>
              <a:t>Where the checklist PDF is</a:t>
            </a:r>
          </a:p>
          <a:p>
            <a:pPr marL="274320" indent="-274320" algn="l">
              <a:lnSpc>
                <a:spcPct val="104000"/>
              </a:lnSpc>
              <a:spcBef>
                <a:spcPts val="300"/>
              </a:spcBef>
              <a:buFont typeface="Arial"/>
              <a:buChar char="•"/>
            </a:pPr>
            <a:r>
              <a:rPr lang="en-US" sz="1500" dirty="0">
                <a:solidFill>
                  <a:srgbClr val="000000"/>
                </a:solidFill>
                <a:latin typeface="Arial"/>
                <a:cs typeface="Arial"/>
              </a:rPr>
              <a:t>How to see if a journal is in MEDLINE</a:t>
            </a:r>
          </a:p>
          <a:p>
            <a:pPr marL="274320" indent="-274320" algn="l">
              <a:lnSpc>
                <a:spcPct val="104000"/>
              </a:lnSpc>
              <a:spcBef>
                <a:spcPts val="300"/>
              </a:spcBef>
              <a:buFont typeface="Arial"/>
              <a:buChar char="•"/>
            </a:pPr>
            <a:r>
              <a:rPr lang="en-US" sz="1500" dirty="0">
                <a:solidFill>
                  <a:srgbClr val="000000"/>
                </a:solidFill>
                <a:latin typeface="Arial"/>
                <a:cs typeface="Arial"/>
              </a:rPr>
              <a:t>Three questions to ask any journal</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checks the journal and guideline in their own publication plan at home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submission package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95653"/>
          <a:ext cx="11277600" cy="40630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300" b="1" dirty="0">
                          <a:solidFill>
                            <a:srgbClr val="FFFFFF"/>
                          </a:solidFill>
                          <a:latin typeface="Arial"/>
                          <a:cs typeface="Arial"/>
                        </a:rPr>
                        <a:t>Item</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What it contains</a:t>
                      </a:r>
                    </a:p>
                  </a:txBody>
                  <a:tcPr marL="73152" marR="73152" marT="45720" marB="45720" anchor="ctr">
                    <a:solidFill>
                      <a:srgbClr val="0D7377"/>
                    </a:solidFill>
                  </a:tcPr>
                </a:tc>
              </a:tr>
              <a:tr h="360000">
                <a:tc>
                  <a:txBody>
                    <a:bodyPr/>
                    <a:lstStyle/>
                    <a:p>
                      <a:pPr algn="l"/>
                      <a:r>
                        <a:rPr lang="en-US" sz="1300" dirty="0">
                          <a:solidFill>
                            <a:srgbClr val="000000"/>
                          </a:solidFill>
                          <a:latin typeface="Arial"/>
                          <a:cs typeface="Arial"/>
                        </a:rPr>
                        <a:t>Cover letter</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Why this journal, what is new. Not under review elsewhere</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Title page</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Authors, affiliations, ORCID iDs (free researcher identifiers), corresponding author, word count</a:t>
                      </a:r>
                    </a:p>
                  </a:txBody>
                  <a:tcPr marL="73152" marR="73152" marT="45720" marB="45720" anchor="ctr">
                    <a:solidFill>
                      <a:srgbClr val="F5F9FA"/>
                    </a:solidFill>
                  </a:tcPr>
                </a:tc>
              </a:tr>
              <a:tr h="507680">
                <a:tc>
                  <a:txBody>
                    <a:bodyPr/>
                    <a:lstStyle/>
                    <a:p>
                      <a:pPr algn="l"/>
                      <a:r>
                        <a:rPr lang="en-US" sz="1300" dirty="0">
                          <a:solidFill>
                            <a:srgbClr val="000000"/>
                          </a:solidFill>
                          <a:latin typeface="Arial"/>
                          <a:cs typeface="Arial"/>
                        </a:rPr>
                        <a:t>Manuscript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IMRaD, formatted as the Guide for Authors says (blinded if asked)</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Tables and figures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Separate files, right format and resolution</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Reporting checklist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CONSORT, STROBE ..., with page numbers</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Declarations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Ethics number, consent, conflicts of interest, funding, data sharing, author roles, AI use</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Registration number</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Trials and systematic reviews</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Suggested reviewers</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Experts with no conflict, not recent co-authors</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Supplementary files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Protocol, extra tables, long flow charts</a:t>
                      </a:r>
                    </a:p>
                  </a:txBody>
                  <a:tcPr marL="73152" marR="73152" marT="45720" marB="45720" anchor="ctr">
                    <a:solidFill>
                      <a:srgbClr val="FFFFFF"/>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peer-review journey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Rejected? Improve the paper, then submit to another journal. Never to two at once.</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Submit</a:t>
            </a:r>
          </a:p>
        </p:txBody>
      </p:sp>
      <p:sp>
        <p:nvSpPr>
          <p:cNvPr id="81" name="StepText"/>
          <p:cNvSpPr/>
          <p:nvPr/>
        </p:nvSpPr>
        <p:spPr>
          <a:xfrm>
            <a:off x="497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Manuscript, cover letter, checklist</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Editor</a:t>
            </a:r>
          </a:p>
        </p:txBody>
      </p:sp>
      <p:sp>
        <p:nvSpPr>
          <p:cNvPr id="83" name="StepText"/>
          <p:cNvSpPr/>
          <p:nvPr/>
        </p:nvSpPr>
        <p:spPr>
          <a:xfrm>
            <a:off x="23668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Screens the paper</a:t>
            </a:r>
          </a:p>
          <a:p>
            <a:pPr marL="0" indent="0" algn="l">
              <a:lnSpc>
                <a:spcPct val="104000"/>
              </a:lnSpc>
              <a:spcBef>
                <a:spcPts val="200"/>
              </a:spcBef>
              <a:buNone/>
            </a:pPr>
            <a:r>
              <a:rPr lang="en-US" sz="1500" dirty="0">
                <a:solidFill>
                  <a:srgbClr val="000000"/>
                </a:solidFill>
                <a:latin typeface="Arial"/>
                <a:cs typeface="Arial"/>
              </a:rPr>
              <a:t>Desk rejection is common</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Reviewers</a:t>
            </a:r>
          </a:p>
        </p:txBody>
      </p:sp>
      <p:sp>
        <p:nvSpPr>
          <p:cNvPr id="85" name="StepText"/>
          <p:cNvSpPr/>
          <p:nvPr/>
        </p:nvSpPr>
        <p:spPr>
          <a:xfrm>
            <a:off x="42364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2 or 3 peer reviewers comment</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Decision</a:t>
            </a:r>
          </a:p>
        </p:txBody>
      </p:sp>
      <p:sp>
        <p:nvSpPr>
          <p:cNvPr id="87" name="StepText"/>
          <p:cNvSpPr/>
          <p:nvPr/>
        </p:nvSpPr>
        <p:spPr>
          <a:xfrm>
            <a:off x="61060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Accept, minor or major revision, or reject</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Revise</a:t>
            </a:r>
          </a:p>
        </p:txBody>
      </p:sp>
      <p:sp>
        <p:nvSpPr>
          <p:cNvPr id="89" name="StepText"/>
          <p:cNvSpPr/>
          <p:nvPr/>
        </p:nvSpPr>
        <p:spPr>
          <a:xfrm>
            <a:off x="79756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Change the paper</a:t>
            </a:r>
          </a:p>
          <a:p>
            <a:pPr marL="0" indent="0" algn="l">
              <a:lnSpc>
                <a:spcPct val="104000"/>
              </a:lnSpc>
              <a:spcBef>
                <a:spcPts val="200"/>
              </a:spcBef>
              <a:buNone/>
            </a:pPr>
            <a:r>
              <a:rPr lang="en-US" sz="1500" dirty="0">
                <a:solidFill>
                  <a:srgbClr val="000000"/>
                </a:solidFill>
                <a:latin typeface="Arial"/>
                <a:cs typeface="Arial"/>
              </a:rPr>
              <a:t>Reply point by point</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Accepted</a:t>
            </a:r>
          </a:p>
        </p:txBody>
      </p:sp>
      <p:sp>
        <p:nvSpPr>
          <p:cNvPr id="91" name="StepText"/>
          <p:cNvSpPr/>
          <p:nvPr/>
        </p:nvSpPr>
        <p:spPr>
          <a:xfrm>
            <a:off x="9845200" y="2580000"/>
            <a:ext cx="17896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Proofs, then publication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Most papers are revised before acceptance. Reply to every point politely.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Responding to reviewers: the point-by-point table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Comment, response, and exactly where the paper changed. Illustrative rows built on the annotated Paper 1.</a:t>
            </a:r>
          </a:p>
        </p:txBody>
      </p:sp>
      <p:sp>
        <p:nvSpPr>
          <p:cNvPr id="70" name="CardHead"/>
          <p:cNvSpPr/>
          <p:nvPr/>
        </p:nvSpPr>
        <p:spPr>
          <a:xfrm>
            <a:off x="457200" y="204233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R1.1</a:t>
            </a:r>
          </a:p>
        </p:txBody>
      </p:sp>
      <p:sp>
        <p:nvSpPr>
          <p:cNvPr id="71" name="CardBody"/>
          <p:cNvSpPr/>
          <p:nvPr/>
        </p:nvSpPr>
        <p:spPr>
          <a:xfrm>
            <a:off x="457200" y="2682333"/>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Comment: please do not call p = 0.42 a 'non-significant trend'.</a:t>
            </a:r>
          </a:p>
          <a:p>
            <a:pPr marL="0" indent="0" algn="l">
              <a:lnSpc>
                <a:spcPct val="104000"/>
              </a:lnSpc>
              <a:spcBef>
                <a:spcPts val="400"/>
              </a:spcBef>
              <a:buNone/>
            </a:pPr>
            <a:r>
              <a:rPr lang="en-US" sz="1450" dirty="0">
                <a:solidFill>
                  <a:srgbClr val="2E8B57"/>
                </a:solidFill>
                <a:latin typeface="Arial"/>
                <a:cs typeface="Arial"/>
              </a:rPr>
              <a:t>Accept: thank you, we agree. We report the estimate with its 95% CI and removed 'trend'.</a:t>
            </a:r>
          </a:p>
          <a:p>
            <a:pPr marL="0" indent="0" algn="l">
              <a:lnSpc>
                <a:spcPct val="104000"/>
              </a:lnSpc>
              <a:spcBef>
                <a:spcPts val="400"/>
              </a:spcBef>
              <a:buNone/>
            </a:pPr>
            <a:r>
              <a:rPr lang="en-US" sz="1450" i="1" dirty="0">
                <a:solidFill>
                  <a:srgbClr val="000000"/>
                </a:solidFill>
                <a:latin typeface="Arial"/>
                <a:cs typeface="Arial"/>
              </a:rPr>
              <a:t>Change: Discussion, p.10, lines 4-6</a:t>
            </a:r>
          </a:p>
        </p:txBody>
      </p:sp>
      <p:sp>
        <p:nvSpPr>
          <p:cNvPr id="72" name="CardHead"/>
          <p:cNvSpPr/>
          <p:nvPr/>
        </p:nvSpPr>
        <p:spPr>
          <a:xfrm>
            <a:off x="4283066" y="204233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R1.2</a:t>
            </a:r>
          </a:p>
        </p:txBody>
      </p:sp>
      <p:sp>
        <p:nvSpPr>
          <p:cNvPr id="73" name="CardBody"/>
          <p:cNvSpPr/>
          <p:nvPr/>
        </p:nvSpPr>
        <p:spPr>
          <a:xfrm>
            <a:off x="4283066" y="2682333"/>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Comment: how was allocation concealed with blocks of 2?</a:t>
            </a:r>
          </a:p>
          <a:p>
            <a:pPr marL="0" indent="0" algn="l">
              <a:lnSpc>
                <a:spcPct val="104000"/>
              </a:lnSpc>
              <a:spcBef>
                <a:spcPts val="400"/>
              </a:spcBef>
              <a:buNone/>
            </a:pPr>
            <a:r>
              <a:rPr lang="en-US" sz="1450" dirty="0">
                <a:solidFill>
                  <a:srgbClr val="0B376C"/>
                </a:solidFill>
                <a:latin typeface="Arial"/>
                <a:cs typeface="Arial"/>
              </a:rPr>
              <a:t>Clarify: allocation was central and computer-generated. Block size added as a limitation.</a:t>
            </a:r>
          </a:p>
          <a:p>
            <a:pPr marL="0" indent="0" algn="l">
              <a:lnSpc>
                <a:spcPct val="104000"/>
              </a:lnSpc>
              <a:spcBef>
                <a:spcPts val="400"/>
              </a:spcBef>
              <a:buNone/>
            </a:pPr>
            <a:r>
              <a:rPr lang="en-US" sz="1450" i="1" dirty="0">
                <a:solidFill>
                  <a:srgbClr val="000000"/>
                </a:solidFill>
                <a:latin typeface="Arial"/>
                <a:cs typeface="Arial"/>
              </a:rPr>
              <a:t>Change: Methods p.3, limitations p.10</a:t>
            </a:r>
          </a:p>
        </p:txBody>
      </p:sp>
      <p:sp>
        <p:nvSpPr>
          <p:cNvPr id="74" name="CardHead"/>
          <p:cNvSpPr/>
          <p:nvPr/>
        </p:nvSpPr>
        <p:spPr>
          <a:xfrm>
            <a:off x="8108932" y="204233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R2.1</a:t>
            </a:r>
          </a:p>
        </p:txBody>
      </p:sp>
      <p:sp>
        <p:nvSpPr>
          <p:cNvPr id="75" name="CardBody"/>
          <p:cNvSpPr/>
          <p:nvPr/>
        </p:nvSpPr>
        <p:spPr>
          <a:xfrm>
            <a:off x="8108932" y="2682333"/>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Comment: please add 90-day mortality.</a:t>
            </a:r>
          </a:p>
          <a:p>
            <a:pPr marL="0" indent="0" algn="l">
              <a:lnSpc>
                <a:spcPct val="104000"/>
              </a:lnSpc>
              <a:spcBef>
                <a:spcPts val="400"/>
              </a:spcBef>
              <a:buNone/>
            </a:pPr>
            <a:r>
              <a:rPr lang="en-US" sz="1450" dirty="0">
                <a:solidFill>
                  <a:srgbClr val="D9822B"/>
                </a:solidFill>
                <a:latin typeface="Arial"/>
                <a:cs typeface="Arial"/>
              </a:rPr>
              <a:t>Rebut, politely: 90-day status was not a pre-specified outcome and was not collected.</a:t>
            </a:r>
          </a:p>
          <a:p>
            <a:pPr marL="0" indent="0" algn="l">
              <a:lnSpc>
                <a:spcPct val="104000"/>
              </a:lnSpc>
              <a:spcBef>
                <a:spcPts val="400"/>
              </a:spcBef>
              <a:buNone/>
            </a:pPr>
            <a:r>
              <a:rPr lang="en-US" sz="1450" i="1" dirty="0">
                <a:solidFill>
                  <a:srgbClr val="000000"/>
                </a:solidFill>
                <a:latin typeface="Arial"/>
                <a:cs typeface="Arial"/>
              </a:rPr>
              <a:t>Change: noted as a limitation, p.10</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Thank, answer every point, show what changed, and disagree politely with evidence.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true or false?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journal that e-mails me first is probably predatory'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 can send my paper to two journals at once to save time'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preprint has been peer reviewed'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 must answer every reviewer comment, even if I disagree'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FLUID-ICU paper should follow CONSORT'</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Often: check it twice</a:t>
            </a:r>
          </a:p>
          <a:p>
            <a:pPr marL="274320" indent="-274320" algn="l">
              <a:lnSpc>
                <a:spcPct val="104000"/>
              </a:lnSpc>
              <a:spcBef>
                <a:spcPts val="300"/>
              </a:spcBef>
              <a:buFont typeface="Arial"/>
              <a:buChar char="•"/>
            </a:pPr>
            <a:r>
              <a:rPr lang="en-US" sz="1500" dirty="0">
                <a:solidFill>
                  <a:srgbClr val="000000"/>
                </a:solidFill>
                <a:latin typeface="Arial"/>
                <a:cs typeface="Arial"/>
              </a:rPr>
              <a:t>False: duplicate submission</a:t>
            </a:r>
          </a:p>
          <a:p>
            <a:pPr marL="274320" indent="-274320" algn="l">
              <a:lnSpc>
                <a:spcPct val="104000"/>
              </a:lnSpc>
              <a:spcBef>
                <a:spcPts val="300"/>
              </a:spcBef>
              <a:buFont typeface="Arial"/>
              <a:buChar char="•"/>
            </a:pPr>
            <a:r>
              <a:rPr lang="en-US" sz="1500" dirty="0">
                <a:solidFill>
                  <a:srgbClr val="000000"/>
                </a:solidFill>
                <a:latin typeface="Arial"/>
                <a:cs typeface="Arial"/>
              </a:rPr>
              <a:t>False: posted before peer review</a:t>
            </a:r>
          </a:p>
          <a:p>
            <a:pPr marL="274320" indent="-274320" algn="l">
              <a:lnSpc>
                <a:spcPct val="104000"/>
              </a:lnSpc>
              <a:spcBef>
                <a:spcPts val="300"/>
              </a:spcBef>
              <a:buFont typeface="Arial"/>
              <a:buChar char="•"/>
            </a:pPr>
            <a:r>
              <a:rPr lang="en-US" sz="1500" dirty="0">
                <a:solidFill>
                  <a:srgbClr val="000000"/>
                </a:solidFill>
                <a:latin typeface="Arial"/>
                <a:cs typeface="Arial"/>
              </a:rPr>
              <a:t>True: politely, with evidence</a:t>
            </a:r>
          </a:p>
          <a:p>
            <a:pPr marL="274320" indent="-274320" algn="l">
              <a:lnSpc>
                <a:spcPct val="104000"/>
              </a:lnSpc>
              <a:spcBef>
                <a:spcPts val="300"/>
              </a:spcBef>
              <a:buFont typeface="Arial"/>
              <a:buChar char="•"/>
            </a:pPr>
            <a:r>
              <a:rPr lang="en-US" sz="1500" dirty="0">
                <a:solidFill>
                  <a:srgbClr val="000000"/>
                </a:solidFill>
                <a:latin typeface="Arial"/>
                <a:cs typeface="Arial"/>
              </a:rPr>
              <a:t>False: STROBE (cohort)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8.3  |  25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Be the reviewer</a:t>
            </a:r>
          </a:p>
          <a:p>
            <a:pPr marL="0" indent="0" algn="ctr">
              <a:spcBef>
                <a:spcPts val="1200"/>
              </a:spcBef>
              <a:buNone/>
            </a:pPr>
            <a:r>
              <a:rPr lang="en-US" sz="1900" i="1" dirty="0">
                <a:solidFill>
                  <a:srgbClr val="595959"/>
                </a:solidFill>
                <a:latin typeface="Arial"/>
                <a:cs typeface="Arial"/>
              </a:rPr>
              <a:t>The whole class appraises Paper 1 and Paper 2 together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Two papers, one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Same clinical question (fluids in septic shock), two designs. Both PDFs: Course/Papers.</a:t>
            </a:r>
          </a:p>
        </p:txBody>
      </p:sp>
      <p:sp>
        <p:nvSpPr>
          <p:cNvPr id="70" name="CardHead"/>
          <p:cNvSpPr/>
          <p:nvPr/>
        </p:nvSpPr>
        <p:spPr>
          <a:xfrm>
            <a:off x="457200" y="2094224"/>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randomised trial</a:t>
            </a:r>
          </a:p>
        </p:txBody>
      </p:sp>
      <p:sp>
        <p:nvSpPr>
          <p:cNvPr id="71" name="CardBody"/>
          <p:cNvSpPr/>
          <p:nvPr/>
        </p:nvSpPr>
        <p:spPr>
          <a:xfrm>
            <a:off x="457200" y="2734224"/>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Boulet 2024, Critical Care</a:t>
            </a:r>
          </a:p>
          <a:p>
            <a:pPr marL="0" indent="0" algn="l">
              <a:lnSpc>
                <a:spcPct val="104000"/>
              </a:lnSpc>
              <a:spcBef>
                <a:spcPts val="400"/>
              </a:spcBef>
              <a:buNone/>
            </a:pPr>
            <a:r>
              <a:rPr lang="en-US" sz="1750" dirty="0">
                <a:solidFill>
                  <a:srgbClr val="000000"/>
                </a:solidFill>
                <a:latin typeface="Arial"/>
                <a:cs typeface="Arial"/>
              </a:rPr>
              <a:t>Pilot trial, 48 patients analysed</a:t>
            </a:r>
          </a:p>
          <a:p>
            <a:pPr marL="0" indent="0" algn="l">
              <a:lnSpc>
                <a:spcPct val="104000"/>
              </a:lnSpc>
              <a:spcBef>
                <a:spcPts val="400"/>
              </a:spcBef>
              <a:buNone/>
            </a:pPr>
            <a:r>
              <a:rPr lang="en-US" sz="1750" dirty="0">
                <a:solidFill>
                  <a:srgbClr val="000000"/>
                </a:solidFill>
                <a:latin typeface="Arial"/>
                <a:cs typeface="Arial"/>
              </a:rPr>
              <a:t>Restrictive vs usual fluids in septic shock</a:t>
            </a:r>
          </a:p>
          <a:p>
            <a:pPr marL="0" indent="0" algn="l">
              <a:lnSpc>
                <a:spcPct val="104000"/>
              </a:lnSpc>
              <a:spcBef>
                <a:spcPts val="400"/>
              </a:spcBef>
              <a:buNone/>
            </a:pPr>
            <a:r>
              <a:rPr lang="en-US" sz="1750" dirty="0">
                <a:solidFill>
                  <a:srgbClr val="000000"/>
                </a:solidFill>
                <a:latin typeface="Arial"/>
                <a:cs typeface="Arial"/>
              </a:rPr>
              <a:t>Primary outcome: fluid balance on day 5</a:t>
            </a:r>
          </a:p>
        </p:txBody>
      </p:sp>
      <p:sp>
        <p:nvSpPr>
          <p:cNvPr id="72" name="CardHead"/>
          <p:cNvSpPr/>
          <p:nvPr/>
        </p:nvSpPr>
        <p:spPr>
          <a:xfrm>
            <a:off x="6196000" y="2094224"/>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2: cohort study</a:t>
            </a:r>
          </a:p>
        </p:txBody>
      </p:sp>
      <p:sp>
        <p:nvSpPr>
          <p:cNvPr id="73" name="CardBody"/>
          <p:cNvSpPr/>
          <p:nvPr/>
        </p:nvSpPr>
        <p:spPr>
          <a:xfrm>
            <a:off x="6196000" y="2734224"/>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Hyun 2023, Annals of Intensive Care</a:t>
            </a:r>
          </a:p>
          <a:p>
            <a:pPr marL="0" indent="0" algn="l">
              <a:lnSpc>
                <a:spcPct val="104000"/>
              </a:lnSpc>
              <a:spcBef>
                <a:spcPts val="400"/>
              </a:spcBef>
              <a:buNone/>
            </a:pPr>
            <a:r>
              <a:rPr lang="en-US" sz="1750" dirty="0">
                <a:solidFill>
                  <a:srgbClr val="000000"/>
                </a:solidFill>
                <a:latin typeface="Arial"/>
                <a:cs typeface="Arial"/>
              </a:rPr>
              <a:t>Propensity-matched cohort, 2516 patients</a:t>
            </a:r>
          </a:p>
          <a:p>
            <a:pPr marL="0" indent="0" algn="l">
              <a:lnSpc>
                <a:spcPct val="104000"/>
              </a:lnSpc>
              <a:spcBef>
                <a:spcPts val="400"/>
              </a:spcBef>
              <a:buNone/>
            </a:pPr>
            <a:r>
              <a:rPr lang="en-US" sz="1750" dirty="0">
                <a:solidFill>
                  <a:srgbClr val="000000"/>
                </a:solidFill>
                <a:latin typeface="Arial"/>
                <a:cs typeface="Arial"/>
              </a:rPr>
              <a:t>Positive fluid balance in sepsis</a:t>
            </a:r>
          </a:p>
          <a:p>
            <a:pPr marL="0" indent="0" algn="l">
              <a:lnSpc>
                <a:spcPct val="104000"/>
              </a:lnSpc>
              <a:spcBef>
                <a:spcPts val="400"/>
              </a:spcBef>
              <a:buNone/>
            </a:pPr>
            <a:r>
              <a:rPr lang="en-US" sz="1750" dirty="0">
                <a:solidFill>
                  <a:srgbClr val="000000"/>
                </a:solidFill>
                <a:latin typeface="Arial"/>
                <a:cs typeface="Arial"/>
              </a:rPr>
              <a:t>Outcome: 28-day mortality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Same question, two designs: compare what each may claim.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10-question checklist (1-5)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79923"/>
            <a:ext cx="2095520" cy="76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1  Question</a:t>
            </a:r>
          </a:p>
        </p:txBody>
      </p:sp>
      <p:sp>
        <p:nvSpPr>
          <p:cNvPr id="71" name="CardBody"/>
          <p:cNvSpPr/>
          <p:nvPr/>
        </p:nvSpPr>
        <p:spPr>
          <a:xfrm>
            <a:off x="45720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Can you write the study's PICO in one line?</a:t>
            </a:r>
          </a:p>
        </p:txBody>
      </p:sp>
      <p:sp>
        <p:nvSpPr>
          <p:cNvPr id="72" name="CardHead"/>
          <p:cNvSpPr/>
          <p:nvPr/>
        </p:nvSpPr>
        <p:spPr>
          <a:xfrm>
            <a:off x="2752720" y="1879923"/>
            <a:ext cx="2095520" cy="76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2  Design</a:t>
            </a:r>
          </a:p>
        </p:txBody>
      </p:sp>
      <p:sp>
        <p:nvSpPr>
          <p:cNvPr id="73" name="CardBody"/>
          <p:cNvSpPr/>
          <p:nvPr/>
        </p:nvSpPr>
        <p:spPr>
          <a:xfrm>
            <a:off x="275272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What is the design, and is it the right one for the question?</a:t>
            </a:r>
          </a:p>
        </p:txBody>
      </p:sp>
      <p:sp>
        <p:nvSpPr>
          <p:cNvPr id="74" name="CardHead"/>
          <p:cNvSpPr/>
          <p:nvPr/>
        </p:nvSpPr>
        <p:spPr>
          <a:xfrm>
            <a:off x="5048240" y="1879923"/>
            <a:ext cx="2095520" cy="76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3  Participants</a:t>
            </a:r>
          </a:p>
        </p:txBody>
      </p:sp>
      <p:sp>
        <p:nvSpPr>
          <p:cNvPr id="75" name="CardBody"/>
          <p:cNvSpPr/>
          <p:nvPr/>
        </p:nvSpPr>
        <p:spPr>
          <a:xfrm>
            <a:off x="504824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Who was included, and who was left out?</a:t>
            </a:r>
          </a:p>
          <a:p>
            <a:pPr marL="0" indent="0" algn="l">
              <a:lnSpc>
                <a:spcPct val="104000"/>
              </a:lnSpc>
              <a:spcBef>
                <a:spcPts val="400"/>
              </a:spcBef>
              <a:buNone/>
            </a:pPr>
            <a:r>
              <a:rPr lang="en-US" sz="1400" dirty="0">
                <a:solidFill>
                  <a:srgbClr val="000000"/>
                </a:solidFill>
                <a:latin typeface="Arial"/>
                <a:cs typeface="Arial"/>
              </a:rPr>
              <a:t>Would your patients have been included?</a:t>
            </a:r>
          </a:p>
        </p:txBody>
      </p:sp>
      <p:sp>
        <p:nvSpPr>
          <p:cNvPr id="76" name="CardHead"/>
          <p:cNvSpPr/>
          <p:nvPr/>
        </p:nvSpPr>
        <p:spPr>
          <a:xfrm>
            <a:off x="7343760" y="1879923"/>
            <a:ext cx="2095520" cy="76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4  Comparison groups</a:t>
            </a:r>
          </a:p>
        </p:txBody>
      </p:sp>
      <p:sp>
        <p:nvSpPr>
          <p:cNvPr id="77" name="CardBody"/>
          <p:cNvSpPr/>
          <p:nvPr/>
        </p:nvSpPr>
        <p:spPr>
          <a:xfrm>
            <a:off x="734376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Were the groups similar at the start (Table 1)?</a:t>
            </a:r>
          </a:p>
          <a:p>
            <a:pPr marL="0" indent="0" algn="l">
              <a:lnSpc>
                <a:spcPct val="104000"/>
              </a:lnSpc>
              <a:spcBef>
                <a:spcPts val="400"/>
              </a:spcBef>
              <a:buNone/>
            </a:pPr>
            <a:r>
              <a:rPr lang="en-US" sz="1400" dirty="0">
                <a:solidFill>
                  <a:srgbClr val="000000"/>
                </a:solidFill>
                <a:latin typeface="Arial"/>
                <a:cs typeface="Arial"/>
              </a:rPr>
              <a:t>How was this achieved: randomisation, matching or adjustment?</a:t>
            </a:r>
          </a:p>
        </p:txBody>
      </p:sp>
      <p:sp>
        <p:nvSpPr>
          <p:cNvPr id="78" name="CardHead"/>
          <p:cNvSpPr/>
          <p:nvPr/>
        </p:nvSpPr>
        <p:spPr>
          <a:xfrm>
            <a:off x="9639280" y="1879923"/>
            <a:ext cx="2095520" cy="76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5  Bias</a:t>
            </a:r>
          </a:p>
        </p:txBody>
      </p:sp>
      <p:sp>
        <p:nvSpPr>
          <p:cNvPr id="79" name="CardBody"/>
          <p:cNvSpPr/>
          <p:nvPr/>
        </p:nvSpPr>
        <p:spPr>
          <a:xfrm>
            <a:off x="963928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Who knew which group patients were in (blinding)?</a:t>
            </a:r>
          </a:p>
          <a:p>
            <a:pPr marL="0" indent="0" algn="l">
              <a:lnSpc>
                <a:spcPct val="104000"/>
              </a:lnSpc>
              <a:spcBef>
                <a:spcPts val="400"/>
              </a:spcBef>
              <a:buNone/>
            </a:pPr>
            <a:r>
              <a:rPr lang="en-US" sz="1400" dirty="0">
                <a:solidFill>
                  <a:srgbClr val="000000"/>
                </a:solidFill>
                <a:latin typeface="Arial"/>
                <a:cs typeface="Arial"/>
              </a:rPr>
              <a:t>Could that change the outcome?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10-question checklist (6-10)</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2028090"/>
            <a:ext cx="2095520" cy="76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6  Outcome</a:t>
            </a:r>
          </a:p>
        </p:txBody>
      </p:sp>
      <p:sp>
        <p:nvSpPr>
          <p:cNvPr id="71" name="CardBody"/>
          <p:cNvSpPr/>
          <p:nvPr/>
        </p:nvSpPr>
        <p:spPr>
          <a:xfrm>
            <a:off x="457200" y="2788090"/>
            <a:ext cx="2095520"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Was there one pre-specified primary outcome, measured the same way in both groups?</a:t>
            </a:r>
          </a:p>
        </p:txBody>
      </p:sp>
      <p:sp>
        <p:nvSpPr>
          <p:cNvPr id="72" name="CardHead"/>
          <p:cNvSpPr/>
          <p:nvPr/>
        </p:nvSpPr>
        <p:spPr>
          <a:xfrm>
            <a:off x="2752720" y="2028090"/>
            <a:ext cx="2095520" cy="76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7  Numbers</a:t>
            </a:r>
          </a:p>
        </p:txBody>
      </p:sp>
      <p:sp>
        <p:nvSpPr>
          <p:cNvPr id="73" name="CardBody"/>
          <p:cNvSpPr/>
          <p:nvPr/>
        </p:nvSpPr>
        <p:spPr>
          <a:xfrm>
            <a:off x="2752720" y="2788090"/>
            <a:ext cx="2095520"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What is the main result as an effect size with 95% CI?</a:t>
            </a:r>
          </a:p>
          <a:p>
            <a:pPr marL="0" indent="0" algn="l">
              <a:lnSpc>
                <a:spcPct val="104000"/>
              </a:lnSpc>
              <a:spcBef>
                <a:spcPts val="400"/>
              </a:spcBef>
              <a:buNone/>
            </a:pPr>
            <a:r>
              <a:rPr lang="en-US" sz="1400" dirty="0">
                <a:solidFill>
                  <a:srgbClr val="000000"/>
                </a:solidFill>
                <a:latin typeface="Arial"/>
                <a:cs typeface="Arial"/>
              </a:rPr>
              <a:t>Is the CI narrow or wide?</a:t>
            </a:r>
          </a:p>
        </p:txBody>
      </p:sp>
      <p:sp>
        <p:nvSpPr>
          <p:cNvPr id="74" name="CardHead"/>
          <p:cNvSpPr/>
          <p:nvPr/>
        </p:nvSpPr>
        <p:spPr>
          <a:xfrm>
            <a:off x="5048240" y="2028090"/>
            <a:ext cx="2095520" cy="76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8  Words vs design</a:t>
            </a:r>
          </a:p>
        </p:txBody>
      </p:sp>
      <p:sp>
        <p:nvSpPr>
          <p:cNvPr id="75" name="CardBody"/>
          <p:cNvSpPr/>
          <p:nvPr/>
        </p:nvSpPr>
        <p:spPr>
          <a:xfrm>
            <a:off x="5048240" y="2788090"/>
            <a:ext cx="2095520"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Do the conclusions match the design ('associated' vs 'caused', no 'trend' for p = 0.42)?</a:t>
            </a:r>
          </a:p>
        </p:txBody>
      </p:sp>
      <p:sp>
        <p:nvSpPr>
          <p:cNvPr id="76" name="CardHead"/>
          <p:cNvSpPr/>
          <p:nvPr/>
        </p:nvSpPr>
        <p:spPr>
          <a:xfrm>
            <a:off x="7343760" y="2028090"/>
            <a:ext cx="2095520" cy="76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9  Limitations</a:t>
            </a:r>
          </a:p>
        </p:txBody>
      </p:sp>
      <p:sp>
        <p:nvSpPr>
          <p:cNvPr id="77" name="CardBody"/>
          <p:cNvSpPr/>
          <p:nvPr/>
        </p:nvSpPr>
        <p:spPr>
          <a:xfrm>
            <a:off x="7343760" y="2788090"/>
            <a:ext cx="2095520"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Are the main limitations stated honestly?</a:t>
            </a:r>
          </a:p>
          <a:p>
            <a:pPr marL="0" indent="0" algn="l">
              <a:lnSpc>
                <a:spcPct val="104000"/>
              </a:lnSpc>
              <a:spcBef>
                <a:spcPts val="400"/>
              </a:spcBef>
              <a:buNone/>
            </a:pPr>
            <a:r>
              <a:rPr lang="en-US" sz="1400" dirty="0">
                <a:solidFill>
                  <a:srgbClr val="000000"/>
                </a:solidFill>
                <a:latin typeface="Arial"/>
                <a:cs typeface="Arial"/>
              </a:rPr>
              <a:t>Name one the authors missed.</a:t>
            </a:r>
          </a:p>
        </p:txBody>
      </p:sp>
      <p:sp>
        <p:nvSpPr>
          <p:cNvPr id="78" name="CardHead"/>
          <p:cNvSpPr/>
          <p:nvPr/>
        </p:nvSpPr>
        <p:spPr>
          <a:xfrm>
            <a:off x="9639280" y="2028090"/>
            <a:ext cx="2095520" cy="76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10  Use</a:t>
            </a:r>
          </a:p>
        </p:txBody>
      </p:sp>
      <p:sp>
        <p:nvSpPr>
          <p:cNvPr id="79" name="CardBody"/>
          <p:cNvSpPr/>
          <p:nvPr/>
        </p:nvSpPr>
        <p:spPr>
          <a:xfrm>
            <a:off x="9639280" y="2788090"/>
            <a:ext cx="2095520" cy="15457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Would this change practice in your unit?</a:t>
            </a:r>
          </a:p>
          <a:p>
            <a:pPr marL="0" indent="0" algn="l">
              <a:lnSpc>
                <a:spcPct val="104000"/>
              </a:lnSpc>
              <a:spcBef>
                <a:spcPts val="400"/>
              </a:spcBef>
              <a:buNone/>
            </a:pPr>
            <a:r>
              <a:rPr lang="en-US" sz="1400" dirty="0">
                <a:solidFill>
                  <a:srgbClr val="000000"/>
                </a:solidFill>
                <a:latin typeface="Arial"/>
                <a:cs typeface="Arial"/>
              </a:rPr>
              <a:t>Why, or why not?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Be the reviewer: the whole class appraises both papers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shows the right page of each paper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Paper 1: questions 4, 5, 7, 8 and 9</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Paper 2: questions 4, 5, 8 and 9</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For each question, vote in the poll: Yes, No or Can't tell</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 volunteer gives the page and the sentence, microphone on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Where to look</a:t>
            </a:r>
          </a:p>
          <a:p>
            <a:pPr marL="274320" indent="-274320" algn="l">
              <a:lnSpc>
                <a:spcPct val="104000"/>
              </a:lnSpc>
              <a:spcBef>
                <a:spcPts val="300"/>
              </a:spcBef>
              <a:buFont typeface="Arial"/>
              <a:buChar char="•"/>
            </a:pPr>
            <a:r>
              <a:rPr lang="en-US" sz="1500" dirty="0">
                <a:solidFill>
                  <a:srgbClr val="000000"/>
                </a:solidFill>
                <a:latin typeface="Arial"/>
                <a:cs typeface="Arial"/>
              </a:rPr>
              <a:t>Abstract: question and result</a:t>
            </a:r>
          </a:p>
          <a:p>
            <a:pPr marL="274320" indent="-274320" algn="l">
              <a:lnSpc>
                <a:spcPct val="104000"/>
              </a:lnSpc>
              <a:spcBef>
                <a:spcPts val="300"/>
              </a:spcBef>
              <a:buFont typeface="Arial"/>
              <a:buChar char="•"/>
            </a:pPr>
            <a:r>
              <a:rPr lang="en-US" sz="1500" dirty="0">
                <a:solidFill>
                  <a:srgbClr val="000000"/>
                </a:solidFill>
                <a:latin typeface="Arial"/>
                <a:cs typeface="Arial"/>
              </a:rPr>
              <a:t>Methods: design, blinding, outcome</a:t>
            </a:r>
          </a:p>
          <a:p>
            <a:pPr marL="274320" indent="-274320" algn="l">
              <a:lnSpc>
                <a:spcPct val="104000"/>
              </a:lnSpc>
              <a:spcBef>
                <a:spcPts val="300"/>
              </a:spcBef>
              <a:buFont typeface="Arial"/>
              <a:buChar char="•"/>
            </a:pPr>
            <a:r>
              <a:rPr lang="en-US" sz="1500" dirty="0">
                <a:solidFill>
                  <a:srgbClr val="000000"/>
                </a:solidFill>
                <a:latin typeface="Arial"/>
                <a:cs typeface="Arial"/>
              </a:rPr>
              <a:t>Table 1: groups similar?</a:t>
            </a:r>
          </a:p>
          <a:p>
            <a:pPr marL="274320" indent="-274320" algn="l">
              <a:lnSpc>
                <a:spcPct val="104000"/>
              </a:lnSpc>
              <a:spcBef>
                <a:spcPts val="300"/>
              </a:spcBef>
              <a:buFont typeface="Arial"/>
              <a:buChar char="•"/>
            </a:pPr>
            <a:r>
              <a:rPr lang="en-US" sz="1500" dirty="0">
                <a:solidFill>
                  <a:srgbClr val="000000"/>
                </a:solidFill>
                <a:latin typeface="Arial"/>
                <a:cs typeface="Arial"/>
              </a:rPr>
              <a:t>Discussion: words and limitations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A class answer grid for both papers, shared as a PDF. The other questions as homework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may each design claim?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23077"/>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randomised trial (n = 48)</a:t>
            </a:r>
          </a:p>
        </p:txBody>
      </p:sp>
      <p:sp>
        <p:nvSpPr>
          <p:cNvPr id="71" name="CardBody"/>
          <p:cNvSpPr/>
          <p:nvPr/>
        </p:nvSpPr>
        <p:spPr>
          <a:xfrm>
            <a:off x="457200" y="2163077"/>
            <a:ext cx="5538800"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Chance decided the groups: known and unknown factors balanced</a:t>
            </a:r>
          </a:p>
          <a:p>
            <a:pPr marL="0" indent="0" algn="l">
              <a:lnSpc>
                <a:spcPct val="104000"/>
              </a:lnSpc>
              <a:spcBef>
                <a:spcPts val="400"/>
              </a:spcBef>
              <a:buNone/>
            </a:pPr>
            <a:r>
              <a:rPr lang="en-US" sz="1750" dirty="0">
                <a:solidFill>
                  <a:srgbClr val="000000"/>
                </a:solidFill>
                <a:latin typeface="Arial"/>
                <a:cs typeface="Arial"/>
              </a:rPr>
              <a:t>Day-5 balance: difference 13.2 ml/kg (95% CI -15.2 to 41.6), p = 0.42</a:t>
            </a:r>
          </a:p>
          <a:p>
            <a:pPr marL="0" indent="0" algn="l">
              <a:lnSpc>
                <a:spcPct val="104000"/>
              </a:lnSpc>
              <a:spcBef>
                <a:spcPts val="400"/>
              </a:spcBef>
              <a:buNone/>
            </a:pPr>
            <a:r>
              <a:rPr lang="en-US" sz="1750" b="1" dirty="0">
                <a:solidFill>
                  <a:srgbClr val="2E8B57"/>
                </a:solidFill>
                <a:latin typeface="Arial"/>
                <a:cs typeface="Arial"/>
              </a:rPr>
              <a:t>May say: 'did not reduce'</a:t>
            </a:r>
          </a:p>
          <a:p>
            <a:pPr marL="0" indent="0" algn="l">
              <a:lnSpc>
                <a:spcPct val="104000"/>
              </a:lnSpc>
              <a:spcBef>
                <a:spcPts val="400"/>
              </a:spcBef>
              <a:buNone/>
            </a:pPr>
            <a:r>
              <a:rPr lang="en-US" sz="1750" dirty="0">
                <a:solidFill>
                  <a:srgbClr val="C0392B"/>
                </a:solidFill>
                <a:latin typeface="Arial"/>
                <a:cs typeface="Arial"/>
              </a:rPr>
              <a:t>But too small to be sure: no 'trend'</a:t>
            </a:r>
          </a:p>
        </p:txBody>
      </p:sp>
      <p:sp>
        <p:nvSpPr>
          <p:cNvPr id="72" name="CardHead"/>
          <p:cNvSpPr/>
          <p:nvPr/>
        </p:nvSpPr>
        <p:spPr>
          <a:xfrm>
            <a:off x="6196000" y="1523077"/>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2: matched cohort (n = 2516)</a:t>
            </a:r>
          </a:p>
        </p:txBody>
      </p:sp>
      <p:sp>
        <p:nvSpPr>
          <p:cNvPr id="73" name="CardBody"/>
          <p:cNvSpPr/>
          <p:nvPr/>
        </p:nvSpPr>
        <p:spPr>
          <a:xfrm>
            <a:off x="6196000" y="2163077"/>
            <a:ext cx="5538800"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Doctors decided the fluid: only measured factors balanced</a:t>
            </a:r>
          </a:p>
          <a:p>
            <a:pPr marL="0" indent="0" algn="l">
              <a:lnSpc>
                <a:spcPct val="104000"/>
              </a:lnSpc>
              <a:spcBef>
                <a:spcPts val="400"/>
              </a:spcBef>
              <a:buNone/>
            </a:pPr>
            <a:r>
              <a:rPr lang="en-US" sz="1750" dirty="0">
                <a:solidFill>
                  <a:srgbClr val="000000"/>
                </a:solidFill>
                <a:latin typeface="Arial"/>
                <a:cs typeface="Arial"/>
              </a:rPr>
              <a:t>Day-2 positive balance and 28-day death: HR 2.13 (95% CI 1.48 to 3.06)</a:t>
            </a:r>
          </a:p>
          <a:p>
            <a:pPr marL="0" indent="0" algn="l">
              <a:lnSpc>
                <a:spcPct val="104000"/>
              </a:lnSpc>
              <a:spcBef>
                <a:spcPts val="400"/>
              </a:spcBef>
              <a:buNone/>
            </a:pPr>
            <a:r>
              <a:rPr lang="en-US" sz="1750" b="1" dirty="0">
                <a:solidFill>
                  <a:srgbClr val="2E8B57"/>
                </a:solidFill>
                <a:latin typeface="Arial"/>
                <a:cs typeface="Arial"/>
              </a:rPr>
              <a:t>May say: 'is associated with'</a:t>
            </a:r>
          </a:p>
          <a:p>
            <a:pPr marL="0" indent="0" algn="l">
              <a:lnSpc>
                <a:spcPct val="104000"/>
              </a:lnSpc>
              <a:spcBef>
                <a:spcPts val="400"/>
              </a:spcBef>
              <a:buNone/>
            </a:pPr>
            <a:r>
              <a:rPr lang="en-US" sz="1750" dirty="0">
                <a:solidFill>
                  <a:srgbClr val="C0392B"/>
                </a:solidFill>
                <a:latin typeface="Arial"/>
                <a:cs typeface="Arial"/>
              </a:rPr>
              <a:t>Not 'impact' or 'show': sicker patients get more fluid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Randomisation earns the word 'caused'. Observation earns 'associated'.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two papers side by side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500" b="1" dirty="0">
                          <a:solidFill>
                            <a:srgbClr val="FFFFFF"/>
                          </a:solidFill>
                          <a:latin typeface="Arial"/>
                          <a:cs typeface="Arial"/>
                        </a:rPr>
                        <a:t>Paper 1: RCT (Boulet 2024)</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Paper 2: cohort (Hyun 2023)</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Groups made similar by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Randomisation 1:1 (blocks of 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Propensity matching (measured factors only)</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Who knew the group</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Clinicians knew, patients, statistician blinded</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Everyone (observational)</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Main result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13.2 ml/kg (95% CI -15.2 to 41.6), p = 0.42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Day 2: HR 2.13 (1.48 to 3.06)</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Missed limitation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Blocks of 2 with unblinded clinicians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Survivor bias (ICU stay of 3+ days)</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Wording problem</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'Non-significant trend' (p = 0.42)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'Impact', 'did not impact', 'show'</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May claim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Did not reduce day-5 balance (small pilot)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Positive balance associated with death</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RCT = randomised controlled trial. Pages and details: Course/Resources/appraisal_instructor_guide.md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presentations  |  45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Your proposals and publication plans</a:t>
            </a:r>
          </a:p>
          <a:p>
            <a:pPr marL="0" indent="0" algn="ctr">
              <a:spcBef>
                <a:spcPts val="1200"/>
              </a:spcBef>
              <a:buNone/>
            </a:pPr>
            <a:r>
              <a:rPr lang="en-US" sz="1900" i="1" dirty="0">
                <a:solidFill>
                  <a:srgbClr val="595959"/>
                </a:solidFill>
                <a:latin typeface="Arial"/>
                <a:cs typeface="Arial"/>
              </a:rPr>
              <a:t>About 5 volunteers, 6 minutes each, then 2 minutes of feedback. Everyone submits slides.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proposals and presentations are scored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59416"/>
          <a:ext cx="11277600" cy="3909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Criterion</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What we look for</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Points</a:t>
                      </a:r>
                    </a:p>
                  </a:txBody>
                  <a:tcPr marL="73152" marR="73152" marT="45720" marB="45720" anchor="ctr">
                    <a:solidFill>
                      <a:srgbClr val="0D7377"/>
                    </a:solidFill>
                  </a:tcPr>
                </a:tc>
              </a:tr>
              <a:tr h="705800">
                <a:tc>
                  <a:txBody>
                    <a:bodyPr/>
                    <a:lstStyle/>
                    <a:p>
                      <a:pPr algn="l"/>
                      <a:r>
                        <a:rPr lang="en-US" sz="1300" dirty="0">
                          <a:solidFill>
                            <a:srgbClr val="000000"/>
                          </a:solidFill>
                          <a:latin typeface="Arial"/>
                          <a:cs typeface="Arial"/>
                        </a:rPr>
                        <a:t>12  Structure and content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All 6 slides. Question, design, outcome, sample size, ethics, journal and guideline visible</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13  Clarity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Every doctor and nurse in the class understands. One message per slide</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14  Visual design</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Readable on a shared screen. Pictures, not text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15  Timekeeping</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Finished between 5:00 and 6:00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16  Questions and discussion</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Answers directly and honestly, names the limitations</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bl>
          </a:graphicData>
        </a:graphic>
      </p:graphicFrame>
      <p:sp>
        <p:nvSpPr>
          <p:cNvPr id="31" name="Caption"/>
          <p:cNvSpPr txBox="1"/>
          <p:nvPr/>
        </p:nvSpPr>
        <p:spPr>
          <a:xfrm>
            <a:off x="457200" y="525841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Written proposal (criteria 1-11, /70): everyone. Criteria 12-16 (/30): presenters only. Rubric: Course/Assignment/proposal_rubric.md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presentations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070C0"/>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PRESENTATIONS   |   45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About 5 volunteers present their own proposal: 6 minutes, 6 slides</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Slides: title, problem and PICO, design, data and analysis, ethics and feasibility, publication plan</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Time signals in the chat: '2 min' at 4:00, '1 min' at 5:00, 'Time' at 6:00</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Feedback, 2 minutes: two people give two stars and a wish (microphone on), then the instructor</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Everyone submits slides and the written proposal</a:t>
            </a:r>
          </a:p>
        </p:txBody>
      </p:sp>
      <p:sp>
        <p:nvSpPr>
          <p:cNvPr id="52" name="Side"/>
          <p:cNvSpPr/>
          <p:nvPr/>
        </p:nvSpPr>
        <p:spPr>
          <a:xfrm>
            <a:off x="7423760" y="1720000"/>
            <a:ext cx="4311040" cy="22823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070C0"/>
                </a:solidFill>
                <a:latin typeface="Arial"/>
                <a:cs typeface="Arial"/>
              </a:rPr>
              <a:t>Running order</a:t>
            </a:r>
          </a:p>
          <a:p>
            <a:pPr marL="274320" indent="-274320" algn="l">
              <a:lnSpc>
                <a:spcPct val="104000"/>
              </a:lnSpc>
              <a:spcBef>
                <a:spcPts val="300"/>
              </a:spcBef>
              <a:buFont typeface="Arial"/>
              <a:buChar char="•"/>
            </a:pPr>
            <a:r>
              <a:rPr lang="en-US" sz="1500" dirty="0">
                <a:solidFill>
                  <a:srgbClr val="000000"/>
                </a:solidFill>
                <a:latin typeface="Arial"/>
                <a:cs typeface="Arial"/>
              </a:rPr>
              <a:t>21:30  Presenter 1</a:t>
            </a:r>
          </a:p>
          <a:p>
            <a:pPr marL="274320" indent="-274320" algn="l">
              <a:lnSpc>
                <a:spcPct val="104000"/>
              </a:lnSpc>
              <a:spcBef>
                <a:spcPts val="300"/>
              </a:spcBef>
              <a:buFont typeface="Arial"/>
              <a:buChar char="•"/>
            </a:pPr>
            <a:r>
              <a:rPr lang="en-US" sz="1500" dirty="0">
                <a:solidFill>
                  <a:srgbClr val="000000"/>
                </a:solidFill>
                <a:latin typeface="Arial"/>
                <a:cs typeface="Arial"/>
              </a:rPr>
              <a:t>21:38  Presenter 2</a:t>
            </a:r>
          </a:p>
          <a:p>
            <a:pPr marL="274320" indent="-274320" algn="l">
              <a:lnSpc>
                <a:spcPct val="104000"/>
              </a:lnSpc>
              <a:spcBef>
                <a:spcPts val="300"/>
              </a:spcBef>
              <a:buFont typeface="Arial"/>
              <a:buChar char="•"/>
            </a:pPr>
            <a:r>
              <a:rPr lang="en-US" sz="1500" dirty="0">
                <a:solidFill>
                  <a:srgbClr val="000000"/>
                </a:solidFill>
                <a:latin typeface="Arial"/>
                <a:cs typeface="Arial"/>
              </a:rPr>
              <a:t>21:46  Presenter 3</a:t>
            </a:r>
          </a:p>
          <a:p>
            <a:pPr marL="274320" indent="-274320" algn="l">
              <a:lnSpc>
                <a:spcPct val="104000"/>
              </a:lnSpc>
              <a:spcBef>
                <a:spcPts val="300"/>
              </a:spcBef>
              <a:buFont typeface="Arial"/>
              <a:buChar char="•"/>
            </a:pPr>
            <a:r>
              <a:rPr lang="en-US" sz="1500" dirty="0">
                <a:solidFill>
                  <a:srgbClr val="000000"/>
                </a:solidFill>
                <a:latin typeface="Arial"/>
                <a:cs typeface="Arial"/>
              </a:rPr>
              <a:t>21:54  Presenter 4</a:t>
            </a:r>
          </a:p>
          <a:p>
            <a:pPr marL="274320" indent="-274320" algn="l">
              <a:lnSpc>
                <a:spcPct val="104000"/>
              </a:lnSpc>
              <a:spcBef>
                <a:spcPts val="300"/>
              </a:spcBef>
              <a:buFont typeface="Arial"/>
              <a:buChar char="•"/>
            </a:pPr>
            <a:r>
              <a:rPr lang="en-US" sz="1500" dirty="0">
                <a:solidFill>
                  <a:srgbClr val="000000"/>
                </a:solidFill>
                <a:latin typeface="Arial"/>
                <a:cs typeface="Arial"/>
              </a:rPr>
              <a:t>22:02  Presenter 5</a:t>
            </a:r>
          </a:p>
          <a:p>
            <a:pPr marL="274320" indent="-274320" algn="l">
              <a:lnSpc>
                <a:spcPct val="104000"/>
              </a:lnSpc>
              <a:spcBef>
                <a:spcPts val="300"/>
              </a:spcBef>
              <a:buFont typeface="Arial"/>
              <a:buChar char="•"/>
            </a:pPr>
            <a:r>
              <a:rPr lang="en-US" sz="1500" dirty="0">
                <a:solidFill>
                  <a:srgbClr val="000000"/>
                </a:solidFill>
                <a:latin typeface="Arial"/>
                <a:cs typeface="Arial"/>
              </a:rPr>
              <a:t>22:10  Closing round (5 min)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070C0"/>
            </a:solidFill>
          </a:ln>
        </p:spPr>
        <p:txBody>
          <a:bodyPr wrap="square" lIns="182880" tIns="45720" rIns="182880" bIns="45720" rtlCol="0" anchor="ctr">
            <a:normAutofit/>
          </a:bodyPr>
          <a:lstStyle/>
          <a:p>
            <a:pPr marL="0" indent="0" algn="ctr">
              <a:buNone/>
            </a:pPr>
            <a:r>
              <a:rPr lang="en-US" sz="1300" b="1" dirty="0">
                <a:solidFill>
                  <a:srgbClr val="0070C0"/>
                </a:solidFill>
                <a:latin typeface="Arial"/>
                <a:cs typeface="Arial"/>
              </a:rPr>
              <a:t>OUTPUT   </a:t>
            </a:r>
            <a:r>
              <a:rPr lang="en-US" sz="1500" dirty="0">
                <a:solidFill>
                  <a:srgbClr val="000000"/>
                </a:solidFill>
                <a:latin typeface="Arial"/>
                <a:cs typeface="Arial"/>
              </a:rPr>
              <a:t>About five proposals presented. Every proposal and slide set submitted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  Session 8</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8</a:t>
            </a:r>
          </a:p>
          <a:p>
            <a:pPr marL="0" indent="0" algn="ctr">
              <a:spcBef>
                <a:spcPts val="1200"/>
              </a:spcBef>
              <a:buNone/>
            </a:pPr>
            <a:r>
              <a:rPr lang="en-US" sz="1900" i="1" dirty="0">
                <a:solidFill>
                  <a:srgbClr val="595959"/>
                </a:solidFill>
                <a:latin typeface="Arial"/>
                <a:cs typeface="Arial"/>
              </a:rPr>
              <a:t>Use only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Session 8</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Term</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In plain words</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Introduction funnel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Known, not known, aim: three paragraphs</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Six moves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Answer, compare, explain, limitations, implications, conclusion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Calibrated language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Verbs as strong as the design allows ('associated', not 'caused')</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Predatory journal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Takes fees without real peer review or indexing</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Point-by-point response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 table answering every reviewer comment with the change made</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Preprint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Public manuscript posted before peer review</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Full glossary (English-Vietnamese): Course/References/glossary_EN_VN (PDF in the course folder)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Write it right: fix the spin, then draft your title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6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Rewrite Paper 1's 'non-significant trend' sentence honestly (2 min)</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Rewrite Paper 2's title with calibrated wording</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Draft the working title of your own proposal from its PICO (4 min)</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One line each for Background, Methods, expected Results, Conclusion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Publication plan (Part 4)</a:t>
            </a:r>
          </a:p>
          <a:p>
            <a:pPr marL="274320" indent="-274320" algn="l">
              <a:lnSpc>
                <a:spcPct val="104000"/>
              </a:lnSpc>
              <a:spcBef>
                <a:spcPts val="300"/>
              </a:spcBef>
              <a:buFont typeface="Arial"/>
              <a:buChar char="•"/>
            </a:pPr>
            <a:r>
              <a:rPr lang="en-US" sz="1500" dirty="0">
                <a:solidFill>
                  <a:srgbClr val="000000"/>
                </a:solidFill>
                <a:latin typeface="Arial"/>
                <a:cs typeface="Arial"/>
              </a:rPr>
              <a:t>Working title</a:t>
            </a:r>
          </a:p>
          <a:p>
            <a:pPr marL="274320" indent="-274320" algn="l">
              <a:lnSpc>
                <a:spcPct val="104000"/>
              </a:lnSpc>
              <a:spcBef>
                <a:spcPts val="300"/>
              </a:spcBef>
              <a:buFont typeface="Arial"/>
              <a:buChar char="•"/>
            </a:pPr>
            <a:r>
              <a:rPr lang="en-US" sz="1500" dirty="0">
                <a:solidFill>
                  <a:srgbClr val="000000"/>
                </a:solidFill>
                <a:latin typeface="Arial"/>
                <a:cs typeface="Arial"/>
              </a:rPr>
              <a:t>Abstract skeleton</a:t>
            </a:r>
          </a:p>
          <a:p>
            <a:pPr marL="274320" indent="-274320" algn="l">
              <a:lnSpc>
                <a:spcPct val="104000"/>
              </a:lnSpc>
              <a:spcBef>
                <a:spcPts val="300"/>
              </a:spcBef>
              <a:buFont typeface="Arial"/>
              <a:buChar char="•"/>
            </a:pPr>
            <a:r>
              <a:rPr lang="en-US" sz="1500" dirty="0">
                <a:solidFill>
                  <a:srgbClr val="000000"/>
                </a:solidFill>
                <a:latin typeface="Arial"/>
                <a:cs typeface="Arial"/>
              </a:rPr>
              <a:t>Authors and their roles</a:t>
            </a:r>
          </a:p>
          <a:p>
            <a:pPr marL="274320" indent="-274320" algn="l">
              <a:lnSpc>
                <a:spcPct val="104000"/>
              </a:lnSpc>
              <a:spcBef>
                <a:spcPts val="300"/>
              </a:spcBef>
              <a:buFont typeface="Arial"/>
              <a:buChar char="•"/>
            </a:pPr>
            <a:r>
              <a:rPr lang="en-US" sz="1500" dirty="0">
                <a:solidFill>
                  <a:srgbClr val="000000"/>
                </a:solidFill>
                <a:latin typeface="Arial"/>
                <a:cs typeface="Arial"/>
              </a:rPr>
              <a:t>Target journal and guideline (8.2)</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Working title and abstract skeleton for your own presentation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Preprints, open access and licences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Preprint</a:t>
            </a:r>
          </a:p>
        </p:txBody>
      </p:sp>
      <p:sp>
        <p:nvSpPr>
          <p:cNvPr id="71" name="CardBody"/>
          <p:cNvSpPr/>
          <p:nvPr/>
        </p:nvSpPr>
        <p:spPr>
          <a:xfrm>
            <a:off x="457200"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Posted before peer review (e.g. medRxiv)</a:t>
            </a:r>
          </a:p>
          <a:p>
            <a:pPr marL="0" indent="0" algn="l">
              <a:lnSpc>
                <a:spcPct val="104000"/>
              </a:lnSpc>
              <a:spcBef>
                <a:spcPts val="400"/>
              </a:spcBef>
              <a:buNone/>
            </a:pPr>
            <a:r>
              <a:rPr lang="en-US" sz="1750" dirty="0">
                <a:solidFill>
                  <a:srgbClr val="000000"/>
                </a:solidFill>
                <a:latin typeface="Arial"/>
                <a:cs typeface="Arial"/>
              </a:rPr>
              <a:t>Fast, timestamped, open feedback</a:t>
            </a:r>
          </a:p>
          <a:p>
            <a:pPr marL="0" indent="0" algn="l">
              <a:lnSpc>
                <a:spcPct val="104000"/>
              </a:lnSpc>
              <a:spcBef>
                <a:spcPts val="400"/>
              </a:spcBef>
              <a:buNone/>
            </a:pPr>
            <a:r>
              <a:rPr lang="en-US" sz="1750" dirty="0">
                <a:solidFill>
                  <a:srgbClr val="000000"/>
                </a:solidFill>
                <a:latin typeface="Arial"/>
                <a:cs typeface="Arial"/>
              </a:rPr>
              <a:t>Not peer-reviewed: say so</a:t>
            </a:r>
          </a:p>
          <a:p>
            <a:pPr marL="0" indent="0" algn="l">
              <a:lnSpc>
                <a:spcPct val="104000"/>
              </a:lnSpc>
              <a:spcBef>
                <a:spcPts val="400"/>
              </a:spcBef>
              <a:buNone/>
            </a:pPr>
            <a:r>
              <a:rPr lang="en-US" sz="1750" dirty="0">
                <a:solidFill>
                  <a:srgbClr val="000000"/>
                </a:solidFill>
                <a:latin typeface="Arial"/>
                <a:cs typeface="Arial"/>
              </a:rPr>
              <a:t>Check the journal's policy</a:t>
            </a:r>
          </a:p>
        </p:txBody>
      </p:sp>
      <p:sp>
        <p:nvSpPr>
          <p:cNvPr id="72" name="CardHead"/>
          <p:cNvSpPr/>
          <p:nvPr/>
        </p:nvSpPr>
        <p:spPr>
          <a:xfrm>
            <a:off x="4283066" y="161568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Open access</a:t>
            </a:r>
          </a:p>
        </p:txBody>
      </p:sp>
      <p:sp>
        <p:nvSpPr>
          <p:cNvPr id="73" name="CardBody"/>
          <p:cNvSpPr/>
          <p:nvPr/>
        </p:nvSpPr>
        <p:spPr>
          <a:xfrm>
            <a:off x="4283066"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Free for everyone to read</a:t>
            </a:r>
          </a:p>
          <a:p>
            <a:pPr marL="0" indent="0" algn="l">
              <a:lnSpc>
                <a:spcPct val="104000"/>
              </a:lnSpc>
              <a:spcBef>
                <a:spcPts val="400"/>
              </a:spcBef>
              <a:buNone/>
            </a:pPr>
            <a:r>
              <a:rPr lang="en-US" sz="1750" dirty="0">
                <a:solidFill>
                  <a:srgbClr val="000000"/>
                </a:solidFill>
                <a:latin typeface="Arial"/>
                <a:cs typeface="Arial"/>
              </a:rPr>
              <a:t>Gold: the journal charges a fee (APC)</a:t>
            </a:r>
          </a:p>
          <a:p>
            <a:pPr marL="0" indent="0" algn="l">
              <a:lnSpc>
                <a:spcPct val="104000"/>
              </a:lnSpc>
              <a:spcBef>
                <a:spcPts val="400"/>
              </a:spcBef>
              <a:buNone/>
            </a:pPr>
            <a:r>
              <a:rPr lang="en-US" sz="1750" dirty="0">
                <a:solidFill>
                  <a:srgbClr val="000000"/>
                </a:solidFill>
                <a:latin typeface="Arial"/>
                <a:cs typeface="Arial"/>
              </a:rPr>
              <a:t>Green: accepted version in a repository</a:t>
            </a:r>
          </a:p>
          <a:p>
            <a:pPr marL="0" indent="0" algn="l">
              <a:lnSpc>
                <a:spcPct val="104000"/>
              </a:lnSpc>
              <a:spcBef>
                <a:spcPts val="400"/>
              </a:spcBef>
              <a:buNone/>
            </a:pPr>
            <a:r>
              <a:rPr lang="en-US" sz="1750" dirty="0">
                <a:solidFill>
                  <a:srgbClr val="000000"/>
                </a:solidFill>
                <a:latin typeface="Arial"/>
                <a:cs typeface="Arial"/>
              </a:rPr>
              <a:t>Ask about fee waivers</a:t>
            </a:r>
          </a:p>
        </p:txBody>
      </p:sp>
      <p:sp>
        <p:nvSpPr>
          <p:cNvPr id="74" name="CardHead"/>
          <p:cNvSpPr/>
          <p:nvPr/>
        </p:nvSpPr>
        <p:spPr>
          <a:xfrm>
            <a:off x="8108932" y="161568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Licence</a:t>
            </a:r>
          </a:p>
        </p:txBody>
      </p:sp>
      <p:sp>
        <p:nvSpPr>
          <p:cNvPr id="75" name="CardBody"/>
          <p:cNvSpPr/>
          <p:nvPr/>
        </p:nvSpPr>
        <p:spPr>
          <a:xfrm>
            <a:off x="8108932"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CC BY: re-use with credit (Paper 2)</a:t>
            </a:r>
          </a:p>
          <a:p>
            <a:pPr marL="0" indent="0" algn="l">
              <a:lnSpc>
                <a:spcPct val="104000"/>
              </a:lnSpc>
              <a:spcBef>
                <a:spcPts val="400"/>
              </a:spcBef>
              <a:buNone/>
            </a:pPr>
            <a:r>
              <a:rPr lang="en-US" sz="1750" dirty="0">
                <a:solidFill>
                  <a:srgbClr val="000000"/>
                </a:solidFill>
                <a:latin typeface="Arial"/>
                <a:cs typeface="Arial"/>
              </a:rPr>
              <a:t>CC BY-NC-ND: share, no changes (Paper 1)</a:t>
            </a:r>
          </a:p>
          <a:p>
            <a:pPr marL="0" indent="0" algn="l">
              <a:lnSpc>
                <a:spcPct val="104000"/>
              </a:lnSpc>
              <a:spcBef>
                <a:spcPts val="400"/>
              </a:spcBef>
              <a:buNone/>
            </a:pPr>
            <a:r>
              <a:rPr lang="en-US" sz="1750" dirty="0">
                <a:solidFill>
                  <a:srgbClr val="000000"/>
                </a:solidFill>
                <a:latin typeface="Arial"/>
                <a:cs typeface="Arial"/>
              </a:rPr>
              <a:t>Read it before you sign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Know who can read, re-use and pay before you submit.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After acceptance: proofs, sharing, corrections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Accepted</a:t>
            </a:r>
          </a:p>
        </p:txBody>
      </p:sp>
      <p:sp>
        <p:nvSpPr>
          <p:cNvPr id="81" name="StepText"/>
          <p:cNvSpPr/>
          <p:nvPr/>
        </p:nvSpPr>
        <p:spPr>
          <a:xfrm>
            <a:off x="49720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Congratulations</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Proofs</a:t>
            </a:r>
          </a:p>
        </p:txBody>
      </p:sp>
      <p:sp>
        <p:nvSpPr>
          <p:cNvPr id="83" name="StepText"/>
          <p:cNvSpPr/>
          <p:nvPr/>
        </p:nvSpPr>
        <p:spPr>
          <a:xfrm>
            <a:off x="274072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Check every number, name and table</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Published</a:t>
            </a:r>
          </a:p>
        </p:txBody>
      </p:sp>
      <p:sp>
        <p:nvSpPr>
          <p:cNvPr id="85" name="StepText"/>
          <p:cNvSpPr/>
          <p:nvPr/>
        </p:nvSpPr>
        <p:spPr>
          <a:xfrm>
            <a:off x="498424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Online, with a DOI</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Share</a:t>
            </a:r>
          </a:p>
        </p:txBody>
      </p:sp>
      <p:sp>
        <p:nvSpPr>
          <p:cNvPr id="87" name="StepText"/>
          <p:cNvSpPr/>
          <p:nvPr/>
        </p:nvSpPr>
        <p:spPr>
          <a:xfrm>
            <a:off x="722776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Repository, plain-language summary, your unit</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Correct</a:t>
            </a:r>
          </a:p>
        </p:txBody>
      </p:sp>
      <p:sp>
        <p:nvSpPr>
          <p:cNvPr id="89" name="StepText"/>
          <p:cNvSpPr/>
          <p:nvPr/>
        </p:nvSpPr>
        <p:spPr>
          <a:xfrm>
            <a:off x="947128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Openly, if errors appear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Read the proofs as carefully as the data. Errors become permanent.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Rejected? Resubmit smarter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Rejection is normal: most papers are rejected at least once.</a:t>
            </a:r>
          </a:p>
        </p:txBody>
      </p:sp>
      <p:sp>
        <p:nvSpPr>
          <p:cNvPr id="70" name="CardHead"/>
          <p:cNvSpPr/>
          <p:nvPr/>
        </p:nvSpPr>
        <p:spPr>
          <a:xfrm>
            <a:off x="457200" y="211115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Desk rejection</a:t>
            </a:r>
          </a:p>
        </p:txBody>
      </p:sp>
      <p:sp>
        <p:nvSpPr>
          <p:cNvPr id="71" name="CardBody"/>
          <p:cNvSpPr/>
          <p:nvPr/>
        </p:nvSpPr>
        <p:spPr>
          <a:xfrm>
            <a:off x="457200"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Out of scope or poorly reported</a:t>
            </a:r>
          </a:p>
          <a:p>
            <a:pPr marL="0" indent="0" algn="l">
              <a:lnSpc>
                <a:spcPct val="104000"/>
              </a:lnSpc>
              <a:spcBef>
                <a:spcPts val="400"/>
              </a:spcBef>
              <a:buNone/>
            </a:pPr>
            <a:r>
              <a:rPr lang="en-US" sz="1750" dirty="0">
                <a:solidFill>
                  <a:srgbClr val="000000"/>
                </a:solidFill>
                <a:latin typeface="Arial"/>
                <a:cs typeface="Arial"/>
              </a:rPr>
              <a:t>Often within days</a:t>
            </a:r>
          </a:p>
          <a:p>
            <a:pPr marL="0" indent="0" algn="l">
              <a:lnSpc>
                <a:spcPct val="104000"/>
              </a:lnSpc>
              <a:spcBef>
                <a:spcPts val="400"/>
              </a:spcBef>
              <a:buNone/>
            </a:pPr>
            <a:r>
              <a:rPr lang="en-US" sz="1750" dirty="0">
                <a:solidFill>
                  <a:srgbClr val="000000"/>
                </a:solidFill>
                <a:latin typeface="Arial"/>
                <a:cs typeface="Arial"/>
              </a:rPr>
              <a:t>Re-target the journal</a:t>
            </a:r>
          </a:p>
        </p:txBody>
      </p:sp>
      <p:sp>
        <p:nvSpPr>
          <p:cNvPr id="72" name="CardHead"/>
          <p:cNvSpPr/>
          <p:nvPr/>
        </p:nvSpPr>
        <p:spPr>
          <a:xfrm>
            <a:off x="4283066" y="211115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After review</a:t>
            </a:r>
          </a:p>
        </p:txBody>
      </p:sp>
      <p:sp>
        <p:nvSpPr>
          <p:cNvPr id="73" name="CardBody"/>
          <p:cNvSpPr/>
          <p:nvPr/>
        </p:nvSpPr>
        <p:spPr>
          <a:xfrm>
            <a:off x="4283066"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Read the reviews, wait a day</a:t>
            </a:r>
          </a:p>
          <a:p>
            <a:pPr marL="0" indent="0" algn="l">
              <a:lnSpc>
                <a:spcPct val="104000"/>
              </a:lnSpc>
              <a:spcBef>
                <a:spcPts val="400"/>
              </a:spcBef>
              <a:buNone/>
            </a:pPr>
            <a:r>
              <a:rPr lang="en-US" sz="1750" dirty="0">
                <a:solidFill>
                  <a:srgbClr val="000000"/>
                </a:solidFill>
                <a:latin typeface="Arial"/>
                <a:cs typeface="Arial"/>
              </a:rPr>
              <a:t>Fix what they found</a:t>
            </a:r>
          </a:p>
          <a:p>
            <a:pPr marL="0" indent="0" algn="l">
              <a:lnSpc>
                <a:spcPct val="104000"/>
              </a:lnSpc>
              <a:spcBef>
                <a:spcPts val="400"/>
              </a:spcBef>
              <a:buNone/>
            </a:pPr>
            <a:r>
              <a:rPr lang="en-US" sz="1750" dirty="0">
                <a:solidFill>
                  <a:srgbClr val="000000"/>
                </a:solidFill>
                <a:latin typeface="Arial"/>
                <a:cs typeface="Arial"/>
              </a:rPr>
              <a:t>Never resubmit unchanged</a:t>
            </a:r>
          </a:p>
        </p:txBody>
      </p:sp>
      <p:sp>
        <p:nvSpPr>
          <p:cNvPr id="74" name="CardHead"/>
          <p:cNvSpPr/>
          <p:nvPr/>
        </p:nvSpPr>
        <p:spPr>
          <a:xfrm>
            <a:off x="8108932" y="2111157"/>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Next journal</a:t>
            </a:r>
          </a:p>
        </p:txBody>
      </p:sp>
      <p:sp>
        <p:nvSpPr>
          <p:cNvPr id="75" name="CardBody"/>
          <p:cNvSpPr/>
          <p:nvPr/>
        </p:nvSpPr>
        <p:spPr>
          <a:xfrm>
            <a:off x="8108932"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Reformat to its Guide for Authors</a:t>
            </a:r>
          </a:p>
          <a:p>
            <a:pPr marL="0" indent="0" algn="l">
              <a:lnSpc>
                <a:spcPct val="104000"/>
              </a:lnSpc>
              <a:spcBef>
                <a:spcPts val="400"/>
              </a:spcBef>
              <a:buNone/>
            </a:pPr>
            <a:r>
              <a:rPr lang="en-US" sz="1750" dirty="0">
                <a:solidFill>
                  <a:srgbClr val="000000"/>
                </a:solidFill>
                <a:latin typeface="Arial"/>
                <a:cs typeface="Arial"/>
              </a:rPr>
              <a:t>Use transfer offers if given</a:t>
            </a:r>
          </a:p>
          <a:p>
            <a:pPr marL="0" indent="0" algn="l">
              <a:lnSpc>
                <a:spcPct val="104000"/>
              </a:lnSpc>
              <a:spcBef>
                <a:spcPts val="400"/>
              </a:spcBef>
              <a:buNone/>
            </a:pPr>
            <a:r>
              <a:rPr lang="en-US" sz="1750" dirty="0">
                <a:solidFill>
                  <a:srgbClr val="000000"/>
                </a:solidFill>
                <a:latin typeface="Arial"/>
                <a:cs typeface="Arial"/>
              </a:rPr>
              <a:t>Appeal only for a clear error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next reviewer may be the same person. Fix the problems first.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Conference abstracts and posters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poster is a billboard: one message, one figure, readable from 2 metres.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From question to publication: what you can now do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649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Protect</a:t>
            </a:r>
          </a:p>
        </p:txBody>
      </p:sp>
      <p:sp>
        <p:nvSpPr>
          <p:cNvPr id="71" name="CardBody"/>
          <p:cNvSpPr/>
          <p:nvPr/>
        </p:nvSpPr>
        <p:spPr>
          <a:xfrm>
            <a:off x="4572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Ethics, consent, registration</a:t>
            </a:r>
          </a:p>
          <a:p>
            <a:pPr marL="0" indent="0" algn="l">
              <a:lnSpc>
                <a:spcPct val="104000"/>
              </a:lnSpc>
              <a:spcBef>
                <a:spcPts val="400"/>
              </a:spcBef>
              <a:buNone/>
            </a:pPr>
            <a:r>
              <a:rPr lang="en-US" sz="1600" dirty="0">
                <a:solidFill>
                  <a:srgbClr val="000000"/>
                </a:solidFill>
                <a:latin typeface="Arial"/>
                <a:cs typeface="Arial"/>
              </a:rPr>
              <a:t>Honest data and authorship</a:t>
            </a:r>
          </a:p>
        </p:txBody>
      </p:sp>
      <p:sp>
        <p:nvSpPr>
          <p:cNvPr id="72" name="CardHead"/>
          <p:cNvSpPr/>
          <p:nvPr/>
        </p:nvSpPr>
        <p:spPr>
          <a:xfrm>
            <a:off x="3326600" y="17649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Write</a:t>
            </a:r>
          </a:p>
        </p:txBody>
      </p:sp>
      <p:sp>
        <p:nvSpPr>
          <p:cNvPr id="73" name="CardBody"/>
          <p:cNvSpPr/>
          <p:nvPr/>
        </p:nvSpPr>
        <p:spPr>
          <a:xfrm>
            <a:off x="33266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IMRaD in the right order</a:t>
            </a:r>
          </a:p>
          <a:p>
            <a:pPr marL="0" indent="0" algn="l">
              <a:lnSpc>
                <a:spcPct val="104000"/>
              </a:lnSpc>
              <a:spcBef>
                <a:spcPts val="400"/>
              </a:spcBef>
              <a:buNone/>
            </a:pPr>
            <a:r>
              <a:rPr lang="en-US" sz="1600" dirty="0">
                <a:solidFill>
                  <a:srgbClr val="000000"/>
                </a:solidFill>
                <a:latin typeface="Arial"/>
                <a:cs typeface="Arial"/>
              </a:rPr>
              <a:t>Numbers with CIs</a:t>
            </a:r>
          </a:p>
          <a:p>
            <a:pPr marL="0" indent="0" algn="l">
              <a:lnSpc>
                <a:spcPct val="104000"/>
              </a:lnSpc>
              <a:spcBef>
                <a:spcPts val="400"/>
              </a:spcBef>
              <a:buNone/>
            </a:pPr>
            <a:r>
              <a:rPr lang="en-US" sz="1600" dirty="0">
                <a:solidFill>
                  <a:srgbClr val="000000"/>
                </a:solidFill>
                <a:latin typeface="Arial"/>
                <a:cs typeface="Arial"/>
              </a:rPr>
              <a:t>Verbs that match the design</a:t>
            </a:r>
          </a:p>
        </p:txBody>
      </p:sp>
      <p:sp>
        <p:nvSpPr>
          <p:cNvPr id="74" name="CardHead"/>
          <p:cNvSpPr/>
          <p:nvPr/>
        </p:nvSpPr>
        <p:spPr>
          <a:xfrm>
            <a:off x="6196000" y="17649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Publish</a:t>
            </a:r>
          </a:p>
        </p:txBody>
      </p:sp>
      <p:sp>
        <p:nvSpPr>
          <p:cNvPr id="75" name="CardBody"/>
          <p:cNvSpPr/>
          <p:nvPr/>
        </p:nvSpPr>
        <p:spPr>
          <a:xfrm>
            <a:off x="61960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Reporting checklist</a:t>
            </a:r>
          </a:p>
          <a:p>
            <a:pPr marL="0" indent="0" algn="l">
              <a:lnSpc>
                <a:spcPct val="104000"/>
              </a:lnSpc>
              <a:spcBef>
                <a:spcPts val="400"/>
              </a:spcBef>
              <a:buNone/>
            </a:pPr>
            <a:r>
              <a:rPr lang="en-US" sz="1600" dirty="0">
                <a:solidFill>
                  <a:srgbClr val="000000"/>
                </a:solidFill>
                <a:latin typeface="Arial"/>
                <a:cs typeface="Arial"/>
              </a:rPr>
              <a:t>Trusted journal</a:t>
            </a:r>
          </a:p>
          <a:p>
            <a:pPr marL="0" indent="0" algn="l">
              <a:lnSpc>
                <a:spcPct val="104000"/>
              </a:lnSpc>
              <a:spcBef>
                <a:spcPts val="400"/>
              </a:spcBef>
              <a:buNone/>
            </a:pPr>
            <a:r>
              <a:rPr lang="en-US" sz="1600" dirty="0">
                <a:solidFill>
                  <a:srgbClr val="000000"/>
                </a:solidFill>
                <a:latin typeface="Arial"/>
                <a:cs typeface="Arial"/>
              </a:rPr>
              <a:t>Polite, complete responses</a:t>
            </a:r>
          </a:p>
        </p:txBody>
      </p:sp>
      <p:sp>
        <p:nvSpPr>
          <p:cNvPr id="76" name="CardHead"/>
          <p:cNvSpPr/>
          <p:nvPr/>
        </p:nvSpPr>
        <p:spPr>
          <a:xfrm>
            <a:off x="9065400" y="17649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Review</a:t>
            </a:r>
          </a:p>
        </p:txBody>
      </p:sp>
      <p:sp>
        <p:nvSpPr>
          <p:cNvPr id="77" name="CardBody"/>
          <p:cNvSpPr/>
          <p:nvPr/>
        </p:nvSpPr>
        <p:spPr>
          <a:xfrm>
            <a:off x="9065400" y="2404906"/>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10 questions</a:t>
            </a:r>
          </a:p>
          <a:p>
            <a:pPr marL="0" indent="0" algn="l">
              <a:lnSpc>
                <a:spcPct val="104000"/>
              </a:lnSpc>
              <a:spcBef>
                <a:spcPts val="400"/>
              </a:spcBef>
              <a:buNone/>
            </a:pPr>
            <a:r>
              <a:rPr lang="en-US" sz="1600" dirty="0">
                <a:solidFill>
                  <a:srgbClr val="000000"/>
                </a:solidFill>
                <a:latin typeface="Arial"/>
                <a:cs typeface="Arial"/>
              </a:rPr>
              <a:t>What each design may claim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Next: submit your proposal and your manuscript, then review one peer's draft.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Closing: what you built and what happens next</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Session 8 · 22:15-22:30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Post-course quiz (the same 24 questions)</a:t>
            </a:r>
          </a:p>
          <a:p>
            <a:pPr marL="274320" indent="-274320" algn="l">
              <a:spcBef>
                <a:spcPts val="440"/>
              </a:spcBef>
              <a:buFont typeface="Arial"/>
              <a:buChar char="•"/>
            </a:pPr>
            <a:r>
              <a:rPr lang="en-US" sz="1900" dirty="0">
                <a:solidFill>
                  <a:srgbClr val="000000"/>
                </a:solidFill>
                <a:latin typeface="Arial"/>
                <a:cs typeface="Arial"/>
              </a:rPr>
              <a:t>What you built in eight sessions</a:t>
            </a:r>
          </a:p>
          <a:p>
            <a:pPr marL="274320" indent="-274320" algn="l">
              <a:spcBef>
                <a:spcPts val="440"/>
              </a:spcBef>
              <a:buFont typeface="Arial"/>
              <a:buChar char="•"/>
            </a:pPr>
            <a:r>
              <a:rPr lang="en-US" sz="1900" dirty="0">
                <a:solidFill>
                  <a:srgbClr val="000000"/>
                </a:solidFill>
                <a:latin typeface="Arial"/>
                <a:cs typeface="Arial"/>
              </a:rPr>
              <a:t>Course evaluation</a:t>
            </a:r>
          </a:p>
          <a:p>
            <a:pPr marL="274320" indent="-274320" algn="l">
              <a:spcBef>
                <a:spcPts val="440"/>
              </a:spcBef>
              <a:buFont typeface="Arial"/>
              <a:buChar char="•"/>
            </a:pPr>
            <a:r>
              <a:rPr lang="en-US" sz="1900" dirty="0">
                <a:solidFill>
                  <a:srgbClr val="000000"/>
                </a:solidFill>
                <a:latin typeface="Arial"/>
                <a:cs typeface="Arial"/>
              </a:rPr>
              <a:t>After the course: submit, then review one peer's manuscript</a:t>
            </a:r>
          </a:p>
          <a:p>
            <a:pPr marL="274320" indent="-274320" algn="l">
              <a:spcBef>
                <a:spcPts val="440"/>
              </a:spcBef>
              <a:buFont typeface="Arial"/>
              <a:buChar char="•"/>
            </a:pPr>
            <a:r>
              <a:rPr lang="en-US" sz="1900" dirty="0">
                <a:solidFill>
                  <a:srgbClr val="000000"/>
                </a:solidFill>
                <a:latin typeface="Arial"/>
                <a:cs typeface="Arial"/>
              </a:rPr>
              <a:t>Next steps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Post-course quiz</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8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same 24 questions as in Session 1, in an online form (link in the chat)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Individual, no discussion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Use the same participant code as in Session 1</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answer key is shared after the course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Quiz submitted (participant code only)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you built in eight sessions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Ask &amp; find</a:t>
            </a:r>
          </a:p>
        </p:txBody>
      </p:sp>
      <p:sp>
        <p:nvSpPr>
          <p:cNvPr id="81" name="StepText"/>
          <p:cNvSpPr/>
          <p:nvPr/>
        </p:nvSpPr>
        <p:spPr>
          <a:xfrm>
            <a:off x="49720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PICO question</a:t>
            </a:r>
          </a:p>
          <a:p>
            <a:pPr marL="0" indent="0" algn="l">
              <a:lnSpc>
                <a:spcPct val="104000"/>
              </a:lnSpc>
              <a:spcBef>
                <a:spcPts val="200"/>
              </a:spcBef>
              <a:buNone/>
            </a:pPr>
            <a:r>
              <a:rPr lang="en-US" sz="1500" dirty="0">
                <a:solidFill>
                  <a:srgbClr val="000000"/>
                </a:solidFill>
                <a:latin typeface="Arial"/>
                <a:cs typeface="Arial"/>
              </a:rPr>
              <a:t>5 key references</a:t>
            </a:r>
          </a:p>
          <a:p>
            <a:pPr marL="0" indent="0" algn="l">
              <a:lnSpc>
                <a:spcPct val="104000"/>
              </a:lnSpc>
              <a:spcBef>
                <a:spcPts val="200"/>
              </a:spcBef>
              <a:buNone/>
            </a:pPr>
            <a:r>
              <a:rPr lang="en-US" sz="1500" dirty="0">
                <a:solidFill>
                  <a:srgbClr val="000000"/>
                </a:solidFill>
                <a:latin typeface="Arial"/>
                <a:cs typeface="Arial"/>
              </a:rPr>
              <a:t>A working title</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Design</a:t>
            </a:r>
          </a:p>
        </p:txBody>
      </p:sp>
      <p:sp>
        <p:nvSpPr>
          <p:cNvPr id="83" name="StepText"/>
          <p:cNvSpPr/>
          <p:nvPr/>
        </p:nvSpPr>
        <p:spPr>
          <a:xfrm>
            <a:off x="274072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justified design</a:t>
            </a:r>
          </a:p>
          <a:p>
            <a:pPr marL="0" indent="0" algn="l">
              <a:lnSpc>
                <a:spcPct val="104000"/>
              </a:lnSpc>
              <a:spcBef>
                <a:spcPts val="200"/>
              </a:spcBef>
              <a:buNone/>
            </a:pPr>
            <a:r>
              <a:rPr lang="en-US" sz="1500" dirty="0">
                <a:solidFill>
                  <a:srgbClr val="000000"/>
                </a:solidFill>
                <a:latin typeface="Arial"/>
                <a:cs typeface="Arial"/>
              </a:rPr>
              <a:t>Outcomes</a:t>
            </a:r>
          </a:p>
          <a:p>
            <a:pPr marL="0" indent="0" algn="l">
              <a:lnSpc>
                <a:spcPct val="104000"/>
              </a:lnSpc>
              <a:spcBef>
                <a:spcPts val="200"/>
              </a:spcBef>
              <a:buNone/>
            </a:pPr>
            <a:r>
              <a:rPr lang="en-US" sz="1500" dirty="0">
                <a:solidFill>
                  <a:srgbClr val="000000"/>
                </a:solidFill>
                <a:latin typeface="Arial"/>
                <a:cs typeface="Arial"/>
              </a:rPr>
              <a:t>A bias plan</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Analyse</a:t>
            </a:r>
          </a:p>
        </p:txBody>
      </p:sp>
      <p:sp>
        <p:nvSpPr>
          <p:cNvPr id="85" name="StepText"/>
          <p:cNvSpPr/>
          <p:nvPr/>
        </p:nvSpPr>
        <p:spPr>
          <a:xfrm>
            <a:off x="498424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CRF and analysis plan</a:t>
            </a:r>
          </a:p>
          <a:p>
            <a:pPr marL="0" indent="0" algn="l">
              <a:lnSpc>
                <a:spcPct val="104000"/>
              </a:lnSpc>
              <a:spcBef>
                <a:spcPts val="200"/>
              </a:spcBef>
              <a:buNone/>
            </a:pPr>
            <a:r>
              <a:rPr lang="en-US" sz="1500" dirty="0">
                <a:solidFill>
                  <a:srgbClr val="000000"/>
                </a:solidFill>
                <a:latin typeface="Arial"/>
                <a:cs typeface="Arial"/>
              </a:rPr>
              <a:t>The course dataset read and interpreted</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Write</a:t>
            </a:r>
          </a:p>
        </p:txBody>
      </p:sp>
      <p:sp>
        <p:nvSpPr>
          <p:cNvPr id="87" name="StepText"/>
          <p:cNvSpPr/>
          <p:nvPr/>
        </p:nvSpPr>
        <p:spPr>
          <a:xfrm>
            <a:off x="722776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Methods, Results</a:t>
            </a:r>
          </a:p>
          <a:p>
            <a:pPr marL="0" indent="0" algn="l">
              <a:lnSpc>
                <a:spcPct val="104000"/>
              </a:lnSpc>
              <a:spcBef>
                <a:spcPts val="200"/>
              </a:spcBef>
              <a:buNone/>
            </a:pPr>
            <a:r>
              <a:rPr lang="en-US" sz="1500" dirty="0">
                <a:solidFill>
                  <a:srgbClr val="000000"/>
                </a:solidFill>
                <a:latin typeface="Arial"/>
                <a:cs typeface="Arial"/>
              </a:rPr>
              <a:t>Introduction, Discussion, Abstract</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Publish</a:t>
            </a:r>
          </a:p>
        </p:txBody>
      </p:sp>
      <p:sp>
        <p:nvSpPr>
          <p:cNvPr id="89" name="StepText"/>
          <p:cNvSpPr/>
          <p:nvPr/>
        </p:nvSpPr>
        <p:spPr>
          <a:xfrm>
            <a:off x="947128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Your own proposal</a:t>
            </a:r>
          </a:p>
          <a:p>
            <a:pPr marL="0" indent="0" algn="l">
              <a:lnSpc>
                <a:spcPct val="104000"/>
              </a:lnSpc>
              <a:spcBef>
                <a:spcPts val="200"/>
              </a:spcBef>
              <a:buNone/>
            </a:pPr>
            <a:r>
              <a:rPr lang="en-US" sz="1500" dirty="0">
                <a:solidFill>
                  <a:srgbClr val="000000"/>
                </a:solidFill>
                <a:latin typeface="Arial"/>
                <a:cs typeface="Arial"/>
              </a:rPr>
              <a:t>Your own draft manuscript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Each of you leaves with a research proposal and a draft paper.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Course evaluation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2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Rate each session: content, pace, usefulness</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One thing to keep, one thing to change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Interested in Level 2 (statistical modelling in 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Evaluation form submitted (anonymous)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After the course: peer review like real authors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Tonight</a:t>
            </a:r>
          </a:p>
        </p:txBody>
      </p:sp>
      <p:sp>
        <p:nvSpPr>
          <p:cNvPr id="81" name="StepText"/>
          <p:cNvSpPr/>
          <p:nvPr/>
        </p:nvSpPr>
        <p:spPr>
          <a:xfrm>
            <a:off x="4972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Submit your complete draft by 23:59</a:t>
            </a:r>
          </a:p>
          <a:p>
            <a:pPr marL="0" indent="0" algn="l">
              <a:lnSpc>
                <a:spcPct val="104000"/>
              </a:lnSpc>
              <a:spcBef>
                <a:spcPts val="200"/>
              </a:spcBef>
              <a:buNone/>
            </a:pPr>
            <a:r>
              <a:rPr lang="en-US" sz="1500" dirty="0">
                <a:solidFill>
                  <a:srgbClr val="000000"/>
                </a:solidFill>
                <a:latin typeface="Arial"/>
                <a:cs typeface="Arial"/>
              </a:rPr>
              <a:t>Course folder or email</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2 days</a:t>
            </a:r>
          </a:p>
        </p:txBody>
      </p:sp>
      <p:sp>
        <p:nvSpPr>
          <p:cNvPr id="83" name="StepText"/>
          <p:cNvSpPr/>
          <p:nvPr/>
        </p:nvSpPr>
        <p:spPr>
          <a:xfrm>
            <a:off x="33016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The course lead sends you one peer's draft to review</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Week 1</a:t>
            </a:r>
          </a:p>
        </p:txBody>
      </p:sp>
      <p:sp>
        <p:nvSpPr>
          <p:cNvPr id="85" name="StepText"/>
          <p:cNvSpPr/>
          <p:nvPr/>
        </p:nvSpPr>
        <p:spPr>
          <a:xfrm>
            <a:off x="61060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Send your review report</a:t>
            </a:r>
          </a:p>
          <a:p>
            <a:pPr marL="0" indent="0" algn="l">
              <a:lnSpc>
                <a:spcPct val="104000"/>
              </a:lnSpc>
              <a:spcBef>
                <a:spcPts val="200"/>
              </a:spcBef>
              <a:buNone/>
            </a:pPr>
            <a:r>
              <a:rPr lang="en-US" sz="1500" dirty="0">
                <a:solidFill>
                  <a:srgbClr val="000000"/>
                </a:solidFill>
                <a:latin typeface="Arial"/>
                <a:cs typeface="Arial"/>
              </a:rPr>
              <a:t>Use the 10-question checklist</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Week 2</a:t>
            </a:r>
          </a:p>
        </p:txBody>
      </p:sp>
      <p:sp>
        <p:nvSpPr>
          <p:cNvPr id="87" name="StepText"/>
          <p:cNvSpPr/>
          <p:nvPr/>
        </p:nvSpPr>
        <p:spPr>
          <a:xfrm>
            <a:off x="89104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Revised draft and response letter</a:t>
            </a:r>
          </a:p>
          <a:p>
            <a:pPr marL="0" indent="0" algn="l">
              <a:lnSpc>
                <a:spcPct val="104000"/>
              </a:lnSpc>
              <a:spcBef>
                <a:spcPts val="200"/>
              </a:spcBef>
              <a:buNone/>
            </a:pPr>
            <a:r>
              <a:rPr lang="en-US" sz="1500" dirty="0">
                <a:solidFill>
                  <a:srgbClr val="000000"/>
                </a:solidFill>
                <a:latin typeface="Arial"/>
                <a:cs typeface="Arial"/>
              </a:rPr>
              <a:t>Use the response-to-reviewers template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Individual homework: everyone reviews one draft and receives one review (Course/Assignment/peer_review_instructions).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comes next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6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Completion</a:t>
            </a:r>
          </a:p>
        </p:txBody>
      </p:sp>
      <p:sp>
        <p:nvSpPr>
          <p:cNvPr id="71" name="CardBody"/>
          <p:cNvSpPr/>
          <p:nvPr/>
        </p:nvSpPr>
        <p:spPr>
          <a:xfrm>
            <a:off x="457200" y="250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Attendance at 6 of 8 sessions</a:t>
            </a:r>
          </a:p>
          <a:p>
            <a:pPr marL="0" indent="0" algn="l">
              <a:lnSpc>
                <a:spcPct val="104000"/>
              </a:lnSpc>
              <a:spcBef>
                <a:spcPts val="400"/>
              </a:spcBef>
              <a:buNone/>
            </a:pPr>
            <a:r>
              <a:rPr lang="en-US" sz="1750" dirty="0">
                <a:solidFill>
                  <a:srgbClr val="000000"/>
                </a:solidFill>
                <a:latin typeface="Arial"/>
                <a:cs typeface="Arial"/>
              </a:rPr>
              <a:t>Proposal submitted</a:t>
            </a:r>
          </a:p>
          <a:p>
            <a:pPr marL="0" indent="0" algn="l">
              <a:lnSpc>
                <a:spcPct val="104000"/>
              </a:lnSpc>
              <a:spcBef>
                <a:spcPts val="400"/>
              </a:spcBef>
              <a:buNone/>
            </a:pPr>
            <a:r>
              <a:rPr lang="en-US" sz="1750" dirty="0">
                <a:solidFill>
                  <a:srgbClr val="000000"/>
                </a:solidFill>
                <a:latin typeface="Arial"/>
                <a:cs typeface="Arial"/>
              </a:rPr>
              <a:t>Manuscript submitted</a:t>
            </a:r>
          </a:p>
        </p:txBody>
      </p:sp>
      <p:sp>
        <p:nvSpPr>
          <p:cNvPr id="72" name="CardHead"/>
          <p:cNvSpPr/>
          <p:nvPr/>
        </p:nvSpPr>
        <p:spPr>
          <a:xfrm>
            <a:off x="4283066" y="186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Your toolkit</a:t>
            </a:r>
          </a:p>
        </p:txBody>
      </p:sp>
      <p:sp>
        <p:nvSpPr>
          <p:cNvPr id="73" name="CardBody"/>
          <p:cNvSpPr/>
          <p:nvPr/>
        </p:nvSpPr>
        <p:spPr>
          <a:xfrm>
            <a:off x="4283066" y="250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Slides, handouts, glossary</a:t>
            </a:r>
          </a:p>
          <a:p>
            <a:pPr marL="0" indent="0" algn="l">
              <a:lnSpc>
                <a:spcPct val="104000"/>
              </a:lnSpc>
              <a:spcBef>
                <a:spcPts val="400"/>
              </a:spcBef>
              <a:buNone/>
            </a:pPr>
            <a:r>
              <a:rPr lang="en-US" sz="1750" dirty="0">
                <a:solidFill>
                  <a:srgbClr val="000000"/>
                </a:solidFill>
                <a:latin typeface="Arial"/>
                <a:cs typeface="Arial"/>
              </a:rPr>
              <a:t>Templates: proposal, protocol, consent form, case report form (CRF), analysis plan</a:t>
            </a:r>
          </a:p>
          <a:p>
            <a:pPr marL="0" indent="0" algn="l">
              <a:lnSpc>
                <a:spcPct val="104000"/>
              </a:lnSpc>
              <a:spcBef>
                <a:spcPts val="400"/>
              </a:spcBef>
              <a:buNone/>
            </a:pPr>
            <a:r>
              <a:rPr lang="en-US" sz="1750" dirty="0">
                <a:solidFill>
                  <a:srgbClr val="000000"/>
                </a:solidFill>
                <a:latin typeface="Arial"/>
                <a:cs typeface="Arial"/>
              </a:rPr>
              <a:t>Templates: manuscript, response to reviewers</a:t>
            </a:r>
          </a:p>
        </p:txBody>
      </p:sp>
      <p:sp>
        <p:nvSpPr>
          <p:cNvPr id="74" name="CardHead"/>
          <p:cNvSpPr/>
          <p:nvPr/>
        </p:nvSpPr>
        <p:spPr>
          <a:xfrm>
            <a:off x="8108932" y="186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Keep going</a:t>
            </a:r>
          </a:p>
        </p:txBody>
      </p:sp>
      <p:sp>
        <p:nvSpPr>
          <p:cNvPr id="75" name="CardBody"/>
          <p:cNvSpPr/>
          <p:nvPr/>
        </p:nvSpPr>
        <p:spPr>
          <a:xfrm>
            <a:off x="8108932" y="250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Take your proposal to the ethics committee</a:t>
            </a:r>
          </a:p>
          <a:p>
            <a:pPr marL="0" indent="0" algn="l">
              <a:lnSpc>
                <a:spcPct val="104000"/>
              </a:lnSpc>
              <a:spcBef>
                <a:spcPts val="400"/>
              </a:spcBef>
              <a:buNone/>
            </a:pPr>
            <a:r>
              <a:rPr lang="en-US" sz="1750" dirty="0">
                <a:solidFill>
                  <a:srgbClr val="000000"/>
                </a:solidFill>
                <a:latin typeface="Arial"/>
                <a:cs typeface="Arial"/>
              </a:rPr>
              <a:t>Level 2: statistical modelling in R</a:t>
            </a:r>
          </a:p>
          <a:p>
            <a:pPr marL="0" indent="0" algn="l">
              <a:lnSpc>
                <a:spcPct val="104000"/>
              </a:lnSpc>
              <a:spcBef>
                <a:spcPts val="400"/>
              </a:spcBef>
              <a:buNone/>
            </a:pPr>
            <a:r>
              <a:rPr lang="en-US" sz="1750" dirty="0">
                <a:solidFill>
                  <a:srgbClr val="000000"/>
                </a:solidFill>
                <a:latin typeface="Arial"/>
                <a:cs typeface="Arial"/>
              </a:rPr>
              <a:t>Level 3: advanced methods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Thank you!</a:t>
            </a:r>
          </a:p>
          <a:p>
            <a:pPr marL="0" indent="0" algn="ctr">
              <a:spcBef>
                <a:spcPts val="1200"/>
              </a:spcBef>
              <a:buNone/>
            </a:pPr>
            <a:r>
              <a:rPr lang="en-US" sz="1900" i="1" dirty="0">
                <a:solidFill>
                  <a:srgbClr val="595959"/>
                </a:solidFill>
                <a:latin typeface="Arial"/>
                <a:cs typeface="Arial"/>
              </a:rPr>
              <a:t>Good questions. Sound designs. Honest analysis. Clear writing.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