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 id="300" r:id="rId1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 Id="rId144" Type="http://schemas.openxmlformats.org/officeDocument/2006/relationships/slide" Target="slides/slide45.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Session 7 (19:30). Online, 19:30-22:30, with a 15-minute break at 20:45. Two halves: before the break we protect the patient and the science (ethics, integrity) and model Part 4 of the proposal. After the break we start writing the FLUID-ICU manuscript.</a:t>
            </a:r>
          </a:p>
          <a:p>
            <a:r>
              <a:rPr lang="en-US" sz="1400" b="0" dirty="0"/>
              <a:t>Format: the whole class works together. Participants answer in polls, or the instructor calls on two or three people to answer with the microphone on. You (or a volunteer) type the class answer on the shared screen. No breakout rooms.</a:t>
            </a:r>
          </a:p>
          <a:p>
            <a:r>
              <a:rPr lang="en-US" sz="1400" b="0" dirty="0"/>
              <a:t>Before the session: send the PDFs (Session 7 exercise sheet, the five results packs Q1-Q5, Papers 1 and 2, the manuscript template). Load the polls. Open one shared document for the class answers.</a:t>
            </a:r>
          </a:p>
          <a:p>
            <a:r>
              <a:rPr lang="en-US" sz="1400" b="0" dirty="0"/>
              <a:t>Pace: slow. If time is short, drop slides from the 'Extra slides: Session 7' section at the end, never the workshop.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Recap (19:30-19:40, including 1 minute of welcome and the 'Today' slide). Start by reading two or three answers to the Session 6 exit question (you read them during the week) and correct any misunderstanding.</a:t>
            </a:r>
          </a:p>
          <a:p>
            <a:r>
              <a:rPr lang="en-US" sz="1400" b="0" dirty="0"/>
              <a:t>Questions 1-4 are open questions. Read each one, give 30 seconds, then call on two or three people to answer, microphone on. Reveal the answer panel after each question. Spend longest where answers differ.</a:t>
            </a:r>
          </a:p>
          <a:p>
            <a:r>
              <a:rPr lang="en-US" sz="1400" b="0" dirty="0"/>
              <a:t>Question 1 links straight to today's writing: in the Results we report both crude and adjusted estimates (STROBE item 16), and in the Discussion we explain why they differ.</a:t>
            </a:r>
          </a:p>
          <a:p>
            <a:r>
              <a:rPr lang="en-US" sz="1400" b="0" dirty="0"/>
              <a:t>Question 5 goes in the chat. This is the number each participant will write about after the break. Anyone who has not yet chosen a question chooses one today (Q1 to Q5, results packs sent before the session).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Two products, both individual. Product 1, each participant's own research proposal, gets its last part today (ethics, registration, feasibility, publication plan). Everyone submits it. About five volunteers present theirs next Saturday.</a:t>
            </a:r>
          </a:p>
          <a:p>
            <a:r>
              <a:rPr lang="en-US" sz="1400" b="0" dirty="0"/>
              <a:t>Product 2, each participant's own draft manuscript, moves from 'reading the analysis' (Session 6) to writing. Say it plainly: we give you the results for your chosen FLUID-ICU question in a results pack, and you write the paper. Nobody calculates anything.</a:t>
            </a:r>
          </a:p>
          <a:p>
            <a:r>
              <a:rPr lang="en-US" sz="1400" b="0" dirty="0"/>
              <a:t>Name the two papers once more: Paper 1 (Boulet 2024) is a randomised trial of restrictive fluids in septic shock (48 patients). Paper 2 (Hyun 2023) is a cohort study of fluid balance and death in sepsis (2,516 patients). We use them all day as examples of good and less good practice.</a:t>
            </a:r>
          </a:p>
          <a:p>
            <a:r>
              <a:rPr lang="en-US" sz="1400" b="0" dirty="0"/>
              <a:t>Ask (call on two or three people, microphone on): which question (Q1-Q5) have you chosen?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7.1 (19:40-20:10). Ten slides, about 3 minutes each, including two worked examples.</a:t>
            </a:r>
          </a:p>
          <a:p>
            <a:r>
              <a:rPr lang="en-US" sz="1400" b="0" dirty="0"/>
              <a:t>The ICU consent slide and its worked example deserve the most time: it is the real-life problem of our ICUs.</a:t>
            </a:r>
          </a:p>
          <a:p>
            <a:r>
              <a:rPr lang="en-US" sz="1400" b="0" dirty="0"/>
              <a:t>Link: everything in this block becomes a paragraph of Proposal Part 4 (Proposal builder 7 at 20:30).</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a protocol is the full written plan of the study, written and approved before the first patient is enrolled. SPIRIT 2025 (Standard Protocol Items: Recommendations for Interventional Trials) is the international checklist for what a trial protocol should contain. Observational studies follow the same logic.</a:t>
            </a:r>
          </a:p>
          <a:p>
            <a:r>
              <a:rPr lang="en-US" sz="1400" b="0" dirty="0"/>
              <a:t>Walk the four cards: who and what (title page, registration, team, funding), why (Part 1), how (Parts 2 and 3), protect and share (Part 4, today). PICO = Population, Intervention or exposure, Comparison, Outcome.</a:t>
            </a:r>
          </a:p>
          <a:p>
            <a:r>
              <a:rPr lang="en-US" sz="1400" b="0" dirty="0"/>
              <a:t>Changes after approval are made as formal amendments, approved before they are applied, never quietly.</a:t>
            </a:r>
          </a:p>
          <a:p>
            <a:r>
              <a:rPr lang="en-US" sz="1400" b="0" dirty="0"/>
              <a:t>Running example: Paper 1 says its protocol and statistical analysis plan were registered at ClinicalTrials.gov (NCT04947904) before the first patient. That is what lets a reader check the authors did what they planned.</a:t>
            </a:r>
          </a:p>
          <a:p>
            <a:r>
              <a:rPr lang="en-US" sz="1400" b="0" dirty="0"/>
              <a:t>Poll: which part of your own proposal is weakest right now? Expected: How (sample size or analysis plan). Reassure: the proposal template (Course/Templates/Research_Proposal_Template) follows exactly this order.</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Declaration of Helsinki (World Medical Association, latest revision October 2024) is the ethical foundation for research with people. Its core: the rights and interests of the individual participant come before the goal of new knowledge. A protocol approved by an independent research ethics committee before the study starts. Free, informed consent, risks minimised and justified, privacy protected. Every study registered before the first participant and all results made public, including negative and inconclusive ones.</a:t>
            </a:r>
          </a:p>
          <a:p>
            <a:r>
              <a:rPr lang="en-US" sz="1400" b="0" dirty="0"/>
              <a:t>The 2024 revision speaks of 'participants' rather than 'subjects', strengthens the protection of vulnerable groups and of people who cannot consent, and stresses scientific integrity.</a:t>
            </a:r>
          </a:p>
          <a:p>
            <a:r>
              <a:rPr lang="en-US" sz="1400" b="0" dirty="0"/>
              <a:t>ICH E6(R3) Good Clinical Practice (ICH = International Council for Harmonisation, adopted January 2025) is the international quality standard for clinical trials. Its spirit applies to every study.</a:t>
            </a:r>
          </a:p>
          <a:p>
            <a:r>
              <a:rPr lang="en-US" sz="1400" b="0" dirty="0"/>
              <a:t>Misconception: 'GCP is only for drug companies'. Paper 1, an academic ICU trial, states its analyses followed ICH-GCP.</a:t>
            </a:r>
          </a:p>
          <a:p>
            <a:r>
              <a:rPr lang="en-US" sz="1400" b="0" dirty="0"/>
              <a:t>Poll: which of these 12 points would be hardest in our unit? Typical answer: reliable data (charts incomplete) or protected time.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Walk the six steps left to right. Most institutions want a scientific or department review first. Then the dossier goes to the research ethics committee (also called IRB, institutional review board, or IEC, independent ethics committee).</a:t>
            </a:r>
          </a:p>
          <a:p>
            <a:r>
              <a:rPr lang="en-US" sz="1400" b="0" dirty="0"/>
              <a:t>The dossier: protocol, participant information and consent form, case report form (CRF), investigator CVs and GCP training records, budget and insurance where required.</a:t>
            </a:r>
          </a:p>
          <a:p>
            <a:r>
              <a:rPr lang="en-US" sz="1400" b="0" dirty="0"/>
              <a:t>Review types: some low-risk studies are exempt or get an expedited review. Trials and anything with more than minimal risk go to the full committee. Your committee decides the category, not you.</a:t>
            </a:r>
          </a:p>
          <a:p>
            <a:r>
              <a:rPr lang="en-US" sz="1400" b="0" dirty="0"/>
              <a:t>During the study: amendments, adverse-event reports, progress and final reports go to the committee.</a:t>
            </a:r>
          </a:p>
          <a:p>
            <a:r>
              <a:rPr lang="en-US" sz="1400" b="0" dirty="0"/>
              <a:t>Misconception to correct: 'we can collect data now and ask for approval later'. Committees cannot approve retrospectively, and journals will reject the paper.</a:t>
            </a:r>
          </a:p>
          <a:p>
            <a:r>
              <a:rPr lang="en-US" sz="1400" b="0" dirty="0"/>
              <a:t>Running example: Paper 1 gives its committee name and approval number in the Methods. Paper 2 gives the IRB approval number in its Declarations.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registration puts the study's existence, design and primary outcome on a public record before anyone is enrolled. It prevents hidden negative studies and outcome switching.</a:t>
            </a:r>
          </a:p>
          <a:p>
            <a:r>
              <a:rPr lang="en-US" sz="1400" b="0" dirty="0"/>
              <a:t>Clinical trials: registration is mandatory. Journals that follow ICMJE (International Committee of Medical Journal Editors) will not publish a trial that was not registered before the first participant, and many countries require it by law. Use ClinicalTrials.gov or another who primary registry. The WHO ICTRP (International Clinical Trials Registry Platform) searches all of them at once. It is a search portal, not a registry itself.</a:t>
            </a:r>
          </a:p>
          <a:p>
            <a:r>
              <a:rPr lang="en-US" sz="1400" b="0" dirty="0"/>
              <a:t>Systematic reviews: register the protocol on PROSPERO before data extraction. Many journals expect it.</a:t>
            </a:r>
          </a:p>
          <a:p>
            <a:r>
              <a:rPr lang="en-US" sz="1400" b="0" dirty="0"/>
              <a:t>Observational studies: registration is encouraged rather than required. The Declaration of Helsinki asks for every study with human participants to be registered.</a:t>
            </a:r>
          </a:p>
          <a:p>
            <a:r>
              <a:rPr lang="en-US" sz="1400" b="0" dirty="0"/>
              <a:t>Running example: Paper 1 was registered as NCT04947904 on 1 July 2021, and the first patient was enrolled in September 2021, so registration was prospective. Its registration number is in the abstract.</a:t>
            </a:r>
          </a:p>
          <a:p>
            <a:r>
              <a:rPr lang="en-US" sz="1400" b="0" dirty="0"/>
              <a:t>Ask (call on two or three people, microphone on): does your own study need registration? Expected: trials yes, most cohort proposals 'recommended'. A short poll on four scenarios is in the Extra slides if you have time.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valid consent needs all four: information, understanding, voluntariness and a record.</a:t>
            </a:r>
          </a:p>
          <a:p>
            <a:r>
              <a:rPr lang="en-US" sz="1400" b="0" dirty="0"/>
              <a:t>Patients often ask the nurses and other team members afterwards 'what did I sign?', so this is everybody's job, not only the investigator's.</a:t>
            </a:r>
          </a:p>
          <a:p>
            <a:r>
              <a:rPr lang="en-US" sz="1400" b="0" dirty="0"/>
              <a:t>Withdrawal: participants may leave at any time without giving a reason and without any effect on their care. Running example: in Paper 1, two control patients withdrew consent and were not analysed. That is the right being respected, and it is why the trial analysed 48 of 50.</a:t>
            </a:r>
          </a:p>
          <a:p>
            <a:r>
              <a:rPr lang="en-US" sz="1400" b="0" dirty="0"/>
              <a:t>Common mistake: a consent form written at university reading level, in a language the family does not read fluently. Ask the committee for its template (there is also one in Course/Templates/Informed_Consent_Template).</a:t>
            </a:r>
          </a:p>
          <a:p>
            <a:r>
              <a:rPr lang="en-US" sz="1400" b="0" dirty="0"/>
              <a:t>Ask (call on two or three people, microphone on): who would take consent in your own study, and when? Expected answer: a trained team member who is not the treating doctor under time pressure, if possible.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This is the real-life ICU problem: most of our patients are sedated, delirious or in shock when they become eligible. This flowchart stays a picture because its branches are the message.</a:t>
            </a:r>
          </a:p>
          <a:p>
            <a:r>
              <a:rPr lang="en-US" sz="1400" b="0" dirty="0"/>
              <a:t>Read the flowchart left to right. 1) Can the patient decide now? Then the patient consents. 2) If not, a legally authorised representative (surrogate: usually family, as defined by local law) consents, and the patient is asked again when able. 3) If no representative can be reached in time and the treatment cannot wait, research may proceed only if the protocol explains why and the ethics committee approved this emergency procedure in advance. Consent to continue is then sought as soon as possible. This is 'deferred consent'. The 2024 Declaration of Helsinki allows exactly this, under these conditions.</a:t>
            </a:r>
          </a:p>
          <a:p>
            <a:r>
              <a:rPr lang="en-US" sz="1400" b="0" dirty="0"/>
              <a:t>Paper 1 used this: written consent from the patient or legal surrogate 'before randomization or as soon as possible thereafter' (page 3).</a:t>
            </a:r>
          </a:p>
          <a:p>
            <a:r>
              <a:rPr lang="en-US" sz="1400" b="0" dirty="0"/>
              <a:t>Paper 2 is different: a registry using routine data. The committee waived individual consent and the data were de-identified before analysis (page 8).</a:t>
            </a:r>
          </a:p>
          <a:p>
            <a:r>
              <a:rPr lang="en-US" sz="1400" b="0" dirty="0"/>
              <a:t>Local law decides who may act as representative and whether deferred consent is allowed. Check with your committee before you write the protocol.</a:t>
            </a:r>
          </a:p>
          <a:p>
            <a:r>
              <a:rPr lang="en-US" sz="1400" b="0" dirty="0"/>
              <a:t>Ask: if a family refuses after the patient was enrolled under deferred consent, what happens? Expected: the patient leaves the study. Whether data already collected may be used depends on the approved protocol and what the family agrees to.</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Worked example, whole class. For each patient, call on someone to answer before you reveal the bottom line (click through slowly).</a:t>
            </a:r>
          </a:p>
          <a:p>
            <a:r>
              <a:rPr lang="en-US" sz="1400" b="0" dirty="0"/>
              <a:t>Mr A: capacity present, so the patient decides.</a:t>
            </a:r>
          </a:p>
          <a:p>
            <a:r>
              <a:rPr lang="en-US" sz="1400" b="0" dirty="0"/>
              <a:t>Mrs B: lacks capacity now. The legally authorised representative (here the daughter, if local law allows) consents. Mrs B is asked to continue when she regains capacity, and she may withdraw.</a:t>
            </a:r>
          </a:p>
          <a:p>
            <a:r>
              <a:rPr lang="en-US" sz="1400" b="0" dirty="0"/>
              <a:t>Mr C: no representative in time and treatment cannot wait. Deferred consent applies only if the protocol describes it and the committee approved it. Seek consent from family or patient as soon as possible. Paper 1 used this route.</a:t>
            </a:r>
          </a:p>
          <a:p>
            <a:r>
              <a:rPr lang="en-US" sz="1400" b="0" dirty="0"/>
              <a:t>Misconception: 'the treating doctor can consent for the patient'. No. The treating doctor is not the representative.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confidentiality is protected by design, not by good intentions.</a:t>
            </a:r>
          </a:p>
          <a:p>
            <a:r>
              <a:rPr lang="en-US" sz="1400" b="0" dirty="0"/>
              <a:t>Before: direct identifiers such as name, hospital number, exact date of birth, address, phone, photos. After: a study code, age instead of birth date, month instead of exact dates, and only the variables in your data dictionary. The invented example row is one patient before and after.</a:t>
            </a:r>
          </a:p>
          <a:p>
            <a:r>
              <a:rPr lang="en-US" sz="1400" b="0" dirty="0"/>
              <a:t>The key file that links codes to identities is kept separately, password-protected and locked, with access for one or two named people only.</a:t>
            </a:r>
          </a:p>
          <a:p>
            <a:r>
              <a:rPr lang="en-US" sz="1400" b="0" dirty="0"/>
              <a:t>Beware indirect identification: 'the only 19-year-old with ECMO in March' is identifiable even without a name. Report very small groups with care.</a:t>
            </a:r>
          </a:p>
          <a:p>
            <a:r>
              <a:rPr lang="en-US" sz="1400" b="0" dirty="0"/>
              <a:t>Practical rules: no patient data on personal phones, messaging apps, private email or public cloud and AI tools. Encrypted, institution-approved storage only.</a:t>
            </a:r>
          </a:p>
          <a:p>
            <a:r>
              <a:rPr lang="en-US" sz="1400" b="0" dirty="0"/>
              <a:t>Running example: Paper 2 states that patient information was anonymised and de-identified before analysis.</a:t>
            </a:r>
          </a:p>
          <a:p>
            <a:r>
              <a:rPr lang="en-US" sz="1400" b="0" dirty="0"/>
              <a:t>Ask (call on two or three people, microphone on): where would the key file of your own study live? Expected answer: an institution-approved, password-protected location, not a USB stick in a pocket.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Worked example linking 7.1 to the manuscript. Make clear FLUID-ICU is a simulated teaching dataset with no real approval, so in their manuscripts participants write: 'This analysis used a simulated teaching dataset. No ethics approval or consent was required.' In a real cohort the paragraph would read like the four cards.</a:t>
            </a:r>
          </a:p>
          <a:p>
            <a:r>
              <a:rPr lang="en-US" sz="1400" b="0" dirty="0"/>
              <a:t>Model sentence (real study): 'The study was approved by the ethics committees of the four participating hospitals (number, date), which waived individual consent because data were collected during routine care and analysed after de-identification.'</a:t>
            </a:r>
          </a:p>
          <a:p>
            <a:r>
              <a:rPr lang="en-US" sz="1400" b="0" dirty="0"/>
              <a:t>Ask: where does this paragraph go? Expected: the Methods. Most journals also ask for it in a 'Declarations' section.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Walk the five cards. Timeline: ethics approval alone can take 1-3 months. Recruitment always takes longer than planned. Budget: name the headings even if the amounts are small. People: who collects data on night shifts and weekends, who analyses, and is there protected time? Recruitment: Paper 1 screened 1201 patients in three ICUs over 17 months to randomise 50 (about 4%). Most eligible-looking patients are not eligible or not enrolled. Data: is the variable already recorded routinely? Paper 2 could not study diuretics because the registry never recorded them.</a:t>
            </a:r>
          </a:p>
          <a:p>
            <a:r>
              <a:rPr lang="en-US" sz="1400" b="0" dirty="0"/>
              <a:t>Rule of thumb: count how many patients meeting your criteria your unit saw last year, then assume you will enrol a fraction of them.</a:t>
            </a:r>
          </a:p>
          <a:p>
            <a:r>
              <a:rPr lang="en-US" sz="1400" b="0" dirty="0"/>
              <a:t>Poll: which card is the biggest risk for your own study? Expected answers: recruitment and people (night-shift data collection).</a:t>
            </a:r>
          </a:p>
          <a:p>
            <a:r>
              <a:rPr lang="en-US" sz="1400" b="0" dirty="0"/>
              <a:t>This is the only feasibility slide in Level 1. Do not go deeper.</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7.2 (20:10-20:30). Six slides (about 2.5 minutes each), then the 5-minute scenario poll at 20:25.</a:t>
            </a:r>
          </a:p>
          <a:p>
            <a:r>
              <a:rPr lang="en-US" sz="1400" b="0" dirty="0"/>
              <a:t>Tone: this is not about catching cheats. Most integrity problems start as small shortcuts under pressure: a missing value 'filled in', an outlier 'cleaned', a boss added as author. We want people to recognise the slope early.</a:t>
            </a:r>
          </a:p>
          <a:p>
            <a:r>
              <a:rPr lang="en-US" sz="1400" b="0" dirty="0"/>
              <a:t>Link to the manuscript: every participant's draft needs an authorship, conflicts-of-interest, data-availability and AI-use statement.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three classic forms of research misconduct (FFP).</a:t>
            </a:r>
          </a:p>
          <a:p>
            <a:r>
              <a:rPr lang="en-US" sz="1400" b="0" dirty="0"/>
              <a:t>Fabrication: making up data or patients (e.g. filling day-3 fluid balances 'from memory' because the chart is lost).</a:t>
            </a:r>
          </a:p>
          <a:p>
            <a:r>
              <a:rPr lang="en-US" sz="1400" b="0" dirty="0"/>
              <a:t>Falsification: changing, selecting or leaving out data, images or results so the story looks better (e.g. dropping two 'odd' patients after seeing they weaken the result).</a:t>
            </a:r>
          </a:p>
          <a:p>
            <a:r>
              <a:rPr lang="en-US" sz="1400" b="0" dirty="0"/>
              <a:t>Plagiarism: using other people's words, ideas or figures without credit, including copying a paragraph with a citation but without quotation marks.</a:t>
            </a:r>
          </a:p>
          <a:p>
            <a:r>
              <a:rPr lang="en-US" sz="1400" b="0" dirty="0"/>
              <a:t>Honest error is not misconduct, but it must be corrected openly (a correction or erratum).</a:t>
            </a:r>
          </a:p>
          <a:p>
            <a:r>
              <a:rPr lang="en-US" sz="1400" b="0" dirty="0"/>
              <a:t>Link to Session 5: the data-quality plan (range checks, pre-specified rules for outliers) is what protects you from accidental falsification.</a:t>
            </a:r>
          </a:p>
          <a:p>
            <a:r>
              <a:rPr lang="en-US" sz="1400" b="0" dirty="0"/>
              <a:t>Poll: which of these three is the most common in student theses? Expected answer: plagiarism, often copy-paste in the introduction. Similarity-check software will find it.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these practices distort the evidence that doctors and guideline panels rely on.</a:t>
            </a:r>
          </a:p>
          <a:p>
            <a:r>
              <a:rPr lang="en-US" sz="1400" b="0" dirty="0"/>
              <a:t>Duplicate publication counts the same patients twice in a meta-analysis and can exaggerate an effect. A legitimate secondary paper is fine if it is clearly cross-referenced and adds something new.</a:t>
            </a:r>
          </a:p>
          <a:p>
            <a:r>
              <a:rPr lang="en-US" sz="1400" b="0" dirty="0"/>
              <a:t>Salami slicing: e.g. mortality in one paper, kidney injury in another and ICU stay in a third, from the same cohort, each without mentioning the others.</a:t>
            </a:r>
          </a:p>
          <a:p>
            <a:r>
              <a:rPr lang="en-US" sz="1400" b="0" dirty="0"/>
              <a:t>Selective reporting and outcome switching are why trials must be registered with one primary outcome before the first patient. Running example: Paper 1 registered its protocol at ClinicalTrials.gov on 1 July 2021, before recruitment began in September 2021, and reported its negative primary outcome plainly in the abstract. That is good practice.</a:t>
            </a:r>
          </a:p>
          <a:p>
            <a:r>
              <a:rPr lang="en-US" sz="1400" b="0" dirty="0"/>
              <a:t>Ask: Paper 1's primary outcome was negative. Why does it matter that it was published at all? Expected: publication bias. If only positive trials appear, the literature overstates benefit.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International Committee of Medical Journal Editors (ICMJE) requires all four criteria for authorship: 1) substantial contribution to conception or design, or to acquisition, analysis or interpretation of data, 2) drafting or critically revising the work, 3) final approval of the version to be published, 4) agreement to be accountable for all aspects of the work.</a:t>
            </a:r>
          </a:p>
          <a:p>
            <a:r>
              <a:rPr lang="en-US" sz="1400" b="0" dirty="0"/>
              <a:t>Anyone who contributed but does not meet all four goes in the Acknowledgements (data collectors, a colleague who checked adherence, the department head who provided support).</a:t>
            </a:r>
          </a:p>
          <a:p>
            <a:r>
              <a:rPr lang="en-US" sz="1400" b="0" dirty="0"/>
              <a:t>Gift author: a name added for seniority or friendship. Ghost author: someone who did the work (often a junior or a paid writer) but is not named. Both are misconduct.</a:t>
            </a:r>
          </a:p>
          <a:p>
            <a:r>
              <a:rPr lang="en-US" sz="1400" b="0" dirty="0"/>
              <a:t>Running example: Paper 2 is published 'on behalf of' a study group, and the group members are listed in the Acknowledgements. That is a correct way to credit a large network.</a:t>
            </a:r>
          </a:p>
          <a:p>
            <a:r>
              <a:rPr lang="en-US" sz="1400" b="0" dirty="0"/>
              <a:t>Poll: data collection alone, is that enough for authorship? Expected answer: no, not without criteria 2, 3 and 4.</a:t>
            </a:r>
          </a:p>
          <a:p>
            <a:r>
              <a:rPr lang="en-US" sz="1400" b="0" dirty="0"/>
              <a:t>Practical tip: agree the author list and order in writing at the protocol stage and revisit it before submission. CRediT (who did what) is in the Extra slides.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a conflict (competing) interest is anything that could be seen to influence your judgement, financial or not. Having one is common and not wrong. Hiding it is.</a:t>
            </a:r>
          </a:p>
          <a:p>
            <a:r>
              <a:rPr lang="en-US" sz="1400" b="0" dirty="0"/>
              <a:t>Every author completes the journal's disclosure form (most journals use the ICMJE disclosure form), usually covering the last 36 months.</a:t>
            </a:r>
          </a:p>
          <a:p>
            <a:r>
              <a:rPr lang="en-US" sz="1400" b="0" dirty="0"/>
              <a:t>Funding statement: who paid, the grant number, and the role of the funder in design, data collection, analysis, writing and the decision to publish.</a:t>
            </a:r>
          </a:p>
          <a:p>
            <a:r>
              <a:rPr lang="en-US" sz="1400" b="0" dirty="0"/>
              <a:t>Running example: Paper 2 states its funder had no role in the design, data collection and analysis or manuscript preparation, an ICMJE requirement that is often forgotten (annotation #39). Paper 1 states an internal hospital grant and no competing interests (page 12).</a:t>
            </a:r>
          </a:p>
          <a:p>
            <a:r>
              <a:rPr lang="en-US" sz="1400" b="0" dirty="0"/>
              <a:t>Ask: a drug company paid your travel to a congress last year. Do you declare it on a fluids paper? Expected: yes if it could be perceived as relevant. When in doubt, declare.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journals increasingly ask for a data-sharing statement. ICMJE requires one for clinical trials, and trials must describe their data-sharing plan when they register.</a:t>
            </a:r>
          </a:p>
          <a:p>
            <a:r>
              <a:rPr lang="en-US" sz="1400" b="0" dirty="0"/>
              <a:t>The ladder: not available. 'Available on reasonable request' (the weakest promise, used by both papers, pages 12 and 8). A controlled-access repository (researchers apply). An open repository with a DOI (digital object identifier, for fully de-identified data).</a:t>
            </a:r>
          </a:p>
          <a:p>
            <a:r>
              <a:rPr lang="en-US" sz="1400" b="0" dirty="0"/>
              <a:t>Before you share: the consent form and the ethics approval must allow it, data are de-identified, and you share the data dictionary and analysis code with the data so others can use them.</a:t>
            </a:r>
          </a:p>
          <a:p>
            <a:r>
              <a:rPr lang="en-US" sz="1400" b="0" dirty="0"/>
              <a:t>Link to Session 5: a clean data dictionary is what makes shared data usable.</a:t>
            </a:r>
          </a:p>
          <a:p>
            <a:r>
              <a:rPr lang="en-US" sz="1400" b="0" dirty="0"/>
              <a:t>Ask (call on two or three people, microphone on): what would you need to write in your consent form today so your data can be shared tomorrow? Expected: a sentence asking permission for de-identified data to be shared for future research.</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the current positions of ICMJE and COPE (Committee on Publication Ethics). AI tools cannot be authors, because they cannot take responsibility or be accountable for the work. Authors who use AI must disclose it (writing help usually in the Acknowledgements, use in data collection, analysis or figures in the Methods), and they remain fully responsible for every word, number and reference, including anything the tool produced.</a:t>
            </a:r>
          </a:p>
          <a:p>
            <a:r>
              <a:rPr lang="en-US" sz="1400" b="0" dirty="0"/>
              <a:t>Never paste identifiable patient data, or a manuscript you are reviewing, into a public AI tool: it breaches confidentiality, and reviewers are bound to keep manuscripts confidential.</a:t>
            </a:r>
          </a:p>
          <a:p>
            <a:r>
              <a:rPr lang="en-US" sz="1400" b="0" dirty="0"/>
              <a:t>AI tools can invent references that look real. Check every citation against PubMed.</a:t>
            </a:r>
          </a:p>
          <a:p>
            <a:r>
              <a:rPr lang="en-US" sz="1400" b="0" dirty="0"/>
              <a:t>Images: AI-generated or AI-altered images are not acceptable as data.</a:t>
            </a:r>
          </a:p>
          <a:p>
            <a:r>
              <a:rPr lang="en-US" sz="1400" b="0" dirty="0"/>
              <a:t>Always check the target journal's own AI policy in its Guide for Authors, because policies change.</a:t>
            </a:r>
          </a:p>
          <a:p>
            <a:r>
              <a:rPr lang="en-US" sz="1400" b="0" dirty="0"/>
              <a:t>Ask: a colleague asks a chatbot to 'write the discussion' and submits it unread. Which never points does this hit? Expected: invented references and an unaccountable text, and it is undisclosed.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Quiz, whole class (20:25-20:30). Scenarios and answer key: Course/Practicals/s7_exercises.md (Part A) and Course/Solutions/s7_solutions.md.</a:t>
            </a:r>
          </a:p>
          <a:p>
            <a:r>
              <a:rPr lang="en-US" sz="1400" b="0" dirty="0"/>
              <a:t>Use three: 1 (missing data 'filled from memory': red, fabrication), 3 (head of department as last author without contributing: red, gift authorship, offer the Acknowledgements), 4 (AI polish of the English, checked and disclosed: green, the same chatbot fed the patient spreadsheet: red).</a:t>
            </a:r>
          </a:p>
          <a:p>
            <a:r>
              <a:rPr lang="en-US" sz="1400" b="0" dirty="0"/>
              <a:t>Run each as a three-option poll. Show the result, then ask one person from the largest and one from the smallest colour for a reason.</a:t>
            </a:r>
          </a:p>
          <a:p>
            <a:r>
              <a:rPr lang="en-US" sz="1400" b="0" dirty="0"/>
              <a:t>If the class is split, that is the teaching moment.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Proposal builder 7 (20:30-20:45). Whole class. Share the Part B worksheet and fill it in live for the running example: a retrospective cohort of fluid balance and 28-day mortality in adults with septic shock in our ICU (model answers: Course/Solutions/s7_solutions.md, Part B). For each answer, call on two or three people and type the best one.</a:t>
            </a:r>
          </a:p>
          <a:p>
            <a:r>
              <a:rPr lang="en-US" sz="1400" b="0" dirty="0"/>
              <a:t>Raise the typical problems as you go: (1) 'consent will be obtained' with no who, when or how (use the ICU flowchart). (2) retrospective chart reviews assuming no ethics review is needed (wrong: the committee decides and may grant a waiver). (3) recruitment numbers taken from the sample-size calculation instead of the unit's admissions. (4) CONSORT chosen for an observational study.</a:t>
            </a:r>
          </a:p>
          <a:p>
            <a:r>
              <a:rPr lang="en-US" sz="1400" b="0" dirty="0"/>
              <a:t>Homework: each participant writes Part 4 for their own proposal this week. The journal choice and reporting guideline are checked again in 8.2 next Saturday.</a:t>
            </a:r>
          </a:p>
          <a:p>
            <a:r>
              <a:rPr lang="en-US" sz="1400" b="0" dirty="0"/>
              <a:t>Remind: everyone submits the written proposal and 6 presentation slides. About five volunteers present next Saturday (6 minutes each). Ask volunteers to tell you in the chat or by email this week.</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slide is only a picture on purpose. Before the break, say: we are back at 21:00 for 7.3, writing the paper (35 min), then manuscript workshop 1 (45 min). During the break, open the results pack for the question you chose (Q1 to Q5) and the manuscript template (Course/Templates/Manuscript_Template_IMRaD). If you have not chosen a question yet, choose one now.</a:t>
            </a:r>
          </a:p>
          <a:p>
            <a:r>
              <a:rPr lang="en-US" sz="1400" b="0" dirty="0"/>
              <a:t>Break (20:45-21:00).</a:t>
            </a:r>
          </a:p>
          <a:p>
            <a:r>
              <a:rPr lang="en-US" sz="1400" b="0" dirty="0"/>
              <a:t>Keep the session open. Stay available in the chat for anyone who could not say their main result in the recap.</a:t>
            </a:r>
          </a:p>
          <a:p>
            <a:r>
              <a:rPr lang="en-US" sz="1400" b="0" dirty="0"/>
              <a:t>Prepare your screen for the workshop: the manuscript template and results pack Q1 side by side.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Section 7.3 (21:00-21:35). Nine slides (about 3.5 minutes each) and a 3-minute check at 21:32.</a:t>
            </a:r>
          </a:p>
          <a:p>
            <a:r>
              <a:rPr lang="en-US" sz="1400" b="0" dirty="0"/>
              <a:t>Every example comes from the course dataset (Q1, the primary question) or from the two papers.</a:t>
            </a:r>
          </a:p>
          <a:p>
            <a:r>
              <a:rPr lang="en-US" sz="1400" b="0" dirty="0"/>
              <a:t>The two worked examples are the heart of the block. Read them slowly with the class.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readers go from title to abstract, introduction, methods, results and discussion. Writers should not. Start from the evidence: draft the tables and figures, then the Methods (it can be drafted from the protocol even before the data), then Results (describe the tables), then the Introduction (set up exactly the question you answered), then the Discussion, and only then the abstract and the title.</a:t>
            </a:r>
          </a:p>
          <a:p>
            <a:r>
              <a:rPr lang="en-US" sz="1400" b="0" dirty="0"/>
              <a:t>Why it works: each section is written from something that already exists, and the abstract and title summarise a paper that is finished, so they cannot promise more than the paper delivers.</a:t>
            </a:r>
          </a:p>
          <a:p>
            <a:r>
              <a:rPr lang="en-US" sz="1400" b="0" dirty="0"/>
              <a:t>Misconception: 'I must finish the introduction before I can start'. Many first-time writers stall on the introduction for months.</a:t>
            </a:r>
          </a:p>
          <a:p>
            <a:r>
              <a:rPr lang="en-US" sz="1400" b="0" dirty="0"/>
              <a:t>For the FLUID-ICU manuscript the tables already exist: they are in your results pack.</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Methods = enough detail to repeat the study, in the order of the reporting checklist (CONSORT for trials or STROBE for observational studies).</a:t>
            </a:r>
          </a:p>
          <a:p>
            <a:r>
              <a:rPr lang="en-US" sz="1400" b="0" dirty="0"/>
              <a:t>Good practice: Paper 1 puts the ethics committee, approval number, consent procedure and funding inside the Methods (annotation #13). Describes the intervention well enough to replicate: staff training, a daily pharmacist check, dilution charts in a supplement (#16). Separates one primary outcome from secondary and safety outcomes (#17). States the software and version (#21). Paper 2 defines exactly which inputs and outputs make up fluid balance (#13) and cites its cohort-profile paper instead of repeating it (#12).</a:t>
            </a:r>
          </a:p>
          <a:p>
            <a:r>
              <a:rPr lang="en-US" sz="1400" b="0" dirty="0"/>
              <a:t>To fix: Paper 1 is a 'pilot' with an efficacy sample size whose assumptions (70 vs 40 ml/kg) were not met (#18). It names a Mann-Whitney test but reports mean differences with CIs (#19). About 40 secondary p-values with no word on multiplicity (#20). Paper 2: 'caliper of 0.1' of what? How were missing covariates handled? Clustered by what? (#15, #17). No sample-size statement (#19).</a:t>
            </a:r>
          </a:p>
          <a:p>
            <a:r>
              <a:rPr lang="en-US" sz="1400" b="0" dirty="0"/>
              <a:t>The annotated papers are in Course/Papers (annotation numbers refer to them).</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Worked example (course dataset). Read each sentence and name its STROBE item.</a:t>
            </a:r>
          </a:p>
          <a:p>
            <a:r>
              <a:rPr lang="en-US" sz="1400" b="0" dirty="0"/>
              <a:t>All facts come from results pack Q1, section 2: prospective multicentre cohort, 4 ICUs, consecutive adults with sepsis, January 2023 to December 2024. Exposure = cumulative balance (in minus out, days 1-3) &gt; 0 ml/kg. Outcome = death within 28 days of ICU admission.</a:t>
            </a:r>
          </a:p>
          <a:p>
            <a:r>
              <a:rPr lang="en-US" sz="1400" b="0" dirty="0"/>
              <a:t>STROBE 10 (study size): for a fixed cohort we do not invent a sample-size calculation. We say all eligible patients were included.</a:t>
            </a:r>
          </a:p>
          <a:p>
            <a:r>
              <a:rPr lang="en-US" sz="1400" b="0" dirty="0"/>
              <a:t>The ethics sentence is specific to the course: FLUID-ICU is simulated, and every manuscript must say so.</a:t>
            </a:r>
          </a:p>
          <a:p>
            <a:r>
              <a:rPr lang="en-US" sz="1400" b="0" dirty="0"/>
              <a:t>Ask (call on two or three people, microphone on): which sentence would a reader need to repeat the study? Expected: the exposure definition (how fluid balance was calculated).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Worked example. This is STROBE item 12 written out for Q1 (results pack Q1, sections 2 and 4-5). SD = standard deviation. IQR = interquartile range. SOFA = Sequential Organ Failure Assessment.</a:t>
            </a:r>
          </a:p>
          <a:p>
            <a:r>
              <a:rPr lang="en-US" sz="1400" b="0" dirty="0"/>
              <a:t>Covariates: age, SOFA, lactate, vasopressor, mechanical ventilation, chronic kidney disease. All were pre-specified in the statistical analysis plan (SAP, Session 6), not chosen by looking at p-values.</a:t>
            </a:r>
          </a:p>
          <a:p>
            <a:r>
              <a:rPr lang="en-US" sz="1400" b="0" dirty="0"/>
              <a:t>Missing data: lactate missing in 93/620 (15.0%). Main analysis on complete cases (n = 527), multiple imputation (m = 20) as sensitivity.</a:t>
            </a:r>
          </a:p>
          <a:p>
            <a:r>
              <a:rPr lang="en-US" sz="1400" b="0" dirty="0"/>
              <a:t>Effect modification: heart failure, pre-specified.</a:t>
            </a:r>
          </a:p>
          <a:p>
            <a:r>
              <a:rPr lang="en-US" sz="1400" b="0" dirty="0"/>
              <a:t>Misconception: 'the statistics paragraph is for the statistician'. Reviewers read it first. Every number in the Results must be traceable to one sentence here.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Four rules. 1) Participants first: how many were screened, included, analysed and why some were lost, with a flow diagram. Paper 1 has its CONSORT flow chart in the main text (annotations #23, #27). Paper 2 keeps it in the supplement although 79% of the registry was excluded (#20).</a:t>
            </a:r>
          </a:p>
          <a:p>
            <a:r>
              <a:rPr lang="en-US" sz="1400" b="0" dirty="0"/>
              <a:t>2) Numbers with confidence intervals, not 'p = 0.42, NS'. Analysing 48 of 50 randomised patients is a modified intention-to-treat analysis and should be called that (#24).</a:t>
            </a:r>
          </a:p>
          <a:p>
            <a:r>
              <a:rPr lang="en-US" sz="1400" b="0" dirty="0"/>
              <a:t>3) No interpretation in the Results. Paper 2 reports its results in the order of the aims, each with HR, CI and P, and no comment (#25).</a:t>
            </a:r>
          </a:p>
          <a:p>
            <a:r>
              <a:rPr lang="en-US" sz="1400" b="0" dirty="0"/>
              <a:t>4) One home for each number: key numbers in the text, all details in the tables, and they must agree. Paper 1's text says creatinine was higher in the intervention group. Table 1 shows the opposite (#25). Text-table contradictions are a classic rejection reason.</a:t>
            </a:r>
          </a:p>
          <a:p>
            <a:r>
              <a:rPr lang="en-US" sz="1400" b="0" dirty="0"/>
              <a:t>Tell participants: before you submit your draft, check every number in your text against your results pack.</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Worked example. All numbers from Course/Data/key_results.md (simulated data). OR = odds ratio. HR = hazard ratio.</a:t>
            </a:r>
          </a:p>
          <a:p>
            <a:r>
              <a:rPr lang="en-US" sz="1400" b="0" dirty="0"/>
              <a:t>Flow: 620 enrolled, 618 with a day-3 balance, 527 in the complete-case adjusted model (91 without lactate or age).</a:t>
            </a:r>
          </a:p>
          <a:p>
            <a:r>
              <a:rPr lang="en-US" sz="1400" b="0" dirty="0"/>
              <a:t>Positive balance 373/618 (60.4%). SOFA median 8 (6 to 10) vs 6 (4 to 8). Vasopressor 205/373 (55.0%) vs 61/245 (24.9%).</a:t>
            </a:r>
          </a:p>
          <a:p>
            <a:r>
              <a:rPr lang="en-US" sz="1400" b="0" dirty="0"/>
              <a:t>Deaths: 134/373 (35.9%) vs 45/245 (18.4%). Crude OR 2.49 (1.70 to 3.70), adjusted OR 1.62 (1.02 to 2.59), p 0.044. Sensitivity: multiple imputation OR 1.70 (1.09 to 2.64). Adjusted Cox HR 1.46 (1.00 to 2.13).</a:t>
            </a:r>
          </a:p>
          <a:p>
            <a:r>
              <a:rPr lang="en-US" sz="1400" b="0" dirty="0"/>
              <a:t>Point out what is not in the paragraph: no 'because', no 'significant', no explanation of why the OR shrank. That belongs to the Discussion next Saturday.</a:t>
            </a:r>
          </a:p>
          <a:p>
            <a:r>
              <a:rPr lang="en-US" sz="1400" b="0" dirty="0"/>
              <a:t>Poll: which STROBE item does the crude-and-adjusted sentence satisfy? Expected: 16.</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reviewers and clinicians read tables more carefully than text. A table must stand alone: a title that says what, in whom and when, n in every column header. Units and the summary statistic in each row. Footnotes defining abbreviations and missing data. The picture is Paper 1's Table 1, redrawn.</a:t>
            </a:r>
          </a:p>
          <a:p>
            <a:r>
              <a:rPr lang="en-US" sz="1400" b="0" dirty="0"/>
              <a:t>Good practice: Paper 1's Table 1 has n in each column, SD or IQR per row and no baseline p-values, which is correct for a randomised trial (annotation #31). Paper 2's Table 1 adds SMDs (standardised mean differences) and footnotes with the number of patients with missing data (#30). Its timeline figure has a self-contained legend (#21).</a:t>
            </a:r>
          </a:p>
          <a:p>
            <a:r>
              <a:rPr lang="en-US" sz="1400" b="0" dirty="0"/>
              <a:t>Errors to avoid: sodium and potassium printed in umol per liter (should be mmol/L) in Paper 1 (#30). A copy-pasted row in Paper 1's Table 2 (#32). Wrong figure call-outs in Paper 1 (#28, #41). A vague table title (#34). White-cell units written '* 10^3/L' in Paper 2 (#30). Kaplan-Meier curves should show numbers at risk (Paper 2, #31).</a:t>
            </a:r>
          </a:p>
          <a:p>
            <a:r>
              <a:rPr lang="en-US" sz="1400" b="0" dirty="0"/>
              <a:t>Link to Session 5: the publication-quality table rules. The FLUID-ICU Table 1 in each results pack already follows them.</a:t>
            </a:r>
          </a:p>
          <a:p>
            <a:r>
              <a:rPr lang="en-US" sz="1400" b="0" dirty="0"/>
              <a:t>Ask: what is wrong with a table titled 'Results'? Expected: it says nothing about what, who or when.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Worked example: from Table 1 to one Results sentence (STROBE 14).</a:t>
            </a:r>
          </a:p>
          <a:p>
            <a:r>
              <a:rPr lang="en-US" sz="1400" b="0" dirty="0"/>
              <a:t>Model sentence: 'Patients with a positive balance were sicker at baseline (median SOFA 8 vs 6, vasopressors 55.0% vs 24.9%) and less often had heart failure (11.5% vs 22.0%).'</a:t>
            </a:r>
          </a:p>
          <a:p>
            <a:r>
              <a:rPr lang="en-US" sz="1400" b="0" dirty="0"/>
              <a:t>Teaching point: the Table 1 sentence describes, it does not test, so no p-values are needed (observational Table 1s often show SMDs instead).</a:t>
            </a:r>
          </a:p>
          <a:p>
            <a:r>
              <a:rPr lang="en-US" sz="1400" b="0" dirty="0"/>
              <a:t>Heart failure is lower in the positive group because clinicians give less fluid in heart failure: a good example of how treatment decisions shape the data.</a:t>
            </a:r>
          </a:p>
          <a:p>
            <a:r>
              <a:rPr lang="en-US" sz="1400" b="0" dirty="0"/>
              <a:t>The full Table 1 with missing-data rows is in each results pack.</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Teaching point: FLUID-ICU is a cohort, so the paper follows STROBE (STrengthening the Reporting of OBservational studies in Epidemiology), cohort version. Item 11 (quantitative variables) is covered inside items 7 and 12.</a:t>
            </a:r>
          </a:p>
          <a:p>
            <a:r>
              <a:rPr lang="en-US" sz="1400" b="0" dirty="0"/>
              <a:t>Items most often forgotten: 9 (bias: say how you addressed confounding by indication, i.e. adjustment for severity), 10 (study size: for a fixed dataset say 'all eligible patients in the cohort were included'), 12 (missing data: how lactate was handled), 16 (give both crude and adjusted estimates, with the variables adjusted for).</a:t>
            </a:r>
          </a:p>
          <a:p>
            <a:r>
              <a:rPr lang="en-US" sz="1400" b="0" dirty="0"/>
              <a:t>The checklist is in the Session 7 exercise sheet (Part C) and on equator-network.org (demo next Saturday).</a:t>
            </a:r>
          </a:p>
          <a:p>
            <a:r>
              <a:rPr lang="en-US" sz="1400" b="0" dirty="0"/>
              <a:t>Poll: which item covers Table 1? Expected: 14 (descriptive data).</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Check (21:32-21:35). One poll per sentence with three options: Methods, Results, Discussion. All numbers are FLUID-ICU Q1 results (key_results.md).</a:t>
            </a:r>
          </a:p>
          <a:p>
            <a:r>
              <a:rPr lang="en-US" sz="1400" b="0" dirty="0"/>
              <a:t>Sentence 4 is the trick: how missing data were handled is Methods. How many were missing is Results.</a:t>
            </a:r>
          </a:p>
          <a:p>
            <a:r>
              <a:rPr lang="en-US" sz="1400" b="0" dirty="0"/>
              <a:t>Sentence 3 is the classic error: an interpretation slipped into the Results. Move it to the Discussion.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Manuscript workshop 1 (21:35-22:20). Course dataset.</a:t>
            </a:r>
          </a:p>
          <a:p>
            <a:r>
              <a:rPr lang="en-US" sz="1400" b="0" dirty="0"/>
              <a:t>Part 1 (21:35-22:05): you draft the Methods and Results for Q1 live on the shared screen, calling on people to suggest sentences with the microphone on.</a:t>
            </a:r>
          </a:p>
          <a:p>
            <a:r>
              <a:rPr lang="en-US" sz="1400" b="0" dirty="0"/>
              <a:t>Part 2 (22:05-22:20): each participant starts their own draft on the question they chose (Q1 to Q5) and finishes it at home.</a:t>
            </a:r>
          </a:p>
          <a:p>
            <a:r>
              <a:rPr lang="en-US" sz="1400" b="0" dirty="0"/>
              <a:t>Instructions: Course/Practicals/s7_exercises.md, Part C. Model paragraphs for Q1: Course/Solutions/s7_solutions.md (use them to steer the class draft, do not paste them).</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Workshop Part 1 (21:35-22:05). Whole class. Start a visible timer and call each phase.</a:t>
            </a:r>
          </a:p>
          <a:p>
            <a:r>
              <a:rPr lang="en-US" sz="1400" b="0" dirty="0"/>
              <a:t>Methods in this order: design and setting, participants, variables (exposure, outcome, confounders), data sources and bias, study size, statistical analysis, ethics sentence (simulated data). Results: participants and flow, Table 1 sentence, outcome numbers, crude and adjusted OR, one sensitivity result.</a:t>
            </a:r>
          </a:p>
          <a:p>
            <a:r>
              <a:rPr lang="en-US" sz="1400" b="0" dirty="0"/>
              <a:t>Prompts to the class: 'Where is the statistical paragraph?' 'What did we adjust for?' 'Is there a number without a confidence interval?' 'Is there an adjective ("significant", "strong") that should be a number?' 'Is there any interpretation in our Results?'</a:t>
            </a:r>
          </a:p>
          <a:p>
            <a:r>
              <a:rPr lang="en-US" sz="1400" b="0" dirty="0"/>
              <a:t>Aim for about 300 words each. Save the class draft and share it as a PDF after the session: it is the model for everyone's own draft.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Workshop Part 2 (22:05-22:20). Individual, quiet writing. Keep the timer on screen and answer questions in the chat.</a:t>
            </a:r>
          </a:p>
          <a:p>
            <a:r>
              <a:rPr lang="en-US" sz="1400" b="0" dirty="0"/>
              <a:t>Participants who chose Q1 rewrite the class draft in their own words and add a figure or table. They do not copy it.</a:t>
            </a:r>
          </a:p>
          <a:p>
            <a:r>
              <a:rPr lang="en-US" sz="1400" b="0" dirty="0"/>
              <a:t>Question-specific points to post in the chat: Q4 reports both complete-case and imputed estimates. Q5 uses medians and IQR (survivors only). Q3: ventilator-free days are skewed and count death as zero, so check the summary.</a:t>
            </a:r>
          </a:p>
          <a:p>
            <a:r>
              <a:rPr lang="en-US" sz="1400" b="0" dirty="0"/>
              <a:t>Deadline for the Methods and Results draft: before Session 8 (course folder or email). Next Saturday's workshop adds the Introduction, Discussion, Abstract and Title.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Key words (22:20-22:23). Show the term, call on someone to explain it with the microphone on, then reveal the right-hand column.</a:t>
            </a:r>
          </a:p>
          <a:p>
            <a:r>
              <a:rPr lang="en-US" sz="1400" b="0" dirty="0"/>
              <a:t>These are also the words most likely to appear in the post-course quiz next Saturday.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Wrap-up (22:23-22:30). Read the three take-home messages. Call on one person to add a fourth.</a:t>
            </a:r>
          </a:p>
          <a:p>
            <a:r>
              <a:rPr lang="en-US" sz="1400" b="0" dirty="0"/>
              <a:t>Exit question: its purpose is to check understanding. Read the answers before Session 8 and open Session 8 with them (the recap).</a:t>
            </a:r>
          </a:p>
          <a:p>
            <a:r>
              <a:rPr lang="en-US" sz="1400" b="0" dirty="0"/>
              <a:t>Homework: Part 4 of the proposal (worksheet Part B). The Methods + Results draft, 6 slides following the presentation guide (Course/Assignment/presentation_guide.md). Everyone submits slides and the written proposal. About five volunteers present (6 minutes each). Ask volunteers to tell you this week.</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the slides after this divider are optional. Use them if the class moves faster than planned, or point participants to them for self-study.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check (1 minute + 1 minute answers). One poll per scenario with three options: must, should, not needed. Then reveal.</a:t>
            </a:r>
          </a:p>
          <a:p>
            <a:r>
              <a:rPr lang="en-US" sz="1400" b="0" dirty="0"/>
              <a:t>Scenario 4 starts a useful discussion: an audit compares practice with a standard and is usually approved through the quality office, not registered. If you plan to publish it as research, ask the ethics committee first (Session 1: research vs audit vs quality improvement).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Teaching point: almost every clinical paper follows IMRaD (Introduction, Methods, Results and Discussion), framed by the title and abstract and closed by references and declarations.</a:t>
            </a:r>
          </a:p>
          <a:p>
            <a:r>
              <a:rPr lang="en-US" sz="1400" b="0" dirty="0"/>
              <a:t>Introduction: from what is known, to what is not known, to your question (a funnel). Methods: enough detail for someone else to repeat the study. Results: numbers, without opinions. Discussion: answer the question first, compare with other studies, state the limitations, then say what it means.</a:t>
            </a:r>
          </a:p>
          <a:p>
            <a:r>
              <a:rPr lang="en-US" sz="1400" b="0" dirty="0"/>
              <a:t>Running example: Paper 1's introduction is a textbook funnel in three paragraphs (pages 2-3), ending 'The primary objective was to assess the fluid balance after the first 5 days'. Its Discussion opens by answering that question (page 8).</a:t>
            </a:r>
          </a:p>
          <a:p>
            <a:r>
              <a:rPr lang="en-US" sz="1400" b="0" dirty="0"/>
              <a:t>Tip for the appraisal in Session 8: the hourglass tells you where to look. PICO is in the last paragraph of the Introduction, design and outcome in the Methods, the main effect in the first paragraph of the Results, limitations near the end of the Discussion.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CRediT (Contributor Roles Taxonomy) is a list of 14 standard roles. It does not replace the ICMJE criteria. It makes each person's contribution visible.</a:t>
            </a:r>
          </a:p>
          <a:p>
            <a:r>
              <a:rPr lang="en-US" sz="1400" b="0" dirty="0"/>
              <a:t>Running example: Paper 1 (page 12) gives a CRediT statement. For example, the statistician is credited for Methodology and Formal analysis. Paper 2 (page 8) describes contributions in free text and states that all authors read and approved the final manuscript. That is acceptable, but CRediT is the format most journals now ask for.</a:t>
            </a:r>
          </a:p>
          <a:p>
            <a:r>
              <a:rPr lang="en-US" sz="1400" b="0" dirty="0"/>
              <a:t>Ask each participant to write, in their own proposal, who would be first author and who would do what. It prevents painful conversations later.</a:t>
            </a:r>
          </a:p>
          <a:p>
            <a:r>
              <a:rPr lang="en-US" sz="1400" b="0" dirty="0"/>
              <a:t>Question: in a hospital, who usually ends up as last author, and why? Expected: the senior supervisor. That is legitimate if they meet all four criteria, and a gift if they do not.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Copyright slide. Leave it on screen while participants leave the meeting.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 Id="rId4" Type="http://schemas.openxmlformats.org/officeDocument/2006/relationships/image" Target="../media/image2.pn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 Id="rId4" Type="http://schemas.openxmlformats.org/officeDocument/2006/relationships/image" Target="../media/image3.pn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 Id="rId4" Type="http://schemas.openxmlformats.org/officeDocument/2006/relationships/image" Target="../media/image4.pn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5.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2200" b="1" dirty="0">
                <a:solidFill>
                  <a:srgbClr val="0D7377"/>
                </a:solidFill>
                <a:latin typeface="Arial"/>
                <a:cs typeface="Arial"/>
              </a:rPr>
              <a:t>Session 7 · Protect &amp; write: ethics, integrity, Methods and Results</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Week 7 · Saturday, 19:30-22:30 (online)</a:t>
            </a:r>
          </a:p>
          <a:p>
            <a:pPr>
              <a:buNone/>
            </a:pPr>
            <a:endParaRPr sz="800"/>
          </a:p>
          <a:p>
            <a:pPr marL="274320" indent="-274320" algn="l">
              <a:spcBef>
                <a:spcPts val="440"/>
              </a:spcBef>
              <a:buFont typeface="Arial"/>
              <a:buChar char="•"/>
            </a:pPr>
            <a:r>
              <a:rPr lang="en-US" sz="1900" dirty="0">
                <a:solidFill>
                  <a:srgbClr val="000000"/>
                </a:solidFill>
                <a:latin typeface="Arial"/>
                <a:cs typeface="Arial"/>
              </a:rPr>
              <a:t>19:30  Recap: Session 6</a:t>
            </a:r>
          </a:p>
          <a:p>
            <a:pPr marL="274320" indent="-274320" algn="l">
              <a:spcBef>
                <a:spcPts val="440"/>
              </a:spcBef>
              <a:buFont typeface="Arial"/>
              <a:buChar char="•"/>
            </a:pPr>
            <a:r>
              <a:rPr lang="en-US" sz="1900" dirty="0">
                <a:solidFill>
                  <a:srgbClr val="000000"/>
                </a:solidFill>
                <a:latin typeface="Arial"/>
                <a:cs typeface="Arial"/>
              </a:rPr>
              <a:t>19:40  7.1  Protocol, ethics, consent, registration, feasibility</a:t>
            </a:r>
          </a:p>
          <a:p>
            <a:pPr marL="274320" indent="-274320" algn="l">
              <a:spcBef>
                <a:spcPts val="440"/>
              </a:spcBef>
              <a:buFont typeface="Arial"/>
              <a:buChar char="•"/>
            </a:pPr>
            <a:r>
              <a:rPr lang="en-US" sz="1900" dirty="0">
                <a:solidFill>
                  <a:srgbClr val="000000"/>
                </a:solidFill>
                <a:latin typeface="Arial"/>
                <a:cs typeface="Arial"/>
              </a:rPr>
              <a:t>20:10  7.2  Research integrity: authorship, conflicts of interest, data sharing, AI</a:t>
            </a:r>
          </a:p>
          <a:p>
            <a:pPr marL="274320" indent="-274320" algn="l">
              <a:spcBef>
                <a:spcPts val="440"/>
              </a:spcBef>
              <a:buFont typeface="Arial"/>
              <a:buChar char="•"/>
            </a:pPr>
            <a:r>
              <a:rPr lang="en-US" sz="1900" dirty="0">
                <a:solidFill>
                  <a:srgbClr val="000000"/>
                </a:solidFill>
                <a:latin typeface="Arial"/>
                <a:cs typeface="Arial"/>
              </a:rPr>
              <a:t>20:30  Proposal builder 7: ethics and publication plan</a:t>
            </a:r>
          </a:p>
          <a:p>
            <a:pPr marL="274320" indent="-274320" algn="l">
              <a:spcBef>
                <a:spcPts val="440"/>
              </a:spcBef>
              <a:buFont typeface="Arial"/>
              <a:buChar char="•"/>
            </a:pPr>
            <a:r>
              <a:rPr lang="en-US" sz="1900" dirty="0">
                <a:solidFill>
                  <a:srgbClr val="000000"/>
                </a:solidFill>
                <a:latin typeface="Arial"/>
                <a:cs typeface="Arial"/>
              </a:rPr>
              <a:t>21:00  7.3  Writing the paper (I): Methods, Results, tables, STROBE</a:t>
            </a:r>
          </a:p>
          <a:p>
            <a:pPr marL="274320" indent="-274320" algn="l">
              <a:spcBef>
                <a:spcPts val="440"/>
              </a:spcBef>
              <a:buFont typeface="Arial"/>
              <a:buChar char="•"/>
            </a:pPr>
            <a:r>
              <a:rPr lang="en-US" sz="1900" dirty="0">
                <a:solidFill>
                  <a:srgbClr val="000000"/>
                </a:solidFill>
                <a:latin typeface="Arial"/>
                <a:cs typeface="Arial"/>
              </a:rPr>
              <a:t>21:35  Manuscript workshop 1: Methods and Results, together then on your own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Recap quiz: Session 6 in five questions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8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crude OR (odds ratio) is 2.1. The adjusted OR is 1.4. What happened?</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HR (hazard ratio) 0.85, 95% CI 0.60 to 1.20: a clear benefit?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Lactate is missing for 15% of patients. Name one way to handle it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Kaplan-Meier curve: what does a 'censored' patient mean?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The FLUID-ICU question you chose (Q1 to Q5): what is its main result? Answer in the chat</a:t>
            </a:r>
          </a:p>
        </p:txBody>
      </p:sp>
      <p:sp>
        <p:nvSpPr>
          <p:cNvPr id="52" name="Side"/>
          <p:cNvSpPr/>
          <p:nvPr/>
        </p:nvSpPr>
        <p:spPr>
          <a:xfrm>
            <a:off x="7423760" y="1720000"/>
            <a:ext cx="4311040" cy="27204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Answers</a:t>
            </a:r>
          </a:p>
          <a:p>
            <a:pPr marL="274320" indent="-274320" algn="l">
              <a:lnSpc>
                <a:spcPct val="104000"/>
              </a:lnSpc>
              <a:spcBef>
                <a:spcPts val="300"/>
              </a:spcBef>
              <a:buFont typeface="Arial"/>
              <a:buChar char="•"/>
            </a:pPr>
            <a:r>
              <a:rPr lang="en-US" sz="1500" dirty="0">
                <a:solidFill>
                  <a:srgbClr val="000000"/>
                </a:solidFill>
                <a:latin typeface="Arial"/>
                <a:cs typeface="Arial"/>
              </a:rPr>
              <a:t>Confounding: part of the crude link came from severity</a:t>
            </a:r>
          </a:p>
          <a:p>
            <a:pPr marL="274320" indent="-274320" algn="l">
              <a:lnSpc>
                <a:spcPct val="104000"/>
              </a:lnSpc>
              <a:spcBef>
                <a:spcPts val="300"/>
              </a:spcBef>
              <a:buFont typeface="Arial"/>
              <a:buChar char="•"/>
            </a:pPr>
            <a:r>
              <a:rPr lang="en-US" sz="1500" dirty="0">
                <a:solidFill>
                  <a:srgbClr val="000000"/>
                </a:solidFill>
                <a:latin typeface="Arial"/>
                <a:cs typeface="Arial"/>
              </a:rPr>
              <a:t>No: the CI includes 1</a:t>
            </a:r>
          </a:p>
          <a:p>
            <a:pPr marL="274320" indent="-274320" algn="l">
              <a:lnSpc>
                <a:spcPct val="104000"/>
              </a:lnSpc>
              <a:spcBef>
                <a:spcPts val="300"/>
              </a:spcBef>
              <a:buFont typeface="Arial"/>
              <a:buChar char="•"/>
            </a:pPr>
            <a:r>
              <a:rPr lang="en-US" sz="1500" dirty="0">
                <a:solidFill>
                  <a:srgbClr val="000000"/>
                </a:solidFill>
                <a:latin typeface="Arial"/>
                <a:cs typeface="Arial"/>
              </a:rPr>
              <a:t>Complete-case analysis, or multiple imputation with a sensitivity analysis</a:t>
            </a:r>
          </a:p>
          <a:p>
            <a:pPr marL="274320" indent="-274320" algn="l">
              <a:lnSpc>
                <a:spcPct val="104000"/>
              </a:lnSpc>
              <a:spcBef>
                <a:spcPts val="300"/>
              </a:spcBef>
              <a:buFont typeface="Arial"/>
              <a:buChar char="•"/>
            </a:pPr>
            <a:r>
              <a:rPr lang="en-US" sz="1500" dirty="0">
                <a:solidFill>
                  <a:srgbClr val="000000"/>
                </a:solidFill>
                <a:latin typeface="Arial"/>
                <a:cs typeface="Arial"/>
              </a:rPr>
              <a:t>Left the study alive. Outcome unknown after that</a:t>
            </a:r>
          </a:p>
          <a:p>
            <a:pPr marL="274320" indent="-274320" algn="l">
              <a:lnSpc>
                <a:spcPct val="104000"/>
              </a:lnSpc>
              <a:spcBef>
                <a:spcPts val="300"/>
              </a:spcBef>
              <a:buFont typeface="Arial"/>
              <a:buChar char="•"/>
            </a:pPr>
            <a:r>
              <a:rPr lang="en-US" sz="1500" dirty="0">
                <a:solidFill>
                  <a:srgbClr val="000000"/>
                </a:solidFill>
                <a:latin typeface="Arial"/>
                <a:cs typeface="Arial"/>
              </a:rPr>
              <a:t>From your results pack</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Everyone re-activated: adjustment, CIs, missing data, survival</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Today: finish the proposal, start the paper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FLUID-ICU = the course dataset: a simulated cohort of 620 adults with sepsis in 4 ICUs (Sessions 5-6).</a:t>
            </a:r>
          </a:p>
        </p:txBody>
      </p:sp>
      <p:sp>
        <p:nvSpPr>
          <p:cNvPr id="70" name="CardHead"/>
          <p:cNvSpPr/>
          <p:nvPr/>
        </p:nvSpPr>
        <p:spPr>
          <a:xfrm>
            <a:off x="457200" y="1914275"/>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Product 1: your proposal</a:t>
            </a:r>
          </a:p>
        </p:txBody>
      </p:sp>
      <p:sp>
        <p:nvSpPr>
          <p:cNvPr id="71" name="CardBody"/>
          <p:cNvSpPr/>
          <p:nvPr/>
        </p:nvSpPr>
        <p:spPr>
          <a:xfrm>
            <a:off x="457200" y="2554275"/>
            <a:ext cx="3625866"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Your own question</a:t>
            </a:r>
          </a:p>
          <a:p>
            <a:pPr marL="0" indent="0" algn="l">
              <a:lnSpc>
                <a:spcPct val="104000"/>
              </a:lnSpc>
              <a:spcBef>
                <a:spcPts val="400"/>
              </a:spcBef>
              <a:buNone/>
            </a:pPr>
            <a:r>
              <a:rPr lang="en-US" sz="1750" dirty="0">
                <a:solidFill>
                  <a:srgbClr val="000000"/>
                </a:solidFill>
                <a:latin typeface="Arial"/>
                <a:cs typeface="Arial"/>
              </a:rPr>
              <a:t>Today: Part 4 (ethics, registration, feasibility, publication)</a:t>
            </a:r>
          </a:p>
          <a:p>
            <a:pPr marL="0" indent="0" algn="l">
              <a:lnSpc>
                <a:spcPct val="104000"/>
              </a:lnSpc>
              <a:spcBef>
                <a:spcPts val="400"/>
              </a:spcBef>
              <a:buNone/>
            </a:pPr>
            <a:r>
              <a:rPr lang="en-US" sz="1750" dirty="0">
                <a:solidFill>
                  <a:srgbClr val="000000"/>
                </a:solidFill>
                <a:latin typeface="Arial"/>
                <a:cs typeface="Arial"/>
              </a:rPr>
              <a:t>Session 8: submit it. About 5 people present</a:t>
            </a:r>
          </a:p>
        </p:txBody>
      </p:sp>
      <p:sp>
        <p:nvSpPr>
          <p:cNvPr id="72" name="CardHead"/>
          <p:cNvSpPr/>
          <p:nvPr/>
        </p:nvSpPr>
        <p:spPr>
          <a:xfrm>
            <a:off x="4283066" y="1914275"/>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Product 2: your manuscript</a:t>
            </a:r>
          </a:p>
        </p:txBody>
      </p:sp>
      <p:sp>
        <p:nvSpPr>
          <p:cNvPr id="73" name="CardBody"/>
          <p:cNvSpPr/>
          <p:nvPr/>
        </p:nvSpPr>
        <p:spPr>
          <a:xfrm>
            <a:off x="4283066" y="2554275"/>
            <a:ext cx="3625866"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Your FLUID-ICU question (Q1 to Q5)</a:t>
            </a:r>
          </a:p>
          <a:p>
            <a:pPr marL="0" indent="0" algn="l">
              <a:lnSpc>
                <a:spcPct val="104000"/>
              </a:lnSpc>
              <a:spcBef>
                <a:spcPts val="400"/>
              </a:spcBef>
              <a:buNone/>
            </a:pPr>
            <a:r>
              <a:rPr lang="en-US" sz="1750" dirty="0">
                <a:solidFill>
                  <a:srgbClr val="000000"/>
                </a:solidFill>
                <a:latin typeface="Arial"/>
                <a:cs typeface="Arial"/>
              </a:rPr>
              <a:t>We give the results. You write</a:t>
            </a:r>
          </a:p>
          <a:p>
            <a:pPr marL="0" indent="0" algn="l">
              <a:lnSpc>
                <a:spcPct val="104000"/>
              </a:lnSpc>
              <a:spcBef>
                <a:spcPts val="400"/>
              </a:spcBef>
              <a:buNone/>
            </a:pPr>
            <a:r>
              <a:rPr lang="en-US" sz="1750" dirty="0">
                <a:solidFill>
                  <a:srgbClr val="000000"/>
                </a:solidFill>
                <a:latin typeface="Arial"/>
                <a:cs typeface="Arial"/>
              </a:rPr>
              <a:t>Today: Methods, Results</a:t>
            </a:r>
          </a:p>
          <a:p>
            <a:pPr marL="0" indent="0" algn="l">
              <a:lnSpc>
                <a:spcPct val="104000"/>
              </a:lnSpc>
              <a:spcBef>
                <a:spcPts val="400"/>
              </a:spcBef>
              <a:buNone/>
            </a:pPr>
            <a:r>
              <a:rPr lang="en-US" sz="1750" dirty="0">
                <a:solidFill>
                  <a:srgbClr val="000000"/>
                </a:solidFill>
                <a:latin typeface="Arial"/>
                <a:cs typeface="Arial"/>
              </a:rPr>
              <a:t>Session 8: Introduction, Discussion, Abstract, Title</a:t>
            </a:r>
          </a:p>
        </p:txBody>
      </p:sp>
      <p:sp>
        <p:nvSpPr>
          <p:cNvPr id="74" name="CardHead"/>
          <p:cNvSpPr/>
          <p:nvPr/>
        </p:nvSpPr>
        <p:spPr>
          <a:xfrm>
            <a:off x="8108932" y="1914275"/>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Our two example papers</a:t>
            </a:r>
          </a:p>
        </p:txBody>
      </p:sp>
      <p:sp>
        <p:nvSpPr>
          <p:cNvPr id="75" name="CardBody"/>
          <p:cNvSpPr/>
          <p:nvPr/>
        </p:nvSpPr>
        <p:spPr>
          <a:xfrm>
            <a:off x="8108932" y="2554275"/>
            <a:ext cx="3625866"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Paper 1: Boulet 2024, randomised trial, 48 patients</a:t>
            </a:r>
          </a:p>
          <a:p>
            <a:pPr marL="0" indent="0" algn="l">
              <a:lnSpc>
                <a:spcPct val="104000"/>
              </a:lnSpc>
              <a:spcBef>
                <a:spcPts val="400"/>
              </a:spcBef>
              <a:buNone/>
            </a:pPr>
            <a:r>
              <a:rPr lang="en-US" sz="1750" dirty="0">
                <a:solidFill>
                  <a:srgbClr val="000000"/>
                </a:solidFill>
                <a:latin typeface="Arial"/>
                <a:cs typeface="Arial"/>
              </a:rPr>
              <a:t>Paper 2: Hyun 2023, cohort, 2,516 patients</a:t>
            </a:r>
          </a:p>
          <a:p>
            <a:pPr marL="0" indent="0" algn="l">
              <a:lnSpc>
                <a:spcPct val="104000"/>
              </a:lnSpc>
              <a:spcBef>
                <a:spcPts val="400"/>
              </a:spcBef>
              <a:buNone/>
            </a:pPr>
            <a:r>
              <a:rPr lang="en-US" sz="1750" dirty="0">
                <a:solidFill>
                  <a:srgbClr val="000000"/>
                </a:solidFill>
                <a:latin typeface="Arial"/>
                <a:cs typeface="Arial"/>
              </a:rPr>
              <a:t>PDFs in Course/Papers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Before the break: proposal Part 4. After the break: Methods and Results.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7.1  |  30 minutes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Protocol, ethics and consent</a:t>
            </a:r>
          </a:p>
          <a:p>
            <a:pPr marL="0" indent="0" algn="ctr">
              <a:spcBef>
                <a:spcPts val="1200"/>
              </a:spcBef>
              <a:buNone/>
            </a:pPr>
            <a:r>
              <a:rPr lang="en-US" sz="1900" i="1" dirty="0">
                <a:solidFill>
                  <a:srgbClr val="595959"/>
                </a:solidFill>
                <a:latin typeface="Arial"/>
                <a:cs typeface="Arial"/>
              </a:rPr>
              <a:t>Protect the patient before the first data point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protocol: your study's building plan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Protocol = the full written plan of a study, approved before the first patient. Trial checklist: SPIRIT 2025.</a:t>
            </a:r>
          </a:p>
        </p:txBody>
      </p:sp>
      <p:sp>
        <p:nvSpPr>
          <p:cNvPr id="70" name="CardHead"/>
          <p:cNvSpPr/>
          <p:nvPr/>
        </p:nvSpPr>
        <p:spPr>
          <a:xfrm>
            <a:off x="457200" y="1969837"/>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Who and what</a:t>
            </a:r>
          </a:p>
        </p:txBody>
      </p:sp>
      <p:sp>
        <p:nvSpPr>
          <p:cNvPr id="71" name="CardBody"/>
          <p:cNvSpPr/>
          <p:nvPr/>
        </p:nvSpPr>
        <p:spPr>
          <a:xfrm>
            <a:off x="457200" y="2609837"/>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Title page</a:t>
            </a:r>
          </a:p>
          <a:p>
            <a:pPr marL="0" indent="0" algn="l">
              <a:lnSpc>
                <a:spcPct val="104000"/>
              </a:lnSpc>
              <a:spcBef>
                <a:spcPts val="400"/>
              </a:spcBef>
              <a:buNone/>
            </a:pPr>
            <a:r>
              <a:rPr lang="en-US" sz="1600" dirty="0">
                <a:solidFill>
                  <a:srgbClr val="000000"/>
                </a:solidFill>
                <a:latin typeface="Arial"/>
                <a:cs typeface="Arial"/>
              </a:rPr>
              <a:t>Title, version, date</a:t>
            </a:r>
          </a:p>
          <a:p>
            <a:pPr marL="0" indent="0" algn="l">
              <a:lnSpc>
                <a:spcPct val="104000"/>
              </a:lnSpc>
              <a:spcBef>
                <a:spcPts val="400"/>
              </a:spcBef>
              <a:buNone/>
            </a:pPr>
            <a:r>
              <a:rPr lang="en-US" sz="1600" dirty="0">
                <a:solidFill>
                  <a:srgbClr val="000000"/>
                </a:solidFill>
                <a:latin typeface="Arial"/>
                <a:cs typeface="Arial"/>
              </a:rPr>
              <a:t>Registration number</a:t>
            </a:r>
          </a:p>
          <a:p>
            <a:pPr marL="0" indent="0" algn="l">
              <a:lnSpc>
                <a:spcPct val="104000"/>
              </a:lnSpc>
              <a:spcBef>
                <a:spcPts val="400"/>
              </a:spcBef>
              <a:buNone/>
            </a:pPr>
            <a:r>
              <a:rPr lang="en-US" sz="1600" dirty="0">
                <a:solidFill>
                  <a:srgbClr val="000000"/>
                </a:solidFill>
                <a:latin typeface="Arial"/>
                <a:cs typeface="Arial"/>
              </a:rPr>
              <a:t>Team, roles, funding</a:t>
            </a:r>
          </a:p>
        </p:txBody>
      </p:sp>
      <p:sp>
        <p:nvSpPr>
          <p:cNvPr id="72" name="CardHead"/>
          <p:cNvSpPr/>
          <p:nvPr/>
        </p:nvSpPr>
        <p:spPr>
          <a:xfrm>
            <a:off x="3326600" y="1969837"/>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Why</a:t>
            </a:r>
          </a:p>
        </p:txBody>
      </p:sp>
      <p:sp>
        <p:nvSpPr>
          <p:cNvPr id="73" name="CardBody"/>
          <p:cNvSpPr/>
          <p:nvPr/>
        </p:nvSpPr>
        <p:spPr>
          <a:xfrm>
            <a:off x="3326600" y="2609837"/>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Proposal Part 1</a:t>
            </a:r>
          </a:p>
          <a:p>
            <a:pPr marL="0" indent="0" algn="l">
              <a:lnSpc>
                <a:spcPct val="104000"/>
              </a:lnSpc>
              <a:spcBef>
                <a:spcPts val="400"/>
              </a:spcBef>
              <a:buNone/>
            </a:pPr>
            <a:r>
              <a:rPr lang="en-US" sz="1600" dirty="0">
                <a:solidFill>
                  <a:srgbClr val="000000"/>
                </a:solidFill>
                <a:latin typeface="Arial"/>
                <a:cs typeface="Arial"/>
              </a:rPr>
              <a:t>Problem and rationale</a:t>
            </a:r>
          </a:p>
          <a:p>
            <a:pPr marL="0" indent="0" algn="l">
              <a:lnSpc>
                <a:spcPct val="104000"/>
              </a:lnSpc>
              <a:spcBef>
                <a:spcPts val="400"/>
              </a:spcBef>
              <a:buNone/>
            </a:pPr>
            <a:r>
              <a:rPr lang="en-US" sz="1600" dirty="0">
                <a:solidFill>
                  <a:srgbClr val="000000"/>
                </a:solidFill>
                <a:latin typeface="Arial"/>
                <a:cs typeface="Arial"/>
              </a:rPr>
              <a:t>Question (PICO)</a:t>
            </a:r>
          </a:p>
          <a:p>
            <a:pPr marL="0" indent="0" algn="l">
              <a:lnSpc>
                <a:spcPct val="104000"/>
              </a:lnSpc>
              <a:spcBef>
                <a:spcPts val="400"/>
              </a:spcBef>
              <a:buNone/>
            </a:pPr>
            <a:r>
              <a:rPr lang="en-US" sz="1600" dirty="0">
                <a:solidFill>
                  <a:srgbClr val="000000"/>
                </a:solidFill>
                <a:latin typeface="Arial"/>
                <a:cs typeface="Arial"/>
              </a:rPr>
              <a:t>Aim, objectives, hypothesis</a:t>
            </a:r>
          </a:p>
        </p:txBody>
      </p:sp>
      <p:sp>
        <p:nvSpPr>
          <p:cNvPr id="74" name="CardHead"/>
          <p:cNvSpPr/>
          <p:nvPr/>
        </p:nvSpPr>
        <p:spPr>
          <a:xfrm>
            <a:off x="6196000" y="1969837"/>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How</a:t>
            </a:r>
          </a:p>
        </p:txBody>
      </p:sp>
      <p:sp>
        <p:nvSpPr>
          <p:cNvPr id="75" name="CardBody"/>
          <p:cNvSpPr/>
          <p:nvPr/>
        </p:nvSpPr>
        <p:spPr>
          <a:xfrm>
            <a:off x="6196000" y="2609837"/>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Proposal Parts 2-3</a:t>
            </a:r>
          </a:p>
          <a:p>
            <a:pPr marL="0" indent="0" algn="l">
              <a:lnSpc>
                <a:spcPct val="104000"/>
              </a:lnSpc>
              <a:spcBef>
                <a:spcPts val="400"/>
              </a:spcBef>
              <a:buNone/>
            </a:pPr>
            <a:r>
              <a:rPr lang="en-US" sz="1600" dirty="0">
                <a:solidFill>
                  <a:srgbClr val="000000"/>
                </a:solidFill>
                <a:latin typeface="Arial"/>
                <a:cs typeface="Arial"/>
              </a:rPr>
              <a:t>Design, setting, participants</a:t>
            </a:r>
          </a:p>
          <a:p>
            <a:pPr marL="0" indent="0" algn="l">
              <a:lnSpc>
                <a:spcPct val="104000"/>
              </a:lnSpc>
              <a:spcBef>
                <a:spcPts val="400"/>
              </a:spcBef>
              <a:buNone/>
            </a:pPr>
            <a:r>
              <a:rPr lang="en-US" sz="1600" dirty="0">
                <a:solidFill>
                  <a:srgbClr val="000000"/>
                </a:solidFill>
                <a:latin typeface="Arial"/>
                <a:cs typeface="Arial"/>
              </a:rPr>
              <a:t>Exposure, outcomes</a:t>
            </a:r>
          </a:p>
          <a:p>
            <a:pPr marL="0" indent="0" algn="l">
              <a:lnSpc>
                <a:spcPct val="104000"/>
              </a:lnSpc>
              <a:spcBef>
                <a:spcPts val="400"/>
              </a:spcBef>
              <a:buNone/>
            </a:pPr>
            <a:r>
              <a:rPr lang="en-US" sz="1600" dirty="0">
                <a:solidFill>
                  <a:srgbClr val="000000"/>
                </a:solidFill>
                <a:latin typeface="Arial"/>
                <a:cs typeface="Arial"/>
              </a:rPr>
              <a:t>Sample size, data, analysis plan</a:t>
            </a:r>
          </a:p>
        </p:txBody>
      </p:sp>
      <p:sp>
        <p:nvSpPr>
          <p:cNvPr id="76" name="CardHead"/>
          <p:cNvSpPr/>
          <p:nvPr/>
        </p:nvSpPr>
        <p:spPr>
          <a:xfrm>
            <a:off x="9065400" y="1969837"/>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Protect and share</a:t>
            </a:r>
          </a:p>
        </p:txBody>
      </p:sp>
      <p:sp>
        <p:nvSpPr>
          <p:cNvPr id="77" name="CardBody"/>
          <p:cNvSpPr/>
          <p:nvPr/>
        </p:nvSpPr>
        <p:spPr>
          <a:xfrm>
            <a:off x="9065400" y="2609837"/>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Proposal Part 4 (today)</a:t>
            </a:r>
          </a:p>
          <a:p>
            <a:pPr marL="0" indent="0" algn="l">
              <a:lnSpc>
                <a:spcPct val="104000"/>
              </a:lnSpc>
              <a:spcBef>
                <a:spcPts val="400"/>
              </a:spcBef>
              <a:buNone/>
            </a:pPr>
            <a:r>
              <a:rPr lang="en-US" sz="1600" dirty="0">
                <a:solidFill>
                  <a:srgbClr val="000000"/>
                </a:solidFill>
                <a:latin typeface="Arial"/>
                <a:cs typeface="Arial"/>
              </a:rPr>
              <a:t>Ethics approval, consent</a:t>
            </a:r>
          </a:p>
          <a:p>
            <a:pPr marL="0" indent="0" algn="l">
              <a:lnSpc>
                <a:spcPct val="104000"/>
              </a:lnSpc>
              <a:spcBef>
                <a:spcPts val="400"/>
              </a:spcBef>
              <a:buNone/>
            </a:pPr>
            <a:r>
              <a:rPr lang="en-US" sz="1600" dirty="0">
                <a:solidFill>
                  <a:srgbClr val="000000"/>
                </a:solidFill>
                <a:latin typeface="Arial"/>
                <a:cs typeface="Arial"/>
              </a:rPr>
              <a:t>Confidentiality, data safety</a:t>
            </a:r>
          </a:p>
          <a:p>
            <a:pPr marL="0" indent="0" algn="l">
              <a:lnSpc>
                <a:spcPct val="104000"/>
              </a:lnSpc>
              <a:spcBef>
                <a:spcPts val="400"/>
              </a:spcBef>
              <a:buNone/>
            </a:pPr>
            <a:r>
              <a:rPr lang="en-US" sz="1600" dirty="0">
                <a:solidFill>
                  <a:srgbClr val="000000"/>
                </a:solidFill>
                <a:latin typeface="Arial"/>
                <a:cs typeface="Arial"/>
              </a:rPr>
              <a:t>Publication plan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Your four proposal parts are the skeleton of a protocol.</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Two rule books: Helsinki and Good Clinical Practice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81816"/>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Declaration of Helsinki (World Medical Association, 2024)</a:t>
            </a:r>
          </a:p>
        </p:txBody>
      </p:sp>
      <p:sp>
        <p:nvSpPr>
          <p:cNvPr id="71" name="CardBody"/>
          <p:cNvSpPr/>
          <p:nvPr/>
        </p:nvSpPr>
        <p:spPr>
          <a:xfrm>
            <a:off x="457200" y="2221816"/>
            <a:ext cx="5538800" cy="2304552"/>
          </a:xfrm>
          <a:prstGeom prst="rect">
            <a:avLst/>
          </a:prstGeom>
          <a:solidFill>
            <a:srgbClr val="EAF2F5"/>
          </a:solidFill>
          <a:ln>
            <a:noFill/>
          </a:ln>
        </p:spPr>
        <p:txBody>
          <a:bodyPr wrap="square" lIns="137160" tIns="91440" rIns="137160" bIns="91440" rtlCol="0" anchor="t">
            <a:normAutofit/>
          </a:bodyPr>
          <a:lstStyle/>
          <a:p>
            <a:pPr marL="274320" indent="-274320" algn="l">
              <a:lnSpc>
                <a:spcPct val="104000"/>
              </a:lnSpc>
              <a:spcBef>
                <a:spcPts val="400"/>
              </a:spcBef>
              <a:buFont typeface="Arial"/>
              <a:buChar char="•"/>
            </a:pPr>
            <a:r>
              <a:rPr lang="en-US" sz="1750" dirty="0">
                <a:solidFill>
                  <a:srgbClr val="000000"/>
                </a:solidFill>
                <a:latin typeface="Arial"/>
                <a:cs typeface="Arial"/>
              </a:rPr>
              <a:t>Participants' rights and well-being first</a:t>
            </a:r>
          </a:p>
          <a:p>
            <a:pPr marL="274320" indent="-274320" algn="l">
              <a:lnSpc>
                <a:spcPct val="104000"/>
              </a:lnSpc>
              <a:spcBef>
                <a:spcPts val="400"/>
              </a:spcBef>
              <a:buFont typeface="Arial"/>
              <a:buChar char="•"/>
            </a:pPr>
            <a:r>
              <a:rPr lang="en-US" sz="1750" dirty="0">
                <a:solidFill>
                  <a:srgbClr val="000000"/>
                </a:solidFill>
                <a:latin typeface="Arial"/>
                <a:cs typeface="Arial"/>
              </a:rPr>
              <a:t>Protocol approved by an ethics committee</a:t>
            </a:r>
          </a:p>
          <a:p>
            <a:pPr marL="274320" indent="-274320" algn="l">
              <a:lnSpc>
                <a:spcPct val="104000"/>
              </a:lnSpc>
              <a:spcBef>
                <a:spcPts val="400"/>
              </a:spcBef>
              <a:buFont typeface="Arial"/>
              <a:buChar char="•"/>
            </a:pPr>
            <a:r>
              <a:rPr lang="en-US" sz="1750" dirty="0">
                <a:solidFill>
                  <a:srgbClr val="000000"/>
                </a:solidFill>
                <a:latin typeface="Arial"/>
                <a:cs typeface="Arial"/>
              </a:rPr>
              <a:t>Free, informed consent</a:t>
            </a:r>
          </a:p>
          <a:p>
            <a:pPr marL="274320" indent="-274320" algn="l">
              <a:lnSpc>
                <a:spcPct val="104000"/>
              </a:lnSpc>
              <a:spcBef>
                <a:spcPts val="400"/>
              </a:spcBef>
              <a:buFont typeface="Arial"/>
              <a:buChar char="•"/>
            </a:pPr>
            <a:r>
              <a:rPr lang="en-US" sz="1750" dirty="0">
                <a:solidFill>
                  <a:srgbClr val="000000"/>
                </a:solidFill>
                <a:latin typeface="Arial"/>
                <a:cs typeface="Arial"/>
              </a:rPr>
              <a:t>Risks minimised and justified</a:t>
            </a:r>
          </a:p>
          <a:p>
            <a:pPr marL="274320" indent="-274320" algn="l">
              <a:lnSpc>
                <a:spcPct val="104000"/>
              </a:lnSpc>
              <a:spcBef>
                <a:spcPts val="400"/>
              </a:spcBef>
              <a:buFont typeface="Arial"/>
              <a:buChar char="•"/>
            </a:pPr>
            <a:r>
              <a:rPr lang="en-US" sz="1750" dirty="0">
                <a:solidFill>
                  <a:srgbClr val="000000"/>
                </a:solidFill>
                <a:latin typeface="Arial"/>
                <a:cs typeface="Arial"/>
              </a:rPr>
              <a:t>Privacy and confidentiality</a:t>
            </a:r>
          </a:p>
          <a:p>
            <a:pPr marL="274320" indent="-274320" algn="l">
              <a:lnSpc>
                <a:spcPct val="104000"/>
              </a:lnSpc>
              <a:spcBef>
                <a:spcPts val="400"/>
              </a:spcBef>
              <a:buFont typeface="Arial"/>
              <a:buChar char="•"/>
            </a:pPr>
            <a:r>
              <a:rPr lang="en-US" sz="1750" dirty="0">
                <a:solidFill>
                  <a:srgbClr val="000000"/>
                </a:solidFill>
                <a:latin typeface="Arial"/>
                <a:cs typeface="Arial"/>
              </a:rPr>
              <a:t>Register first, publish all results</a:t>
            </a:r>
          </a:p>
        </p:txBody>
      </p:sp>
      <p:sp>
        <p:nvSpPr>
          <p:cNvPr id="72" name="CardHead"/>
          <p:cNvSpPr/>
          <p:nvPr/>
        </p:nvSpPr>
        <p:spPr>
          <a:xfrm>
            <a:off x="6196000" y="1581816"/>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Good Clinical Practice (GCP: ICH E6(R3), 2025)</a:t>
            </a:r>
          </a:p>
        </p:txBody>
      </p:sp>
      <p:sp>
        <p:nvSpPr>
          <p:cNvPr id="73" name="CardBody"/>
          <p:cNvSpPr/>
          <p:nvPr/>
        </p:nvSpPr>
        <p:spPr>
          <a:xfrm>
            <a:off x="6196000" y="2221816"/>
            <a:ext cx="5538800" cy="2304552"/>
          </a:xfrm>
          <a:prstGeom prst="rect">
            <a:avLst/>
          </a:prstGeom>
          <a:solidFill>
            <a:srgbClr val="EAF2F5"/>
          </a:solidFill>
          <a:ln>
            <a:noFill/>
          </a:ln>
        </p:spPr>
        <p:txBody>
          <a:bodyPr wrap="square" lIns="137160" tIns="91440" rIns="137160" bIns="91440" rtlCol="0" anchor="t">
            <a:normAutofit/>
          </a:bodyPr>
          <a:lstStyle/>
          <a:p>
            <a:pPr marL="274320" indent="-274320" algn="l">
              <a:lnSpc>
                <a:spcPct val="104000"/>
              </a:lnSpc>
              <a:spcBef>
                <a:spcPts val="400"/>
              </a:spcBef>
              <a:buFont typeface="Arial"/>
              <a:buChar char="•"/>
            </a:pPr>
            <a:r>
              <a:rPr lang="en-US" sz="1750" dirty="0">
                <a:solidFill>
                  <a:srgbClr val="000000"/>
                </a:solidFill>
                <a:latin typeface="Arial"/>
                <a:cs typeface="Arial"/>
              </a:rPr>
              <a:t>Qualified, trained team</a:t>
            </a:r>
          </a:p>
          <a:p>
            <a:pPr marL="274320" indent="-274320" algn="l">
              <a:lnSpc>
                <a:spcPct val="104000"/>
              </a:lnSpc>
              <a:spcBef>
                <a:spcPts val="400"/>
              </a:spcBef>
              <a:buFont typeface="Arial"/>
              <a:buChar char="•"/>
            </a:pPr>
            <a:r>
              <a:rPr lang="en-US" sz="1750" dirty="0">
                <a:solidFill>
                  <a:srgbClr val="000000"/>
                </a:solidFill>
                <a:latin typeface="Arial"/>
                <a:cs typeface="Arial"/>
              </a:rPr>
              <a:t>Quality built in by design</a:t>
            </a:r>
          </a:p>
          <a:p>
            <a:pPr marL="274320" indent="-274320" algn="l">
              <a:lnSpc>
                <a:spcPct val="104000"/>
              </a:lnSpc>
              <a:spcBef>
                <a:spcPts val="400"/>
              </a:spcBef>
              <a:buFont typeface="Arial"/>
              <a:buChar char="•"/>
            </a:pPr>
            <a:r>
              <a:rPr lang="en-US" sz="1750" dirty="0">
                <a:solidFill>
                  <a:srgbClr val="000000"/>
                </a:solidFill>
                <a:latin typeface="Arial"/>
                <a:cs typeface="Arial"/>
              </a:rPr>
              <a:t>Clear, feasible protocol</a:t>
            </a:r>
          </a:p>
          <a:p>
            <a:pPr marL="274320" indent="-274320" algn="l">
              <a:lnSpc>
                <a:spcPct val="104000"/>
              </a:lnSpc>
              <a:spcBef>
                <a:spcPts val="400"/>
              </a:spcBef>
              <a:buFont typeface="Arial"/>
              <a:buChar char="•"/>
            </a:pPr>
            <a:r>
              <a:rPr lang="en-US" sz="1750" dirty="0">
                <a:solidFill>
                  <a:srgbClr val="000000"/>
                </a:solidFill>
                <a:latin typeface="Arial"/>
                <a:cs typeface="Arial"/>
              </a:rPr>
              <a:t>Checks in proportion to the risk</a:t>
            </a:r>
          </a:p>
          <a:p>
            <a:pPr marL="274320" indent="-274320" algn="l">
              <a:lnSpc>
                <a:spcPct val="104000"/>
              </a:lnSpc>
              <a:spcBef>
                <a:spcPts val="400"/>
              </a:spcBef>
              <a:buFont typeface="Arial"/>
              <a:buChar char="•"/>
            </a:pPr>
            <a:r>
              <a:rPr lang="en-US" sz="1750" dirty="0">
                <a:solidFill>
                  <a:srgbClr val="000000"/>
                </a:solidFill>
                <a:latin typeface="Arial"/>
                <a:cs typeface="Arial"/>
              </a:rPr>
              <a:t>Reliable, traceable data</a:t>
            </a:r>
          </a:p>
          <a:p>
            <a:pPr marL="274320" indent="-274320" algn="l">
              <a:lnSpc>
                <a:spcPct val="104000"/>
              </a:lnSpc>
              <a:spcBef>
                <a:spcPts val="400"/>
              </a:spcBef>
              <a:buFont typeface="Arial"/>
              <a:buChar char="•"/>
            </a:pPr>
            <a:r>
              <a:rPr lang="en-US" sz="1750" dirty="0">
                <a:solidFill>
                  <a:srgbClr val="000000"/>
                </a:solidFill>
                <a:latin typeface="Arial"/>
                <a:cs typeface="Arial"/>
              </a:rPr>
              <a:t>Clear roles and responsibilities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Helsinki says why we protect participants. GCP says how we run a trial well.</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ethics-committee journey: approval before data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Plan 1 to 3 months. Questions and revisions from the committee are normal.</a:t>
            </a:r>
          </a:p>
        </p:txBody>
      </p:sp>
      <p:sp>
        <p:nvSpPr>
          <p:cNvPr id="80" name="Step"/>
          <p:cNvSpPr/>
          <p:nvPr/>
        </p:nvSpPr>
        <p:spPr>
          <a:xfrm>
            <a:off x="457200" y="1660000"/>
            <a:ext cx="19296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Prepare</a:t>
            </a:r>
          </a:p>
        </p:txBody>
      </p:sp>
      <p:sp>
        <p:nvSpPr>
          <p:cNvPr id="81" name="StepText"/>
          <p:cNvSpPr/>
          <p:nvPr/>
        </p:nvSpPr>
        <p:spPr>
          <a:xfrm>
            <a:off x="497200" y="2580000"/>
            <a:ext cx="178960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Protocol</a:t>
            </a:r>
          </a:p>
          <a:p>
            <a:pPr marL="0" indent="0" algn="l">
              <a:lnSpc>
                <a:spcPct val="104000"/>
              </a:lnSpc>
              <a:spcBef>
                <a:spcPts val="200"/>
              </a:spcBef>
              <a:buNone/>
            </a:pPr>
            <a:r>
              <a:rPr lang="en-US" sz="1500" dirty="0">
                <a:solidFill>
                  <a:srgbClr val="000000"/>
                </a:solidFill>
                <a:latin typeface="Arial"/>
                <a:cs typeface="Arial"/>
              </a:rPr>
              <a:t>Consent form</a:t>
            </a:r>
          </a:p>
          <a:p>
            <a:pPr marL="0" indent="0" algn="l">
              <a:lnSpc>
                <a:spcPct val="104000"/>
              </a:lnSpc>
              <a:spcBef>
                <a:spcPts val="200"/>
              </a:spcBef>
              <a:buNone/>
            </a:pPr>
            <a:r>
              <a:rPr lang="en-US" sz="1500" dirty="0">
                <a:solidFill>
                  <a:srgbClr val="000000"/>
                </a:solidFill>
                <a:latin typeface="Arial"/>
                <a:cs typeface="Arial"/>
              </a:rPr>
              <a:t>Case report form (CRF)</a:t>
            </a:r>
          </a:p>
        </p:txBody>
      </p:sp>
      <p:sp>
        <p:nvSpPr>
          <p:cNvPr id="82" name="Step"/>
          <p:cNvSpPr/>
          <p:nvPr/>
        </p:nvSpPr>
        <p:spPr>
          <a:xfrm>
            <a:off x="2326800" y="1660000"/>
            <a:ext cx="19296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Review</a:t>
            </a:r>
          </a:p>
        </p:txBody>
      </p:sp>
      <p:sp>
        <p:nvSpPr>
          <p:cNvPr id="83" name="StepText"/>
          <p:cNvSpPr/>
          <p:nvPr/>
        </p:nvSpPr>
        <p:spPr>
          <a:xfrm>
            <a:off x="2366800" y="2580000"/>
            <a:ext cx="178960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Scientific or department review first</a:t>
            </a:r>
          </a:p>
        </p:txBody>
      </p:sp>
      <p:sp>
        <p:nvSpPr>
          <p:cNvPr id="84" name="Step"/>
          <p:cNvSpPr/>
          <p:nvPr/>
        </p:nvSpPr>
        <p:spPr>
          <a:xfrm>
            <a:off x="4196400" y="1660000"/>
            <a:ext cx="19296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Submit</a:t>
            </a:r>
          </a:p>
        </p:txBody>
      </p:sp>
      <p:sp>
        <p:nvSpPr>
          <p:cNvPr id="85" name="StepText"/>
          <p:cNvSpPr/>
          <p:nvPr/>
        </p:nvSpPr>
        <p:spPr>
          <a:xfrm>
            <a:off x="4236400" y="2580000"/>
            <a:ext cx="178960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Dossier to the research ethics committee</a:t>
            </a:r>
          </a:p>
        </p:txBody>
      </p:sp>
      <p:sp>
        <p:nvSpPr>
          <p:cNvPr id="86" name="Step"/>
          <p:cNvSpPr/>
          <p:nvPr/>
        </p:nvSpPr>
        <p:spPr>
          <a:xfrm>
            <a:off x="6066000" y="1660000"/>
            <a:ext cx="19296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Decide</a:t>
            </a:r>
          </a:p>
        </p:txBody>
      </p:sp>
      <p:sp>
        <p:nvSpPr>
          <p:cNvPr id="87" name="StepText"/>
          <p:cNvSpPr/>
          <p:nvPr/>
        </p:nvSpPr>
        <p:spPr>
          <a:xfrm>
            <a:off x="6106000" y="2580000"/>
            <a:ext cx="178960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Exempt, expedited or full committee</a:t>
            </a:r>
          </a:p>
          <a:p>
            <a:pPr marL="0" indent="0" algn="l">
              <a:lnSpc>
                <a:spcPct val="104000"/>
              </a:lnSpc>
              <a:spcBef>
                <a:spcPts val="200"/>
              </a:spcBef>
              <a:buNone/>
            </a:pPr>
            <a:r>
              <a:rPr lang="en-US" sz="1500" dirty="0">
                <a:solidFill>
                  <a:srgbClr val="000000"/>
                </a:solidFill>
                <a:latin typeface="Arial"/>
                <a:cs typeface="Arial"/>
              </a:rPr>
              <a:t>The committee decides</a:t>
            </a:r>
          </a:p>
        </p:txBody>
      </p:sp>
      <p:sp>
        <p:nvSpPr>
          <p:cNvPr id="88" name="Step"/>
          <p:cNvSpPr/>
          <p:nvPr/>
        </p:nvSpPr>
        <p:spPr>
          <a:xfrm>
            <a:off x="7935600" y="1660000"/>
            <a:ext cx="192960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Approve</a:t>
            </a:r>
          </a:p>
        </p:txBody>
      </p:sp>
      <p:sp>
        <p:nvSpPr>
          <p:cNvPr id="89" name="StepText"/>
          <p:cNvSpPr/>
          <p:nvPr/>
        </p:nvSpPr>
        <p:spPr>
          <a:xfrm>
            <a:off x="7975600" y="2580000"/>
            <a:ext cx="178960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Approval letter with number and date</a:t>
            </a:r>
          </a:p>
        </p:txBody>
      </p:sp>
      <p:sp>
        <p:nvSpPr>
          <p:cNvPr id="90" name="Step"/>
          <p:cNvSpPr/>
          <p:nvPr/>
        </p:nvSpPr>
        <p:spPr>
          <a:xfrm>
            <a:off x="9805200" y="1660000"/>
            <a:ext cx="1929600" cy="760000"/>
          </a:xfrm>
          <a:prstGeom prst="chevron">
            <a:avLst>
              <a:gd name="adj" fmla="val 28000"/>
            </a:avLst>
          </a:prstGeom>
          <a:solidFill>
            <a:srgbClr val="8A99A3"/>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Start</a:t>
            </a:r>
          </a:p>
        </p:txBody>
      </p:sp>
      <p:sp>
        <p:nvSpPr>
          <p:cNvPr id="91" name="StepText"/>
          <p:cNvSpPr/>
          <p:nvPr/>
        </p:nvSpPr>
        <p:spPr>
          <a:xfrm>
            <a:off x="9845200" y="2580000"/>
            <a:ext cx="178960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Trials: register first</a:t>
            </a:r>
          </a:p>
          <a:p>
            <a:pPr marL="0" indent="0" algn="l">
              <a:lnSpc>
                <a:spcPct val="104000"/>
              </a:lnSpc>
              <a:spcBef>
                <a:spcPts val="200"/>
              </a:spcBef>
              <a:buNone/>
            </a:pPr>
            <a:r>
              <a:rPr lang="en-US" sz="1500" dirty="0">
                <a:solidFill>
                  <a:srgbClr val="000000"/>
                </a:solidFill>
                <a:latin typeface="Arial"/>
                <a:cs typeface="Arial"/>
              </a:rPr>
              <a:t>Then the first patient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No approval letter, no data collection: not even 'just a few patients'.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Register before the first participant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The order: protocol, ethics approval, registration, first participant.</a:t>
            </a:r>
          </a:p>
        </p:txBody>
      </p:sp>
      <p:sp>
        <p:nvSpPr>
          <p:cNvPr id="70" name="CardHead"/>
          <p:cNvSpPr/>
          <p:nvPr/>
        </p:nvSpPr>
        <p:spPr>
          <a:xfrm>
            <a:off x="457200" y="1925948"/>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Clinical trials</a:t>
            </a:r>
          </a:p>
        </p:txBody>
      </p:sp>
      <p:sp>
        <p:nvSpPr>
          <p:cNvPr id="71" name="CardBody"/>
          <p:cNvSpPr/>
          <p:nvPr/>
        </p:nvSpPr>
        <p:spPr>
          <a:xfrm>
            <a:off x="457200" y="2565948"/>
            <a:ext cx="3625866" cy="21521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C0392B"/>
                </a:solidFill>
                <a:latin typeface="Arial"/>
                <a:cs typeface="Arial"/>
              </a:rPr>
              <a:t>Mandatory</a:t>
            </a:r>
          </a:p>
          <a:p>
            <a:pPr marL="0" indent="0" algn="l">
              <a:lnSpc>
                <a:spcPct val="104000"/>
              </a:lnSpc>
              <a:spcBef>
                <a:spcPts val="400"/>
              </a:spcBef>
              <a:buNone/>
            </a:pPr>
            <a:r>
              <a:rPr lang="en-US" sz="1750" dirty="0">
                <a:solidFill>
                  <a:srgbClr val="000000"/>
                </a:solidFill>
                <a:latin typeface="Arial"/>
                <a:cs typeface="Arial"/>
              </a:rPr>
              <a:t>ClinicalTrials.gov or another who primary registry</a:t>
            </a:r>
          </a:p>
          <a:p>
            <a:pPr marL="0" indent="0" algn="l">
              <a:lnSpc>
                <a:spcPct val="104000"/>
              </a:lnSpc>
              <a:spcBef>
                <a:spcPts val="400"/>
              </a:spcBef>
              <a:buNone/>
            </a:pPr>
            <a:r>
              <a:rPr lang="en-US" sz="1750" dirty="0">
                <a:solidFill>
                  <a:srgbClr val="000000"/>
                </a:solidFill>
                <a:latin typeface="Arial"/>
                <a:cs typeface="Arial"/>
              </a:rPr>
              <a:t>Paper 1: registered 1 July 2021, first patient September 2021</a:t>
            </a:r>
          </a:p>
        </p:txBody>
      </p:sp>
      <p:sp>
        <p:nvSpPr>
          <p:cNvPr id="72" name="CardHead"/>
          <p:cNvSpPr/>
          <p:nvPr/>
        </p:nvSpPr>
        <p:spPr>
          <a:xfrm>
            <a:off x="4283066" y="1925948"/>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Systematic reviews</a:t>
            </a:r>
          </a:p>
        </p:txBody>
      </p:sp>
      <p:sp>
        <p:nvSpPr>
          <p:cNvPr id="73" name="CardBody"/>
          <p:cNvSpPr/>
          <p:nvPr/>
        </p:nvSpPr>
        <p:spPr>
          <a:xfrm>
            <a:off x="4283066" y="2565948"/>
            <a:ext cx="3625866" cy="21521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D9822B"/>
                </a:solidFill>
                <a:latin typeface="Arial"/>
                <a:cs typeface="Arial"/>
              </a:rPr>
              <a:t>Expected</a:t>
            </a:r>
          </a:p>
          <a:p>
            <a:pPr marL="0" indent="0" algn="l">
              <a:lnSpc>
                <a:spcPct val="104000"/>
              </a:lnSpc>
              <a:spcBef>
                <a:spcPts val="400"/>
              </a:spcBef>
              <a:buNone/>
            </a:pPr>
            <a:r>
              <a:rPr lang="en-US" sz="1750" dirty="0">
                <a:solidFill>
                  <a:srgbClr val="000000"/>
                </a:solidFill>
                <a:latin typeface="Arial"/>
                <a:cs typeface="Arial"/>
              </a:rPr>
              <a:t>PROSPERO, the register for review protocols</a:t>
            </a:r>
          </a:p>
          <a:p>
            <a:pPr marL="0" indent="0" algn="l">
              <a:lnSpc>
                <a:spcPct val="104000"/>
              </a:lnSpc>
              <a:spcBef>
                <a:spcPts val="400"/>
              </a:spcBef>
              <a:buNone/>
            </a:pPr>
            <a:r>
              <a:rPr lang="en-US" sz="1750" dirty="0">
                <a:solidFill>
                  <a:srgbClr val="000000"/>
                </a:solidFill>
                <a:latin typeface="Arial"/>
                <a:cs typeface="Arial"/>
              </a:rPr>
              <a:t>Before data extraction</a:t>
            </a:r>
          </a:p>
        </p:txBody>
      </p:sp>
      <p:sp>
        <p:nvSpPr>
          <p:cNvPr id="74" name="CardHead"/>
          <p:cNvSpPr/>
          <p:nvPr/>
        </p:nvSpPr>
        <p:spPr>
          <a:xfrm>
            <a:off x="8108932" y="1925948"/>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Observational studies</a:t>
            </a:r>
          </a:p>
        </p:txBody>
      </p:sp>
      <p:sp>
        <p:nvSpPr>
          <p:cNvPr id="75" name="CardBody"/>
          <p:cNvSpPr/>
          <p:nvPr/>
        </p:nvSpPr>
        <p:spPr>
          <a:xfrm>
            <a:off x="8108932" y="2565948"/>
            <a:ext cx="3625866" cy="21521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2E8B57"/>
                </a:solidFill>
                <a:latin typeface="Arial"/>
                <a:cs typeface="Arial"/>
              </a:rPr>
              <a:t>Recommended</a:t>
            </a:r>
          </a:p>
          <a:p>
            <a:pPr marL="0" indent="0" algn="l">
              <a:lnSpc>
                <a:spcPct val="104000"/>
              </a:lnSpc>
              <a:spcBef>
                <a:spcPts val="400"/>
              </a:spcBef>
              <a:buNone/>
            </a:pPr>
            <a:r>
              <a:rPr lang="en-US" sz="1750" dirty="0">
                <a:solidFill>
                  <a:srgbClr val="000000"/>
                </a:solidFill>
                <a:latin typeface="Arial"/>
                <a:cs typeface="Arial"/>
              </a:rPr>
              <a:t>For example on ClinicalTrials.gov</a:t>
            </a:r>
          </a:p>
          <a:p>
            <a:pPr marL="0" indent="0" algn="l">
              <a:lnSpc>
                <a:spcPct val="104000"/>
              </a:lnSpc>
              <a:spcBef>
                <a:spcPts val="400"/>
              </a:spcBef>
              <a:buNone/>
            </a:pPr>
            <a:r>
              <a:rPr lang="en-US" sz="1750" dirty="0">
                <a:solidFill>
                  <a:srgbClr val="000000"/>
                </a:solidFill>
                <a:latin typeface="Arial"/>
                <a:cs typeface="Arial"/>
              </a:rPr>
              <a:t>Check the journal and local rules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Trials: no registration before the first patient, no publication.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Informed consent: four essentials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Consent is a conversation, not a signature.</a:t>
            </a:r>
          </a:p>
        </p:txBody>
      </p:sp>
      <p:sp>
        <p:nvSpPr>
          <p:cNvPr id="70" name="CardHead"/>
          <p:cNvSpPr/>
          <p:nvPr/>
        </p:nvSpPr>
        <p:spPr>
          <a:xfrm>
            <a:off x="457200" y="19566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Informed</a:t>
            </a:r>
          </a:p>
        </p:txBody>
      </p:sp>
      <p:sp>
        <p:nvSpPr>
          <p:cNvPr id="71" name="CardBody"/>
          <p:cNvSpPr/>
          <p:nvPr/>
        </p:nvSpPr>
        <p:spPr>
          <a:xfrm>
            <a:off x="457200" y="2596640"/>
            <a:ext cx="2669400" cy="2060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Purpose and what will happen</a:t>
            </a:r>
          </a:p>
          <a:p>
            <a:pPr marL="0" indent="0" algn="l">
              <a:lnSpc>
                <a:spcPct val="104000"/>
              </a:lnSpc>
              <a:spcBef>
                <a:spcPts val="400"/>
              </a:spcBef>
              <a:buNone/>
            </a:pPr>
            <a:r>
              <a:rPr lang="en-US" sz="1600" dirty="0">
                <a:solidFill>
                  <a:srgbClr val="000000"/>
                </a:solidFill>
                <a:latin typeface="Arial"/>
                <a:cs typeface="Arial"/>
              </a:rPr>
              <a:t>Risks, benefits, alternatives</a:t>
            </a:r>
          </a:p>
          <a:p>
            <a:pPr marL="0" indent="0" algn="l">
              <a:lnSpc>
                <a:spcPct val="104000"/>
              </a:lnSpc>
              <a:spcBef>
                <a:spcPts val="400"/>
              </a:spcBef>
              <a:buNone/>
            </a:pPr>
            <a:r>
              <a:rPr lang="en-US" sz="1600" dirty="0">
                <a:solidFill>
                  <a:srgbClr val="000000"/>
                </a:solidFill>
                <a:latin typeface="Arial"/>
                <a:cs typeface="Arial"/>
              </a:rPr>
              <a:t>How data are protected</a:t>
            </a:r>
          </a:p>
          <a:p>
            <a:pPr marL="0" indent="0" algn="l">
              <a:lnSpc>
                <a:spcPct val="104000"/>
              </a:lnSpc>
              <a:spcBef>
                <a:spcPts val="400"/>
              </a:spcBef>
              <a:buNone/>
            </a:pPr>
            <a:r>
              <a:rPr lang="en-US" sz="1600" dirty="0">
                <a:solidFill>
                  <a:srgbClr val="000000"/>
                </a:solidFill>
                <a:latin typeface="Arial"/>
                <a:cs typeface="Arial"/>
              </a:rPr>
              <a:t>Who to contact</a:t>
            </a:r>
          </a:p>
        </p:txBody>
      </p:sp>
      <p:sp>
        <p:nvSpPr>
          <p:cNvPr id="72" name="CardHead"/>
          <p:cNvSpPr/>
          <p:nvPr/>
        </p:nvSpPr>
        <p:spPr>
          <a:xfrm>
            <a:off x="3326600" y="19566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Understood</a:t>
            </a:r>
          </a:p>
        </p:txBody>
      </p:sp>
      <p:sp>
        <p:nvSpPr>
          <p:cNvPr id="73" name="CardBody"/>
          <p:cNvSpPr/>
          <p:nvPr/>
        </p:nvSpPr>
        <p:spPr>
          <a:xfrm>
            <a:off x="3326600" y="2596640"/>
            <a:ext cx="2669400" cy="2060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Plain, local language</a:t>
            </a:r>
          </a:p>
          <a:p>
            <a:pPr marL="0" indent="0" algn="l">
              <a:lnSpc>
                <a:spcPct val="104000"/>
              </a:lnSpc>
              <a:spcBef>
                <a:spcPts val="400"/>
              </a:spcBef>
              <a:buNone/>
            </a:pPr>
            <a:r>
              <a:rPr lang="en-US" sz="1600" dirty="0">
                <a:solidFill>
                  <a:srgbClr val="000000"/>
                </a:solidFill>
                <a:latin typeface="Arial"/>
                <a:cs typeface="Arial"/>
              </a:rPr>
              <a:t>Time to ask questions</a:t>
            </a:r>
          </a:p>
          <a:p>
            <a:pPr marL="0" indent="0" algn="l">
              <a:lnSpc>
                <a:spcPct val="104000"/>
              </a:lnSpc>
              <a:spcBef>
                <a:spcPts val="400"/>
              </a:spcBef>
              <a:buNone/>
            </a:pPr>
            <a:r>
              <a:rPr lang="en-US" sz="1600" dirty="0">
                <a:solidFill>
                  <a:srgbClr val="000000"/>
                </a:solidFill>
                <a:latin typeface="Arial"/>
                <a:cs typeface="Arial"/>
              </a:rPr>
              <a:t>Teach-back: 'tell me in your words'</a:t>
            </a:r>
          </a:p>
        </p:txBody>
      </p:sp>
      <p:sp>
        <p:nvSpPr>
          <p:cNvPr id="74" name="CardHead"/>
          <p:cNvSpPr/>
          <p:nvPr/>
        </p:nvSpPr>
        <p:spPr>
          <a:xfrm>
            <a:off x="6196000" y="195664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Voluntary</a:t>
            </a:r>
          </a:p>
        </p:txBody>
      </p:sp>
      <p:sp>
        <p:nvSpPr>
          <p:cNvPr id="75" name="CardBody"/>
          <p:cNvSpPr/>
          <p:nvPr/>
        </p:nvSpPr>
        <p:spPr>
          <a:xfrm>
            <a:off x="6196000" y="2596640"/>
            <a:ext cx="2669400" cy="2060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No pressure</a:t>
            </a:r>
          </a:p>
          <a:p>
            <a:pPr marL="0" indent="0" algn="l">
              <a:lnSpc>
                <a:spcPct val="104000"/>
              </a:lnSpc>
              <a:spcBef>
                <a:spcPts val="400"/>
              </a:spcBef>
              <a:buNone/>
            </a:pPr>
            <a:r>
              <a:rPr lang="en-US" sz="1600" dirty="0">
                <a:solidFill>
                  <a:srgbClr val="000000"/>
                </a:solidFill>
                <a:latin typeface="Arial"/>
                <a:cs typeface="Arial"/>
              </a:rPr>
              <a:t>Free to refuse or withdraw</a:t>
            </a:r>
          </a:p>
          <a:p>
            <a:pPr marL="0" indent="0" algn="l">
              <a:lnSpc>
                <a:spcPct val="104000"/>
              </a:lnSpc>
              <a:spcBef>
                <a:spcPts val="400"/>
              </a:spcBef>
              <a:buNone/>
            </a:pPr>
            <a:r>
              <a:rPr lang="en-US" sz="1600" dirty="0">
                <a:solidFill>
                  <a:srgbClr val="000000"/>
                </a:solidFill>
                <a:latin typeface="Arial"/>
                <a:cs typeface="Arial"/>
              </a:rPr>
              <a:t>Care is not affected</a:t>
            </a:r>
          </a:p>
        </p:txBody>
      </p:sp>
      <p:sp>
        <p:nvSpPr>
          <p:cNvPr id="76" name="CardHead"/>
          <p:cNvSpPr/>
          <p:nvPr/>
        </p:nvSpPr>
        <p:spPr>
          <a:xfrm>
            <a:off x="9065400" y="19566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Documented</a:t>
            </a:r>
          </a:p>
        </p:txBody>
      </p:sp>
      <p:sp>
        <p:nvSpPr>
          <p:cNvPr id="77" name="CardBody"/>
          <p:cNvSpPr/>
          <p:nvPr/>
        </p:nvSpPr>
        <p:spPr>
          <a:xfrm>
            <a:off x="9065400" y="2596640"/>
            <a:ext cx="2669400" cy="2060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Signed and dated form</a:t>
            </a:r>
          </a:p>
          <a:p>
            <a:pPr marL="0" indent="0" algn="l">
              <a:lnSpc>
                <a:spcPct val="104000"/>
              </a:lnSpc>
              <a:spcBef>
                <a:spcPts val="400"/>
              </a:spcBef>
              <a:buNone/>
            </a:pPr>
            <a:r>
              <a:rPr lang="en-US" sz="1600" dirty="0">
                <a:solidFill>
                  <a:srgbClr val="000000"/>
                </a:solidFill>
                <a:latin typeface="Arial"/>
                <a:cs typeface="Arial"/>
              </a:rPr>
              <a:t>A copy for the participant</a:t>
            </a:r>
          </a:p>
          <a:p>
            <a:pPr marL="0" indent="0" algn="l">
              <a:lnSpc>
                <a:spcPct val="104000"/>
              </a:lnSpc>
              <a:spcBef>
                <a:spcPts val="400"/>
              </a:spcBef>
              <a:buNone/>
            </a:pPr>
            <a:r>
              <a:rPr lang="en-US" sz="1600" dirty="0">
                <a:solidFill>
                  <a:srgbClr val="000000"/>
                </a:solidFill>
                <a:latin typeface="Arial"/>
                <a:cs typeface="Arial"/>
              </a:rPr>
              <a:t>Re-consent if the study changes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If the patient cannot explain the study back to you, consent is not informed.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Consent in the ICU: when the patient cannot decide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Patient, then legal representative, then deferred consent (only if approved).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Worked example: who consents for these three ICU patients?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Walk each patient through the flowchart on the previous slide.</a:t>
            </a:r>
          </a:p>
        </p:txBody>
      </p:sp>
      <p:sp>
        <p:nvSpPr>
          <p:cNvPr id="70" name="CardHead"/>
          <p:cNvSpPr/>
          <p:nvPr/>
        </p:nvSpPr>
        <p:spPr>
          <a:xfrm>
            <a:off x="457200" y="1925948"/>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Mr A, 54</a:t>
            </a:r>
          </a:p>
        </p:txBody>
      </p:sp>
      <p:sp>
        <p:nvSpPr>
          <p:cNvPr id="71" name="CardBody"/>
          <p:cNvSpPr/>
          <p:nvPr/>
        </p:nvSpPr>
        <p:spPr>
          <a:xfrm>
            <a:off x="457200"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Pneumonia, awake, oriented</a:t>
            </a:r>
          </a:p>
          <a:p>
            <a:pPr marL="0" indent="0" algn="l">
              <a:lnSpc>
                <a:spcPct val="104000"/>
              </a:lnSpc>
              <a:spcBef>
                <a:spcPts val="400"/>
              </a:spcBef>
              <a:buNone/>
            </a:pPr>
            <a:r>
              <a:rPr lang="en-US" sz="1750" dirty="0">
                <a:solidFill>
                  <a:srgbClr val="000000"/>
                </a:solidFill>
                <a:latin typeface="Arial"/>
                <a:cs typeface="Arial"/>
              </a:rPr>
              <a:t>Eligible for a fluid trial</a:t>
            </a:r>
          </a:p>
          <a:p>
            <a:pPr marL="0" indent="0" algn="l">
              <a:lnSpc>
                <a:spcPct val="104000"/>
              </a:lnSpc>
              <a:spcBef>
                <a:spcPts val="400"/>
              </a:spcBef>
              <a:buNone/>
            </a:pPr>
            <a:r>
              <a:rPr lang="en-US" sz="1750" b="1" dirty="0">
                <a:solidFill>
                  <a:srgbClr val="2E8B57"/>
                </a:solidFill>
                <a:latin typeface="Arial"/>
                <a:cs typeface="Arial"/>
              </a:rPr>
              <a:t>Patient consents</a:t>
            </a:r>
          </a:p>
        </p:txBody>
      </p:sp>
      <p:sp>
        <p:nvSpPr>
          <p:cNvPr id="72" name="CardHead"/>
          <p:cNvSpPr/>
          <p:nvPr/>
        </p:nvSpPr>
        <p:spPr>
          <a:xfrm>
            <a:off x="4283066" y="1925948"/>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Mrs B, 71</a:t>
            </a:r>
          </a:p>
        </p:txBody>
      </p:sp>
      <p:sp>
        <p:nvSpPr>
          <p:cNvPr id="73" name="CardBody"/>
          <p:cNvSpPr/>
          <p:nvPr/>
        </p:nvSpPr>
        <p:spPr>
          <a:xfrm>
            <a:off x="4283066"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Septic shock, sedated</a:t>
            </a:r>
          </a:p>
          <a:p>
            <a:pPr marL="0" indent="0" algn="l">
              <a:lnSpc>
                <a:spcPct val="104000"/>
              </a:lnSpc>
              <a:spcBef>
                <a:spcPts val="400"/>
              </a:spcBef>
              <a:buNone/>
            </a:pPr>
            <a:r>
              <a:rPr lang="en-US" sz="1750" dirty="0">
                <a:solidFill>
                  <a:srgbClr val="000000"/>
                </a:solidFill>
                <a:latin typeface="Arial"/>
                <a:cs typeface="Arial"/>
              </a:rPr>
              <a:t>Daughter at the bedside</a:t>
            </a:r>
          </a:p>
          <a:p>
            <a:pPr marL="0" indent="0" algn="l">
              <a:lnSpc>
                <a:spcPct val="104000"/>
              </a:lnSpc>
              <a:spcBef>
                <a:spcPts val="400"/>
              </a:spcBef>
              <a:buNone/>
            </a:pPr>
            <a:r>
              <a:rPr lang="en-US" sz="1750" b="1" dirty="0">
                <a:solidFill>
                  <a:srgbClr val="2E8B57"/>
                </a:solidFill>
                <a:latin typeface="Arial"/>
                <a:cs typeface="Arial"/>
              </a:rPr>
              <a:t>Representative consents. Ask Mrs B when awake</a:t>
            </a:r>
          </a:p>
        </p:txBody>
      </p:sp>
      <p:sp>
        <p:nvSpPr>
          <p:cNvPr id="74" name="CardHead"/>
          <p:cNvSpPr/>
          <p:nvPr/>
        </p:nvSpPr>
        <p:spPr>
          <a:xfrm>
            <a:off x="8108932" y="1925948"/>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Mr C, 38</a:t>
            </a:r>
          </a:p>
        </p:txBody>
      </p:sp>
      <p:sp>
        <p:nvSpPr>
          <p:cNvPr id="75" name="CardBody"/>
          <p:cNvSpPr/>
          <p:nvPr/>
        </p:nvSpPr>
        <p:spPr>
          <a:xfrm>
            <a:off x="8108932"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Septic shock at 03:00, no family yet</a:t>
            </a:r>
          </a:p>
          <a:p>
            <a:pPr marL="0" indent="0" algn="l">
              <a:lnSpc>
                <a:spcPct val="104000"/>
              </a:lnSpc>
              <a:spcBef>
                <a:spcPts val="400"/>
              </a:spcBef>
              <a:buNone/>
            </a:pPr>
            <a:r>
              <a:rPr lang="en-US" sz="1750" dirty="0">
                <a:solidFill>
                  <a:srgbClr val="000000"/>
                </a:solidFill>
                <a:latin typeface="Arial"/>
                <a:cs typeface="Arial"/>
              </a:rPr>
              <a:t>Treatment cannot wait, committee approved</a:t>
            </a:r>
          </a:p>
          <a:p>
            <a:pPr marL="0" indent="0" algn="l">
              <a:lnSpc>
                <a:spcPct val="104000"/>
              </a:lnSpc>
              <a:spcBef>
                <a:spcPts val="400"/>
              </a:spcBef>
              <a:buNone/>
            </a:pPr>
            <a:r>
              <a:rPr lang="en-US" sz="1750" b="1" dirty="0">
                <a:solidFill>
                  <a:srgbClr val="D9822B"/>
                </a:solidFill>
                <a:latin typeface="Arial"/>
                <a:cs typeface="Arial"/>
              </a:rPr>
              <a:t>Deferred consent: ask as soon as possible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The pathway and the timing are written in the protocol before patient 1.</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Confidentiality: de-identify before you analyse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835750"/>
          <a:ext cx="11277600" cy="218000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500" b="1" dirty="0">
                          <a:solidFill>
                            <a:srgbClr val="FFFFFF"/>
                          </a:solidFill>
                          <a:latin typeface="Arial"/>
                          <a:cs typeface="Arial"/>
                        </a:rPr>
                        <a:t>Item</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Before: identifiable</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After: de-identified</a:t>
                      </a:r>
                    </a:p>
                  </a:txBody>
                  <a:tcPr marL="73152" marR="73152" marT="45720" marB="45720" anchor="ctr">
                    <a:solidFill>
                      <a:srgbClr val="0D7377"/>
                    </a:solidFill>
                  </a:tcPr>
                </a:tc>
              </a:tr>
              <a:tr h="360000">
                <a:tc>
                  <a:txBody>
                    <a:bodyPr/>
                    <a:lstStyle/>
                    <a:p>
                      <a:pPr algn="l"/>
                      <a:r>
                        <a:rPr lang="en-US" sz="1500" dirty="0">
                          <a:solidFill>
                            <a:srgbClr val="000000"/>
                          </a:solidFill>
                          <a:latin typeface="Arial"/>
                          <a:cs typeface="Arial"/>
                        </a:rPr>
                        <a:t>Name</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Ana P.</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Study code SEP-001</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Hospital number</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1084521</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Removed</a:t>
                      </a:r>
                    </a:p>
                  </a:txBody>
                  <a:tcPr marL="73152" marR="73152" marT="45720" marB="45720" anchor="ctr">
                    <a:solidFill>
                      <a:srgbClr val="F5F9FA"/>
                    </a:solidFill>
                  </a:tcPr>
                </a:tc>
              </a:tr>
              <a:tr h="360000">
                <a:tc>
                  <a:txBody>
                    <a:bodyPr/>
                    <a:lstStyle/>
                    <a:p>
                      <a:pPr algn="l"/>
                      <a:r>
                        <a:rPr lang="en-US" sz="1500" dirty="0">
                          <a:solidFill>
                            <a:srgbClr val="000000"/>
                          </a:solidFill>
                          <a:latin typeface="Arial"/>
                          <a:cs typeface="Arial"/>
                        </a:rPr>
                        <a:t>Date of birth</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12/03/1956</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Age 68</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Admission date</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14/03/2024</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Month 03/2024</a:t>
                      </a:r>
                    </a:p>
                  </a:txBody>
                  <a:tcPr marL="73152" marR="73152" marT="45720" marB="45720" anchor="ctr">
                    <a:solidFill>
                      <a:srgbClr val="F5F9FA"/>
                    </a:solidFill>
                  </a:tcPr>
                </a:tc>
              </a:tr>
              <a:tr h="360000">
                <a:tc>
                  <a:txBody>
                    <a:bodyPr/>
                    <a:lstStyle/>
                    <a:p>
                      <a:pPr algn="l"/>
                      <a:r>
                        <a:rPr lang="en-US" sz="1500" dirty="0">
                          <a:solidFill>
                            <a:srgbClr val="000000"/>
                          </a:solidFill>
                          <a:latin typeface="Arial"/>
                          <a:cs typeface="Arial"/>
                        </a:rPr>
                        <a:t>Fluid balance, ml/kg</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+35</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+35</a:t>
                      </a:r>
                    </a:p>
                  </a:txBody>
                  <a:tcPr marL="73152" marR="73152" marT="45720" marB="45720" anchor="ctr">
                    <a:solidFill>
                      <a:srgbClr val="FFFFFF"/>
                    </a:solidFill>
                  </a:tcPr>
                </a:tc>
              </a:tr>
            </a:tbl>
          </a:graphicData>
        </a:graphic>
      </p:graphicFrame>
      <p:sp>
        <p:nvSpPr>
          <p:cNvPr id="31" name="Caption"/>
          <p:cNvSpPr txBox="1"/>
          <p:nvPr/>
        </p:nvSpPr>
        <p:spPr>
          <a:xfrm>
            <a:off x="457200" y="4105750"/>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Names stay on the ward. Only study codes travel. The key file (code = identity) is locked and kept separately. Beware very small groups (n &lt; 5).</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Worked example: the ethics paragraph for a cohort like FLUID-ICU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FLUID-ICU is simulated. If it were real, this is what the paper would say.</a:t>
            </a:r>
          </a:p>
        </p:txBody>
      </p:sp>
      <p:sp>
        <p:nvSpPr>
          <p:cNvPr id="70" name="CardHead"/>
          <p:cNvSpPr/>
          <p:nvPr/>
        </p:nvSpPr>
        <p:spPr>
          <a:xfrm>
            <a:off x="457200" y="2058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Approval</a:t>
            </a:r>
          </a:p>
        </p:txBody>
      </p:sp>
      <p:sp>
        <p:nvSpPr>
          <p:cNvPr id="71" name="CardBody"/>
          <p:cNvSpPr/>
          <p:nvPr/>
        </p:nvSpPr>
        <p:spPr>
          <a:xfrm>
            <a:off x="4572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Ethics committee of each ICU</a:t>
            </a:r>
          </a:p>
          <a:p>
            <a:pPr marL="0" indent="0" algn="l">
              <a:lnSpc>
                <a:spcPct val="104000"/>
              </a:lnSpc>
              <a:spcBef>
                <a:spcPts val="400"/>
              </a:spcBef>
              <a:buNone/>
            </a:pPr>
            <a:r>
              <a:rPr lang="en-US" sz="1600" dirty="0">
                <a:solidFill>
                  <a:srgbClr val="000000"/>
                </a:solidFill>
                <a:latin typeface="Arial"/>
                <a:cs typeface="Arial"/>
              </a:rPr>
              <a:t>Approval number and date</a:t>
            </a:r>
          </a:p>
          <a:p>
            <a:pPr marL="0" indent="0" algn="l">
              <a:lnSpc>
                <a:spcPct val="104000"/>
              </a:lnSpc>
              <a:spcBef>
                <a:spcPts val="400"/>
              </a:spcBef>
              <a:buNone/>
            </a:pPr>
            <a:r>
              <a:rPr lang="en-US" sz="1600" dirty="0">
                <a:solidFill>
                  <a:srgbClr val="000000"/>
                </a:solidFill>
                <a:latin typeface="Arial"/>
                <a:cs typeface="Arial"/>
              </a:rPr>
              <a:t>Before data collection</a:t>
            </a:r>
          </a:p>
        </p:txBody>
      </p:sp>
      <p:sp>
        <p:nvSpPr>
          <p:cNvPr id="72" name="CardHead"/>
          <p:cNvSpPr/>
          <p:nvPr/>
        </p:nvSpPr>
        <p:spPr>
          <a:xfrm>
            <a:off x="3326600" y="20582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Consent</a:t>
            </a:r>
          </a:p>
        </p:txBody>
      </p:sp>
      <p:sp>
        <p:nvSpPr>
          <p:cNvPr id="73" name="CardBody"/>
          <p:cNvSpPr/>
          <p:nvPr/>
        </p:nvSpPr>
        <p:spPr>
          <a:xfrm>
            <a:off x="33266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Routine data, minimal risk</a:t>
            </a:r>
          </a:p>
          <a:p>
            <a:pPr marL="0" indent="0" algn="l">
              <a:lnSpc>
                <a:spcPct val="104000"/>
              </a:lnSpc>
              <a:spcBef>
                <a:spcPts val="400"/>
              </a:spcBef>
              <a:buNone/>
            </a:pPr>
            <a:r>
              <a:rPr lang="en-US" sz="1600" dirty="0">
                <a:solidFill>
                  <a:srgbClr val="000000"/>
                </a:solidFill>
                <a:latin typeface="Arial"/>
                <a:cs typeface="Arial"/>
              </a:rPr>
              <a:t>Committee may waive consent (as in Paper 2)</a:t>
            </a:r>
          </a:p>
        </p:txBody>
      </p:sp>
      <p:sp>
        <p:nvSpPr>
          <p:cNvPr id="74" name="CardHead"/>
          <p:cNvSpPr/>
          <p:nvPr/>
        </p:nvSpPr>
        <p:spPr>
          <a:xfrm>
            <a:off x="6196000" y="205824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Confidentiality</a:t>
            </a:r>
          </a:p>
        </p:txBody>
      </p:sp>
      <p:sp>
        <p:nvSpPr>
          <p:cNvPr id="75" name="CardBody"/>
          <p:cNvSpPr/>
          <p:nvPr/>
        </p:nvSpPr>
        <p:spPr>
          <a:xfrm>
            <a:off x="61960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Study codes only</a:t>
            </a:r>
          </a:p>
          <a:p>
            <a:pPr marL="0" indent="0" algn="l">
              <a:lnSpc>
                <a:spcPct val="104000"/>
              </a:lnSpc>
              <a:spcBef>
                <a:spcPts val="400"/>
              </a:spcBef>
              <a:buNone/>
            </a:pPr>
            <a:r>
              <a:rPr lang="en-US" sz="1600" dirty="0">
                <a:solidFill>
                  <a:srgbClr val="000000"/>
                </a:solidFill>
                <a:latin typeface="Arial"/>
                <a:cs typeface="Arial"/>
              </a:rPr>
              <a:t>Key file kept in each ICU</a:t>
            </a:r>
          </a:p>
          <a:p>
            <a:pPr marL="0" indent="0" algn="l">
              <a:lnSpc>
                <a:spcPct val="104000"/>
              </a:lnSpc>
              <a:spcBef>
                <a:spcPts val="400"/>
              </a:spcBef>
              <a:buNone/>
            </a:pPr>
            <a:r>
              <a:rPr lang="en-US" sz="1600" dirty="0">
                <a:solidFill>
                  <a:srgbClr val="000000"/>
                </a:solidFill>
                <a:latin typeface="Arial"/>
                <a:cs typeface="Arial"/>
              </a:rPr>
              <a:t>Data de-identified before analysis</a:t>
            </a:r>
          </a:p>
        </p:txBody>
      </p:sp>
      <p:sp>
        <p:nvSpPr>
          <p:cNvPr id="76" name="CardHead"/>
          <p:cNvSpPr/>
          <p:nvPr/>
        </p:nvSpPr>
        <p:spPr>
          <a:xfrm>
            <a:off x="9065400" y="20582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Registration and sharing</a:t>
            </a:r>
          </a:p>
        </p:txBody>
      </p:sp>
      <p:sp>
        <p:nvSpPr>
          <p:cNvPr id="77" name="CardBody"/>
          <p:cNvSpPr/>
          <p:nvPr/>
        </p:nvSpPr>
        <p:spPr>
          <a:xfrm>
            <a:off x="9065400" y="2698240"/>
            <a:ext cx="2669400" cy="1755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Registration recommended</a:t>
            </a:r>
          </a:p>
          <a:p>
            <a:pPr marL="0" indent="0" algn="l">
              <a:lnSpc>
                <a:spcPct val="104000"/>
              </a:lnSpc>
              <a:spcBef>
                <a:spcPts val="400"/>
              </a:spcBef>
              <a:buNone/>
            </a:pPr>
            <a:r>
              <a:rPr lang="en-US" sz="1600" dirty="0">
                <a:solidFill>
                  <a:srgbClr val="000000"/>
                </a:solidFill>
                <a:latin typeface="Arial"/>
                <a:cs typeface="Arial"/>
              </a:rPr>
              <a:t>Data-sharing statement</a:t>
            </a:r>
          </a:p>
          <a:p>
            <a:pPr marL="0" indent="0" algn="l">
              <a:lnSpc>
                <a:spcPct val="104000"/>
              </a:lnSpc>
              <a:spcBef>
                <a:spcPts val="400"/>
              </a:spcBef>
              <a:buNone/>
            </a:pPr>
            <a:r>
              <a:rPr lang="en-US" sz="1600" dirty="0">
                <a:solidFill>
                  <a:srgbClr val="000000"/>
                </a:solidFill>
                <a:latin typeface="Arial"/>
                <a:cs typeface="Arial"/>
              </a:rPr>
              <a:t>Data dictionary shared</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Your manuscript's ethics paragraph answers four questions in four sentences.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Feasibility: five honest questions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27865"/>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Timeline</a:t>
            </a:r>
          </a:p>
        </p:txBody>
      </p:sp>
      <p:sp>
        <p:nvSpPr>
          <p:cNvPr id="71" name="CardBody"/>
          <p:cNvSpPr/>
          <p:nvPr/>
        </p:nvSpPr>
        <p:spPr>
          <a:xfrm>
            <a:off x="457200" y="2367865"/>
            <a:ext cx="2095520" cy="186640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Ethics alone: 1 to 3 months</a:t>
            </a:r>
          </a:p>
          <a:p>
            <a:pPr marL="0" indent="0" algn="l">
              <a:lnSpc>
                <a:spcPct val="104000"/>
              </a:lnSpc>
              <a:spcBef>
                <a:spcPts val="400"/>
              </a:spcBef>
              <a:buNone/>
            </a:pPr>
            <a:r>
              <a:rPr lang="en-US" sz="1450" dirty="0">
                <a:solidFill>
                  <a:srgbClr val="000000"/>
                </a:solidFill>
                <a:latin typeface="Arial"/>
                <a:cs typeface="Arial"/>
              </a:rPr>
              <a:t>Recruitment takes longer than planned</a:t>
            </a:r>
          </a:p>
          <a:p>
            <a:pPr marL="0" indent="0" algn="l">
              <a:lnSpc>
                <a:spcPct val="104000"/>
              </a:lnSpc>
              <a:spcBef>
                <a:spcPts val="400"/>
              </a:spcBef>
              <a:buNone/>
            </a:pPr>
            <a:r>
              <a:rPr lang="en-US" sz="1450" dirty="0">
                <a:solidFill>
                  <a:srgbClr val="000000"/>
                </a:solidFill>
                <a:latin typeface="Arial"/>
                <a:cs typeface="Arial"/>
              </a:rPr>
              <a:t>Draw a simple timeline (Gantt chart)</a:t>
            </a:r>
          </a:p>
        </p:txBody>
      </p:sp>
      <p:sp>
        <p:nvSpPr>
          <p:cNvPr id="72" name="CardHead"/>
          <p:cNvSpPr/>
          <p:nvPr/>
        </p:nvSpPr>
        <p:spPr>
          <a:xfrm>
            <a:off x="2752720" y="1727865"/>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Budget</a:t>
            </a:r>
          </a:p>
        </p:txBody>
      </p:sp>
      <p:sp>
        <p:nvSpPr>
          <p:cNvPr id="73" name="CardBody"/>
          <p:cNvSpPr/>
          <p:nvPr/>
        </p:nvSpPr>
        <p:spPr>
          <a:xfrm>
            <a:off x="2752720" y="2367865"/>
            <a:ext cx="2095520" cy="186640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Staff time</a:t>
            </a:r>
          </a:p>
          <a:p>
            <a:pPr marL="0" indent="0" algn="l">
              <a:lnSpc>
                <a:spcPct val="104000"/>
              </a:lnSpc>
              <a:spcBef>
                <a:spcPts val="400"/>
              </a:spcBef>
              <a:buNone/>
            </a:pPr>
            <a:r>
              <a:rPr lang="en-US" sz="1450" dirty="0">
                <a:solidFill>
                  <a:srgbClr val="000000"/>
                </a:solidFill>
                <a:latin typeface="Arial"/>
                <a:cs typeface="Arial"/>
              </a:rPr>
              <a:t>Materials and tests</a:t>
            </a:r>
          </a:p>
          <a:p>
            <a:pPr marL="0" indent="0" algn="l">
              <a:lnSpc>
                <a:spcPct val="104000"/>
              </a:lnSpc>
              <a:spcBef>
                <a:spcPts val="400"/>
              </a:spcBef>
              <a:buNone/>
            </a:pPr>
            <a:r>
              <a:rPr lang="en-US" sz="1450" dirty="0">
                <a:solidFill>
                  <a:srgbClr val="000000"/>
                </a:solidFill>
                <a:latin typeface="Arial"/>
                <a:cs typeface="Arial"/>
              </a:rPr>
              <a:t>Publication fee</a:t>
            </a:r>
          </a:p>
        </p:txBody>
      </p:sp>
      <p:sp>
        <p:nvSpPr>
          <p:cNvPr id="74" name="CardHead"/>
          <p:cNvSpPr/>
          <p:nvPr/>
        </p:nvSpPr>
        <p:spPr>
          <a:xfrm>
            <a:off x="5048240" y="1727865"/>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People</a:t>
            </a:r>
          </a:p>
        </p:txBody>
      </p:sp>
      <p:sp>
        <p:nvSpPr>
          <p:cNvPr id="75" name="CardBody"/>
          <p:cNvSpPr/>
          <p:nvPr/>
        </p:nvSpPr>
        <p:spPr>
          <a:xfrm>
            <a:off x="5048240" y="2367865"/>
            <a:ext cx="2095520" cy="186640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Who collects data at night?</a:t>
            </a:r>
          </a:p>
          <a:p>
            <a:pPr marL="0" indent="0" algn="l">
              <a:lnSpc>
                <a:spcPct val="104000"/>
              </a:lnSpc>
              <a:spcBef>
                <a:spcPts val="400"/>
              </a:spcBef>
              <a:buNone/>
            </a:pPr>
            <a:r>
              <a:rPr lang="en-US" sz="1450" dirty="0">
                <a:solidFill>
                  <a:srgbClr val="000000"/>
                </a:solidFill>
                <a:latin typeface="Arial"/>
                <a:cs typeface="Arial"/>
              </a:rPr>
              <a:t>Who analyses?</a:t>
            </a:r>
          </a:p>
          <a:p>
            <a:pPr marL="0" indent="0" algn="l">
              <a:lnSpc>
                <a:spcPct val="104000"/>
              </a:lnSpc>
              <a:spcBef>
                <a:spcPts val="400"/>
              </a:spcBef>
              <a:buNone/>
            </a:pPr>
            <a:r>
              <a:rPr lang="en-US" sz="1450" dirty="0">
                <a:solidFill>
                  <a:srgbClr val="000000"/>
                </a:solidFill>
                <a:latin typeface="Arial"/>
                <a:cs typeface="Arial"/>
              </a:rPr>
              <a:t>Protected time?</a:t>
            </a:r>
          </a:p>
        </p:txBody>
      </p:sp>
      <p:sp>
        <p:nvSpPr>
          <p:cNvPr id="76" name="CardHead"/>
          <p:cNvSpPr/>
          <p:nvPr/>
        </p:nvSpPr>
        <p:spPr>
          <a:xfrm>
            <a:off x="7343760" y="1727865"/>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Recruitment</a:t>
            </a:r>
          </a:p>
        </p:txBody>
      </p:sp>
      <p:sp>
        <p:nvSpPr>
          <p:cNvPr id="77" name="CardBody"/>
          <p:cNvSpPr/>
          <p:nvPr/>
        </p:nvSpPr>
        <p:spPr>
          <a:xfrm>
            <a:off x="7343760" y="2367865"/>
            <a:ext cx="2095520" cy="186640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Paper 1: 1201 screened, 50 randomised (4%)</a:t>
            </a:r>
          </a:p>
          <a:p>
            <a:pPr marL="0" indent="0" algn="l">
              <a:lnSpc>
                <a:spcPct val="104000"/>
              </a:lnSpc>
              <a:spcBef>
                <a:spcPts val="400"/>
              </a:spcBef>
              <a:buNone/>
            </a:pPr>
            <a:r>
              <a:rPr lang="en-US" sz="1450" dirty="0">
                <a:solidFill>
                  <a:srgbClr val="000000"/>
                </a:solidFill>
                <a:latin typeface="Arial"/>
                <a:cs typeface="Arial"/>
              </a:rPr>
              <a:t>17 months, 3 ICUs</a:t>
            </a:r>
          </a:p>
        </p:txBody>
      </p:sp>
      <p:sp>
        <p:nvSpPr>
          <p:cNvPr id="78" name="CardHead"/>
          <p:cNvSpPr/>
          <p:nvPr/>
        </p:nvSpPr>
        <p:spPr>
          <a:xfrm>
            <a:off x="9639280" y="1727865"/>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Data</a:t>
            </a:r>
          </a:p>
        </p:txBody>
      </p:sp>
      <p:sp>
        <p:nvSpPr>
          <p:cNvPr id="79" name="CardBody"/>
          <p:cNvSpPr/>
          <p:nvPr/>
        </p:nvSpPr>
        <p:spPr>
          <a:xfrm>
            <a:off x="9639280" y="2367865"/>
            <a:ext cx="2095520" cy="186640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Recorded routinely?</a:t>
            </a:r>
          </a:p>
          <a:p>
            <a:pPr marL="0" indent="0" algn="l">
              <a:lnSpc>
                <a:spcPct val="104000"/>
              </a:lnSpc>
              <a:spcBef>
                <a:spcPts val="400"/>
              </a:spcBef>
              <a:buNone/>
            </a:pPr>
            <a:r>
              <a:rPr lang="en-US" sz="1450" dirty="0">
                <a:solidFill>
                  <a:srgbClr val="000000"/>
                </a:solidFill>
                <a:latin typeface="Arial"/>
                <a:cs typeface="Arial"/>
              </a:rPr>
              <a:t>How much will be missing?</a:t>
            </a:r>
          </a:p>
          <a:p>
            <a:pPr marL="0" indent="0" algn="l">
              <a:lnSpc>
                <a:spcPct val="104000"/>
              </a:lnSpc>
              <a:spcBef>
                <a:spcPts val="400"/>
              </a:spcBef>
              <a:buNone/>
            </a:pPr>
            <a:r>
              <a:rPr lang="en-US" sz="1450" dirty="0">
                <a:solidFill>
                  <a:srgbClr val="000000"/>
                </a:solidFill>
                <a:latin typeface="Arial"/>
                <a:cs typeface="Arial"/>
              </a:rPr>
              <a:t>Paper 2: no diuretic data</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Count the eligible patients in your unit before you write the sample size.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7.2  |  20 minutes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Research integrity</a:t>
            </a:r>
          </a:p>
          <a:p>
            <a:pPr marL="0" indent="0" algn="ctr">
              <a:spcBef>
                <a:spcPts val="1200"/>
              </a:spcBef>
              <a:buNone/>
            </a:pPr>
            <a:r>
              <a:rPr lang="en-US" sz="1900" i="1" dirty="0">
                <a:solidFill>
                  <a:srgbClr val="595959"/>
                </a:solidFill>
                <a:latin typeface="Arial"/>
                <a:cs typeface="Arial"/>
              </a:rPr>
              <a:t>Honest data, honest credit, honest use of AI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Research misconduct: fabrication, falsification, plagiarism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FFP = the three forms of research misconduct. An honest error is not misconduct: correct it openly.</a:t>
            </a:r>
          </a:p>
        </p:txBody>
      </p:sp>
      <p:sp>
        <p:nvSpPr>
          <p:cNvPr id="70" name="CardHead"/>
          <p:cNvSpPr/>
          <p:nvPr/>
        </p:nvSpPr>
        <p:spPr>
          <a:xfrm>
            <a:off x="457200" y="2133350"/>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Fabrication</a:t>
            </a:r>
          </a:p>
        </p:txBody>
      </p:sp>
      <p:sp>
        <p:nvSpPr>
          <p:cNvPr id="71" name="CardBody"/>
          <p:cNvSpPr/>
          <p:nvPr/>
        </p:nvSpPr>
        <p:spPr>
          <a:xfrm>
            <a:off x="457200" y="2773350"/>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Making up data or patients</a:t>
            </a:r>
          </a:p>
          <a:p>
            <a:pPr marL="0" indent="0" algn="l">
              <a:lnSpc>
                <a:spcPct val="104000"/>
              </a:lnSpc>
              <a:spcBef>
                <a:spcPts val="400"/>
              </a:spcBef>
              <a:buNone/>
            </a:pPr>
            <a:r>
              <a:rPr lang="en-US" sz="1750" dirty="0">
                <a:solidFill>
                  <a:srgbClr val="000000"/>
                </a:solidFill>
                <a:latin typeface="Arial"/>
                <a:cs typeface="Arial"/>
              </a:rPr>
              <a:t>Example: day-3 fluid balances entered 'from memory'</a:t>
            </a:r>
          </a:p>
        </p:txBody>
      </p:sp>
      <p:sp>
        <p:nvSpPr>
          <p:cNvPr id="72" name="CardHead"/>
          <p:cNvSpPr/>
          <p:nvPr/>
        </p:nvSpPr>
        <p:spPr>
          <a:xfrm>
            <a:off x="4283066" y="2133350"/>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Falsification</a:t>
            </a:r>
          </a:p>
        </p:txBody>
      </p:sp>
      <p:sp>
        <p:nvSpPr>
          <p:cNvPr id="73" name="CardBody"/>
          <p:cNvSpPr/>
          <p:nvPr/>
        </p:nvSpPr>
        <p:spPr>
          <a:xfrm>
            <a:off x="4283066" y="2773350"/>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Changing or leaving out data to fit the story</a:t>
            </a:r>
          </a:p>
          <a:p>
            <a:pPr marL="0" indent="0" algn="l">
              <a:lnSpc>
                <a:spcPct val="104000"/>
              </a:lnSpc>
              <a:spcBef>
                <a:spcPts val="400"/>
              </a:spcBef>
              <a:buNone/>
            </a:pPr>
            <a:r>
              <a:rPr lang="en-US" sz="1750" dirty="0">
                <a:solidFill>
                  <a:srgbClr val="000000"/>
                </a:solidFill>
                <a:latin typeface="Arial"/>
                <a:cs typeface="Arial"/>
              </a:rPr>
              <a:t>Example: dropping two 'odd' patients who weaken the result</a:t>
            </a:r>
          </a:p>
        </p:txBody>
      </p:sp>
      <p:sp>
        <p:nvSpPr>
          <p:cNvPr id="74" name="CardHead"/>
          <p:cNvSpPr/>
          <p:nvPr/>
        </p:nvSpPr>
        <p:spPr>
          <a:xfrm>
            <a:off x="8108932" y="2133350"/>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Plagiarism</a:t>
            </a:r>
          </a:p>
        </p:txBody>
      </p:sp>
      <p:sp>
        <p:nvSpPr>
          <p:cNvPr id="75" name="CardBody"/>
          <p:cNvSpPr/>
          <p:nvPr/>
        </p:nvSpPr>
        <p:spPr>
          <a:xfrm>
            <a:off x="8108932" y="2773350"/>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Using others' words or ideas without credit</a:t>
            </a:r>
          </a:p>
          <a:p>
            <a:pPr marL="0" indent="0" algn="l">
              <a:lnSpc>
                <a:spcPct val="104000"/>
              </a:lnSpc>
              <a:spcBef>
                <a:spcPts val="400"/>
              </a:spcBef>
              <a:buNone/>
            </a:pPr>
            <a:r>
              <a:rPr lang="en-US" sz="1750" dirty="0">
                <a:solidFill>
                  <a:srgbClr val="000000"/>
                </a:solidFill>
                <a:latin typeface="Arial"/>
                <a:cs typeface="Arial"/>
              </a:rPr>
              <a:t>Example: a copied paragraph, cited but without quotation marks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Missing data are reported as missing: never invented, never quietly removed.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Also off-limits: tricks that distort the record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One study should tell one complete, honest story.</a:t>
            </a:r>
          </a:p>
        </p:txBody>
      </p:sp>
      <p:sp>
        <p:nvSpPr>
          <p:cNvPr id="70" name="CardHead"/>
          <p:cNvSpPr/>
          <p:nvPr/>
        </p:nvSpPr>
        <p:spPr>
          <a:xfrm>
            <a:off x="457200" y="201855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Duplicate publication</a:t>
            </a:r>
          </a:p>
        </p:txBody>
      </p:sp>
      <p:sp>
        <p:nvSpPr>
          <p:cNvPr id="71" name="CardBody"/>
          <p:cNvSpPr/>
          <p:nvPr/>
        </p:nvSpPr>
        <p:spPr>
          <a:xfrm>
            <a:off x="457200"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Same results published twice</a:t>
            </a:r>
          </a:p>
          <a:p>
            <a:pPr marL="0" indent="0" algn="l">
              <a:lnSpc>
                <a:spcPct val="104000"/>
              </a:lnSpc>
              <a:spcBef>
                <a:spcPts val="400"/>
              </a:spcBef>
              <a:buNone/>
            </a:pPr>
            <a:r>
              <a:rPr lang="en-US" sz="1750" dirty="0">
                <a:solidFill>
                  <a:srgbClr val="000000"/>
                </a:solidFill>
                <a:latin typeface="Arial"/>
                <a:cs typeface="Arial"/>
              </a:rPr>
              <a:t>The second paper does not say so</a:t>
            </a:r>
          </a:p>
        </p:txBody>
      </p:sp>
      <p:sp>
        <p:nvSpPr>
          <p:cNvPr id="72" name="CardHead"/>
          <p:cNvSpPr/>
          <p:nvPr/>
        </p:nvSpPr>
        <p:spPr>
          <a:xfrm>
            <a:off x="4283066" y="201855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Salami slicing</a:t>
            </a:r>
          </a:p>
        </p:txBody>
      </p:sp>
      <p:sp>
        <p:nvSpPr>
          <p:cNvPr id="73" name="CardBody"/>
          <p:cNvSpPr/>
          <p:nvPr/>
        </p:nvSpPr>
        <p:spPr>
          <a:xfrm>
            <a:off x="4283066"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One study cut into thin papers</a:t>
            </a:r>
          </a:p>
          <a:p>
            <a:pPr marL="0" indent="0" algn="l">
              <a:lnSpc>
                <a:spcPct val="104000"/>
              </a:lnSpc>
              <a:spcBef>
                <a:spcPts val="400"/>
              </a:spcBef>
              <a:buNone/>
            </a:pPr>
            <a:r>
              <a:rPr lang="en-US" sz="1750" dirty="0">
                <a:solidFill>
                  <a:srgbClr val="000000"/>
                </a:solidFill>
                <a:latin typeface="Arial"/>
                <a:cs typeface="Arial"/>
              </a:rPr>
              <a:t>Done to multiply publications</a:t>
            </a:r>
          </a:p>
          <a:p>
            <a:pPr marL="0" indent="0" algn="l">
              <a:lnSpc>
                <a:spcPct val="104000"/>
              </a:lnSpc>
              <a:spcBef>
                <a:spcPts val="400"/>
              </a:spcBef>
              <a:buNone/>
            </a:pPr>
            <a:r>
              <a:rPr lang="en-US" sz="1750" dirty="0">
                <a:solidFill>
                  <a:srgbClr val="000000"/>
                </a:solidFill>
                <a:latin typeface="Arial"/>
                <a:cs typeface="Arial"/>
              </a:rPr>
              <a:t>The reader never sees the whole</a:t>
            </a:r>
          </a:p>
        </p:txBody>
      </p:sp>
      <p:sp>
        <p:nvSpPr>
          <p:cNvPr id="74" name="CardHead"/>
          <p:cNvSpPr/>
          <p:nvPr/>
        </p:nvSpPr>
        <p:spPr>
          <a:xfrm>
            <a:off x="8108932" y="2018552"/>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Selective reporting</a:t>
            </a:r>
          </a:p>
        </p:txBody>
      </p:sp>
      <p:sp>
        <p:nvSpPr>
          <p:cNvPr id="75" name="CardBody"/>
          <p:cNvSpPr/>
          <p:nvPr/>
        </p:nvSpPr>
        <p:spPr>
          <a:xfrm>
            <a:off x="8108932" y="2658552"/>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Only the 'significant' outcomes reported</a:t>
            </a:r>
          </a:p>
          <a:p>
            <a:pPr marL="0" indent="0" algn="l">
              <a:lnSpc>
                <a:spcPct val="104000"/>
              </a:lnSpc>
              <a:spcBef>
                <a:spcPts val="400"/>
              </a:spcBef>
              <a:buNone/>
            </a:pPr>
            <a:r>
              <a:rPr lang="en-US" sz="1750" dirty="0">
                <a:solidFill>
                  <a:srgbClr val="000000"/>
                </a:solidFill>
                <a:latin typeface="Arial"/>
                <a:cs typeface="Arial"/>
              </a:rPr>
              <a:t>Primary outcome switched after seeing the data</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Register first, pre-specify the primary outcome, report all of it.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Who is an author? The four ICMJE criteria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ICMJE = International Committee of Medical Journal Editors. An author meets all four.</a:t>
            </a:r>
          </a:p>
        </p:txBody>
      </p:sp>
      <p:sp>
        <p:nvSpPr>
          <p:cNvPr id="70" name="CardHead"/>
          <p:cNvSpPr/>
          <p:nvPr/>
        </p:nvSpPr>
        <p:spPr>
          <a:xfrm>
            <a:off x="457200" y="1944469"/>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1  Substantial work</a:t>
            </a:r>
          </a:p>
        </p:txBody>
      </p:sp>
      <p:sp>
        <p:nvSpPr>
          <p:cNvPr id="71" name="CardBody"/>
          <p:cNvSpPr/>
          <p:nvPr/>
        </p:nvSpPr>
        <p:spPr>
          <a:xfrm>
            <a:off x="457200" y="2584469"/>
            <a:ext cx="2095520"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Idea, design, data, analysis or interpretation</a:t>
            </a:r>
          </a:p>
        </p:txBody>
      </p:sp>
      <p:sp>
        <p:nvSpPr>
          <p:cNvPr id="72" name="CardHead"/>
          <p:cNvSpPr/>
          <p:nvPr/>
        </p:nvSpPr>
        <p:spPr>
          <a:xfrm>
            <a:off x="2752720" y="1944469"/>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2  Writing</a:t>
            </a:r>
          </a:p>
        </p:txBody>
      </p:sp>
      <p:sp>
        <p:nvSpPr>
          <p:cNvPr id="73" name="CardBody"/>
          <p:cNvSpPr/>
          <p:nvPr/>
        </p:nvSpPr>
        <p:spPr>
          <a:xfrm>
            <a:off x="2752720" y="2584469"/>
            <a:ext cx="2095520"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Drafted or critically revised the manuscript</a:t>
            </a:r>
          </a:p>
        </p:txBody>
      </p:sp>
      <p:sp>
        <p:nvSpPr>
          <p:cNvPr id="74" name="CardHead"/>
          <p:cNvSpPr/>
          <p:nvPr/>
        </p:nvSpPr>
        <p:spPr>
          <a:xfrm>
            <a:off x="5048240" y="1944469"/>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3  Approval</a:t>
            </a:r>
          </a:p>
        </p:txBody>
      </p:sp>
      <p:sp>
        <p:nvSpPr>
          <p:cNvPr id="75" name="CardBody"/>
          <p:cNvSpPr/>
          <p:nvPr/>
        </p:nvSpPr>
        <p:spPr>
          <a:xfrm>
            <a:off x="5048240" y="2584469"/>
            <a:ext cx="2095520"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Approved the final version</a:t>
            </a:r>
          </a:p>
        </p:txBody>
      </p:sp>
      <p:sp>
        <p:nvSpPr>
          <p:cNvPr id="76" name="CardHead"/>
          <p:cNvSpPr/>
          <p:nvPr/>
        </p:nvSpPr>
        <p:spPr>
          <a:xfrm>
            <a:off x="7343760" y="1944469"/>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4  Accountable</a:t>
            </a:r>
          </a:p>
        </p:txBody>
      </p:sp>
      <p:sp>
        <p:nvSpPr>
          <p:cNvPr id="77" name="CardBody"/>
          <p:cNvSpPr/>
          <p:nvPr/>
        </p:nvSpPr>
        <p:spPr>
          <a:xfrm>
            <a:off x="7343760" y="2584469"/>
            <a:ext cx="2095520"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Answers for all of the work</a:t>
            </a:r>
          </a:p>
        </p:txBody>
      </p:sp>
      <p:sp>
        <p:nvSpPr>
          <p:cNvPr id="78" name="CardHead"/>
          <p:cNvSpPr/>
          <p:nvPr/>
        </p:nvSpPr>
        <p:spPr>
          <a:xfrm>
            <a:off x="9639280" y="1944469"/>
            <a:ext cx="2095520" cy="640000"/>
          </a:xfrm>
          <a:prstGeom prst="rect">
            <a:avLst/>
          </a:prstGeom>
          <a:solidFill>
            <a:srgbClr val="C0392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Not all four?</a:t>
            </a:r>
          </a:p>
        </p:txBody>
      </p:sp>
      <p:sp>
        <p:nvSpPr>
          <p:cNvPr id="79" name="CardBody"/>
          <p:cNvSpPr/>
          <p:nvPr/>
        </p:nvSpPr>
        <p:spPr>
          <a:xfrm>
            <a:off x="9639280" y="2584469"/>
            <a:ext cx="2095520"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Thank them in the Acknowledgements</a:t>
            </a:r>
          </a:p>
          <a:p>
            <a:pPr marL="0" indent="0" algn="l">
              <a:lnSpc>
                <a:spcPct val="104000"/>
              </a:lnSpc>
              <a:spcBef>
                <a:spcPts val="400"/>
              </a:spcBef>
              <a:buNone/>
            </a:pPr>
            <a:r>
              <a:rPr lang="en-US" sz="1450" dirty="0">
                <a:solidFill>
                  <a:srgbClr val="000000"/>
                </a:solidFill>
                <a:latin typeface="Arial"/>
                <a:cs typeface="Arial"/>
              </a:rPr>
              <a:t>Gift author: named, did not do the work</a:t>
            </a:r>
          </a:p>
          <a:p>
            <a:pPr marL="0" indent="0" algn="l">
              <a:lnSpc>
                <a:spcPct val="104000"/>
              </a:lnSpc>
              <a:spcBef>
                <a:spcPts val="400"/>
              </a:spcBef>
              <a:buNone/>
            </a:pPr>
            <a:r>
              <a:rPr lang="en-US" sz="1450" dirty="0">
                <a:solidFill>
                  <a:srgbClr val="000000"/>
                </a:solidFill>
                <a:latin typeface="Arial"/>
                <a:cs typeface="Arial"/>
              </a:rPr>
              <a:t>Ghost author: did the work, not named</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All four criteria, for every author. Decide the list at the start.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Conflicts of interest and funding: declare them all</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32615"/>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Financial interests</a:t>
            </a:r>
          </a:p>
        </p:txBody>
      </p:sp>
      <p:sp>
        <p:nvSpPr>
          <p:cNvPr id="71" name="CardBody"/>
          <p:cNvSpPr/>
          <p:nvPr/>
        </p:nvSpPr>
        <p:spPr>
          <a:xfrm>
            <a:off x="457200" y="2272615"/>
            <a:ext cx="3625866" cy="21521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Consultancy, speaker fees</a:t>
            </a:r>
          </a:p>
          <a:p>
            <a:pPr marL="0" indent="0" algn="l">
              <a:lnSpc>
                <a:spcPct val="104000"/>
              </a:lnSpc>
              <a:spcBef>
                <a:spcPts val="400"/>
              </a:spcBef>
              <a:buNone/>
            </a:pPr>
            <a:r>
              <a:rPr lang="en-US" sz="1750" dirty="0">
                <a:solidFill>
                  <a:srgbClr val="000000"/>
                </a:solidFill>
                <a:latin typeface="Arial"/>
                <a:cs typeface="Arial"/>
              </a:rPr>
              <a:t>Grants, travel support</a:t>
            </a:r>
          </a:p>
          <a:p>
            <a:pPr marL="0" indent="0" algn="l">
              <a:lnSpc>
                <a:spcPct val="104000"/>
              </a:lnSpc>
              <a:spcBef>
                <a:spcPts val="400"/>
              </a:spcBef>
              <a:buNone/>
            </a:pPr>
            <a:r>
              <a:rPr lang="en-US" sz="1750" dirty="0">
                <a:solidFill>
                  <a:srgbClr val="000000"/>
                </a:solidFill>
                <a:latin typeface="Arial"/>
                <a:cs typeface="Arial"/>
              </a:rPr>
              <a:t>Shares, patents</a:t>
            </a:r>
          </a:p>
          <a:p>
            <a:pPr marL="0" indent="0" algn="l">
              <a:lnSpc>
                <a:spcPct val="104000"/>
              </a:lnSpc>
              <a:spcBef>
                <a:spcPts val="400"/>
              </a:spcBef>
              <a:buNone/>
            </a:pPr>
            <a:r>
              <a:rPr lang="en-US" sz="1750" dirty="0">
                <a:solidFill>
                  <a:srgbClr val="000000"/>
                </a:solidFill>
                <a:latin typeface="Arial"/>
                <a:cs typeface="Arial"/>
              </a:rPr>
              <a:t>Employment</a:t>
            </a:r>
          </a:p>
        </p:txBody>
      </p:sp>
      <p:sp>
        <p:nvSpPr>
          <p:cNvPr id="72" name="CardHead"/>
          <p:cNvSpPr/>
          <p:nvPr/>
        </p:nvSpPr>
        <p:spPr>
          <a:xfrm>
            <a:off x="4283066" y="1632615"/>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Non-financial interests</a:t>
            </a:r>
          </a:p>
        </p:txBody>
      </p:sp>
      <p:sp>
        <p:nvSpPr>
          <p:cNvPr id="73" name="CardBody"/>
          <p:cNvSpPr/>
          <p:nvPr/>
        </p:nvSpPr>
        <p:spPr>
          <a:xfrm>
            <a:off x="4283066" y="2272615"/>
            <a:ext cx="3625866" cy="21521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Personal relationships</a:t>
            </a:r>
          </a:p>
          <a:p>
            <a:pPr marL="0" indent="0" algn="l">
              <a:lnSpc>
                <a:spcPct val="104000"/>
              </a:lnSpc>
              <a:spcBef>
                <a:spcPts val="400"/>
              </a:spcBef>
              <a:buNone/>
            </a:pPr>
            <a:r>
              <a:rPr lang="en-US" sz="1750" dirty="0">
                <a:solidFill>
                  <a:srgbClr val="000000"/>
                </a:solidFill>
                <a:latin typeface="Arial"/>
                <a:cs typeface="Arial"/>
              </a:rPr>
              <a:t>Role in a guideline panel</a:t>
            </a:r>
          </a:p>
          <a:p>
            <a:pPr marL="0" indent="0" algn="l">
              <a:lnSpc>
                <a:spcPct val="104000"/>
              </a:lnSpc>
              <a:spcBef>
                <a:spcPts val="400"/>
              </a:spcBef>
              <a:buNone/>
            </a:pPr>
            <a:r>
              <a:rPr lang="en-US" sz="1750" dirty="0">
                <a:solidFill>
                  <a:srgbClr val="000000"/>
                </a:solidFill>
                <a:latin typeface="Arial"/>
                <a:cs typeface="Arial"/>
              </a:rPr>
              <a:t>Strong prior beliefs</a:t>
            </a:r>
          </a:p>
          <a:p>
            <a:pPr marL="0" indent="0" algn="l">
              <a:lnSpc>
                <a:spcPct val="104000"/>
              </a:lnSpc>
              <a:spcBef>
                <a:spcPts val="400"/>
              </a:spcBef>
              <a:buNone/>
            </a:pPr>
            <a:r>
              <a:rPr lang="en-US" sz="1750" dirty="0">
                <a:solidFill>
                  <a:srgbClr val="000000"/>
                </a:solidFill>
                <a:latin typeface="Arial"/>
                <a:cs typeface="Arial"/>
              </a:rPr>
              <a:t>Academic rivalry</a:t>
            </a:r>
          </a:p>
        </p:txBody>
      </p:sp>
      <p:sp>
        <p:nvSpPr>
          <p:cNvPr id="74" name="CardHead"/>
          <p:cNvSpPr/>
          <p:nvPr/>
        </p:nvSpPr>
        <p:spPr>
          <a:xfrm>
            <a:off x="8108932" y="1632615"/>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Funding statement</a:t>
            </a:r>
          </a:p>
        </p:txBody>
      </p:sp>
      <p:sp>
        <p:nvSpPr>
          <p:cNvPr id="75" name="CardBody"/>
          <p:cNvSpPr/>
          <p:nvPr/>
        </p:nvSpPr>
        <p:spPr>
          <a:xfrm>
            <a:off x="8108932" y="2272615"/>
            <a:ext cx="3625866" cy="21521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Who paid, grant number</a:t>
            </a:r>
          </a:p>
          <a:p>
            <a:pPr marL="0" indent="0" algn="l">
              <a:lnSpc>
                <a:spcPct val="104000"/>
              </a:lnSpc>
              <a:spcBef>
                <a:spcPts val="400"/>
              </a:spcBef>
              <a:buNone/>
            </a:pPr>
            <a:r>
              <a:rPr lang="en-US" sz="1750" dirty="0">
                <a:solidFill>
                  <a:srgbClr val="000000"/>
                </a:solidFill>
                <a:latin typeface="Arial"/>
                <a:cs typeface="Arial"/>
              </a:rPr>
              <a:t>Role of the funder in design, analysis, writing and the decision to publish</a:t>
            </a:r>
          </a:p>
          <a:p>
            <a:pPr marL="0" indent="0" algn="l">
              <a:lnSpc>
                <a:spcPct val="104000"/>
              </a:lnSpc>
              <a:spcBef>
                <a:spcPts val="400"/>
              </a:spcBef>
              <a:buNone/>
            </a:pPr>
            <a:r>
              <a:rPr lang="en-US" sz="1750" dirty="0">
                <a:solidFill>
                  <a:srgbClr val="000000"/>
                </a:solidFill>
                <a:latin typeface="Arial"/>
                <a:cs typeface="Arial"/>
              </a:rPr>
              <a:t>Paper 2: the funder had no role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declared interest is information. A hidden one is a scandal.</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Data sharing: from 'on request' to open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15682"/>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From closed to open</a:t>
            </a:r>
          </a:p>
        </p:txBody>
      </p:sp>
      <p:sp>
        <p:nvSpPr>
          <p:cNvPr id="71" name="CardBody"/>
          <p:cNvSpPr/>
          <p:nvPr/>
        </p:nvSpPr>
        <p:spPr>
          <a:xfrm>
            <a:off x="457200" y="2255682"/>
            <a:ext cx="5538800" cy="2202954"/>
          </a:xfrm>
          <a:prstGeom prst="rect">
            <a:avLst/>
          </a:prstGeom>
          <a:solidFill>
            <a:srgbClr val="EAF2F5"/>
          </a:solidFill>
          <a:ln>
            <a:noFill/>
          </a:ln>
        </p:spPr>
        <p:txBody>
          <a:bodyPr wrap="square" lIns="137160" tIns="91440" rIns="137160" bIns="91440" rtlCol="0" anchor="t">
            <a:normAutofit/>
          </a:bodyPr>
          <a:lstStyle/>
          <a:p>
            <a:pPr marL="274320" indent="-274320" algn="l">
              <a:lnSpc>
                <a:spcPct val="104000"/>
              </a:lnSpc>
              <a:spcBef>
                <a:spcPts val="400"/>
              </a:spcBef>
              <a:buFont typeface="Arial"/>
              <a:buChar char="•"/>
            </a:pPr>
            <a:r>
              <a:rPr lang="en-US" sz="1750" dirty="0">
                <a:solidFill>
                  <a:srgbClr val="000000"/>
                </a:solidFill>
                <a:latin typeface="Arial"/>
                <a:cs typeface="Arial"/>
              </a:rPr>
              <a:t>Not available</a:t>
            </a:r>
          </a:p>
          <a:p>
            <a:pPr marL="274320" indent="-274320" algn="l">
              <a:lnSpc>
                <a:spcPct val="104000"/>
              </a:lnSpc>
              <a:spcBef>
                <a:spcPts val="400"/>
              </a:spcBef>
              <a:buFont typeface="Arial"/>
              <a:buChar char="•"/>
            </a:pPr>
            <a:r>
              <a:rPr lang="en-US" sz="1750" dirty="0">
                <a:solidFill>
                  <a:srgbClr val="000000"/>
                </a:solidFill>
                <a:latin typeface="Arial"/>
                <a:cs typeface="Arial"/>
              </a:rPr>
              <a:t>'Available on reasonable request' (Papers 1 and 2)</a:t>
            </a:r>
          </a:p>
          <a:p>
            <a:pPr marL="274320" indent="-274320" algn="l">
              <a:lnSpc>
                <a:spcPct val="104000"/>
              </a:lnSpc>
              <a:spcBef>
                <a:spcPts val="400"/>
              </a:spcBef>
              <a:buFont typeface="Arial"/>
              <a:buChar char="•"/>
            </a:pPr>
            <a:r>
              <a:rPr lang="en-US" sz="1750" dirty="0">
                <a:solidFill>
                  <a:srgbClr val="000000"/>
                </a:solidFill>
                <a:latin typeface="Arial"/>
                <a:cs typeface="Arial"/>
              </a:rPr>
              <a:t>Controlled-access repository</a:t>
            </a:r>
          </a:p>
          <a:p>
            <a:pPr marL="274320" indent="-274320" algn="l">
              <a:lnSpc>
                <a:spcPct val="104000"/>
              </a:lnSpc>
              <a:spcBef>
                <a:spcPts val="400"/>
              </a:spcBef>
              <a:buFont typeface="Arial"/>
              <a:buChar char="•"/>
            </a:pPr>
            <a:r>
              <a:rPr lang="en-US" sz="1750" dirty="0">
                <a:solidFill>
                  <a:srgbClr val="000000"/>
                </a:solidFill>
                <a:latin typeface="Arial"/>
                <a:cs typeface="Arial"/>
              </a:rPr>
              <a:t>Open repository with a DOI (permanent web identifier)</a:t>
            </a:r>
          </a:p>
        </p:txBody>
      </p:sp>
      <p:sp>
        <p:nvSpPr>
          <p:cNvPr id="72" name="CardHead"/>
          <p:cNvSpPr/>
          <p:nvPr/>
        </p:nvSpPr>
        <p:spPr>
          <a:xfrm>
            <a:off x="6196000" y="1615682"/>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Before you share</a:t>
            </a:r>
          </a:p>
        </p:txBody>
      </p:sp>
      <p:sp>
        <p:nvSpPr>
          <p:cNvPr id="73" name="CardBody"/>
          <p:cNvSpPr/>
          <p:nvPr/>
        </p:nvSpPr>
        <p:spPr>
          <a:xfrm>
            <a:off x="6196000" y="2255682"/>
            <a:ext cx="5538800" cy="2202954"/>
          </a:xfrm>
          <a:prstGeom prst="rect">
            <a:avLst/>
          </a:prstGeom>
          <a:solidFill>
            <a:srgbClr val="EAF2F5"/>
          </a:solidFill>
          <a:ln>
            <a:noFill/>
          </a:ln>
        </p:spPr>
        <p:txBody>
          <a:bodyPr wrap="square" lIns="137160" tIns="91440" rIns="137160" bIns="91440" rtlCol="0" anchor="t">
            <a:normAutofit/>
          </a:bodyPr>
          <a:lstStyle/>
          <a:p>
            <a:pPr marL="274320" indent="-274320" algn="l">
              <a:lnSpc>
                <a:spcPct val="104000"/>
              </a:lnSpc>
              <a:spcBef>
                <a:spcPts val="400"/>
              </a:spcBef>
              <a:buFont typeface="Arial"/>
              <a:buChar char="•"/>
            </a:pPr>
            <a:r>
              <a:rPr lang="en-US" sz="1750" dirty="0">
                <a:solidFill>
                  <a:srgbClr val="000000"/>
                </a:solidFill>
                <a:latin typeface="Arial"/>
                <a:cs typeface="Arial"/>
              </a:rPr>
              <a:t>Consent form and ethics approval allow it</a:t>
            </a:r>
          </a:p>
          <a:p>
            <a:pPr marL="274320" indent="-274320" algn="l">
              <a:lnSpc>
                <a:spcPct val="104000"/>
              </a:lnSpc>
              <a:spcBef>
                <a:spcPts val="400"/>
              </a:spcBef>
              <a:buFont typeface="Arial"/>
              <a:buChar char="•"/>
            </a:pPr>
            <a:r>
              <a:rPr lang="en-US" sz="1750" dirty="0">
                <a:solidFill>
                  <a:srgbClr val="000000"/>
                </a:solidFill>
                <a:latin typeface="Arial"/>
                <a:cs typeface="Arial"/>
              </a:rPr>
              <a:t>Data de-identified</a:t>
            </a:r>
          </a:p>
          <a:p>
            <a:pPr marL="274320" indent="-274320" algn="l">
              <a:lnSpc>
                <a:spcPct val="104000"/>
              </a:lnSpc>
              <a:spcBef>
                <a:spcPts val="400"/>
              </a:spcBef>
              <a:buFont typeface="Arial"/>
              <a:buChar char="•"/>
            </a:pPr>
            <a:r>
              <a:rPr lang="en-US" sz="1750" dirty="0">
                <a:solidFill>
                  <a:srgbClr val="000000"/>
                </a:solidFill>
                <a:latin typeface="Arial"/>
                <a:cs typeface="Arial"/>
              </a:rPr>
              <a:t>Data dictionary and analysis code included</a:t>
            </a:r>
          </a:p>
          <a:p>
            <a:pPr marL="274320" indent="-274320" algn="l">
              <a:lnSpc>
                <a:spcPct val="104000"/>
              </a:lnSpc>
              <a:spcBef>
                <a:spcPts val="400"/>
              </a:spcBef>
              <a:buFont typeface="Arial"/>
              <a:buChar char="•"/>
            </a:pPr>
            <a:r>
              <a:rPr lang="en-US" sz="1750" dirty="0">
                <a:solidFill>
                  <a:srgbClr val="000000"/>
                </a:solidFill>
                <a:latin typeface="Arial"/>
                <a:cs typeface="Arial"/>
              </a:rPr>
              <a:t>Data-sharing statement in the paper</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Plan data sharing at the protocol stage: consent must allow it.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AI in research and writing: what is allowed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17823"/>
            <a:ext cx="553880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Allowed, with care</a:t>
            </a:r>
          </a:p>
        </p:txBody>
      </p:sp>
      <p:sp>
        <p:nvSpPr>
          <p:cNvPr id="71" name="CardBody"/>
          <p:cNvSpPr/>
          <p:nvPr/>
        </p:nvSpPr>
        <p:spPr>
          <a:xfrm>
            <a:off x="457200" y="2457823"/>
            <a:ext cx="5538800" cy="1596529"/>
          </a:xfrm>
          <a:prstGeom prst="rect">
            <a:avLst/>
          </a:prstGeom>
          <a:solidFill>
            <a:srgbClr val="EAF2F5"/>
          </a:solidFill>
          <a:ln>
            <a:noFill/>
          </a:ln>
        </p:spPr>
        <p:txBody>
          <a:bodyPr wrap="square" lIns="137160" tIns="91440" rIns="137160" bIns="91440" rtlCol="0" anchor="t">
            <a:normAutofit/>
          </a:bodyPr>
          <a:lstStyle/>
          <a:p>
            <a:pPr marL="274320" indent="-274320" algn="l">
              <a:lnSpc>
                <a:spcPct val="104000"/>
              </a:lnSpc>
              <a:spcBef>
                <a:spcPts val="400"/>
              </a:spcBef>
              <a:buFont typeface="Arial"/>
              <a:buChar char="•"/>
            </a:pPr>
            <a:r>
              <a:rPr lang="en-US" sz="1750" dirty="0">
                <a:solidFill>
                  <a:srgbClr val="000000"/>
                </a:solidFill>
                <a:latin typeface="Arial"/>
                <a:cs typeface="Arial"/>
              </a:rPr>
              <a:t>Polish the language of your own text</a:t>
            </a:r>
          </a:p>
          <a:p>
            <a:pPr marL="274320" indent="-274320" algn="l">
              <a:lnSpc>
                <a:spcPct val="104000"/>
              </a:lnSpc>
              <a:spcBef>
                <a:spcPts val="400"/>
              </a:spcBef>
              <a:buFont typeface="Arial"/>
              <a:buChar char="•"/>
            </a:pPr>
            <a:r>
              <a:rPr lang="en-US" sz="1750" dirty="0">
                <a:solidFill>
                  <a:srgbClr val="000000"/>
                </a:solidFill>
                <a:latin typeface="Arial"/>
                <a:cs typeface="Arial"/>
              </a:rPr>
              <a:t>Brainstorm or summarise, then check every claim</a:t>
            </a:r>
          </a:p>
          <a:p>
            <a:pPr marL="274320" indent="-274320" algn="l">
              <a:lnSpc>
                <a:spcPct val="104000"/>
              </a:lnSpc>
              <a:spcBef>
                <a:spcPts val="400"/>
              </a:spcBef>
              <a:buFont typeface="Arial"/>
              <a:buChar char="•"/>
            </a:pPr>
            <a:r>
              <a:rPr lang="en-US" sz="1750" dirty="0">
                <a:solidFill>
                  <a:srgbClr val="000000"/>
                </a:solidFill>
                <a:latin typeface="Arial"/>
                <a:cs typeface="Arial"/>
              </a:rPr>
              <a:t>Disclose the tool, version and purpose</a:t>
            </a:r>
          </a:p>
        </p:txBody>
      </p:sp>
      <p:sp>
        <p:nvSpPr>
          <p:cNvPr id="72" name="CardHead"/>
          <p:cNvSpPr/>
          <p:nvPr/>
        </p:nvSpPr>
        <p:spPr>
          <a:xfrm>
            <a:off x="6196000" y="1817823"/>
            <a:ext cx="5538800" cy="640000"/>
          </a:xfrm>
          <a:prstGeom prst="rect">
            <a:avLst/>
          </a:prstGeom>
          <a:solidFill>
            <a:srgbClr val="C0392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Never</a:t>
            </a:r>
          </a:p>
        </p:txBody>
      </p:sp>
      <p:sp>
        <p:nvSpPr>
          <p:cNvPr id="73" name="CardBody"/>
          <p:cNvSpPr/>
          <p:nvPr/>
        </p:nvSpPr>
        <p:spPr>
          <a:xfrm>
            <a:off x="6196000" y="2457823"/>
            <a:ext cx="5538800" cy="1596529"/>
          </a:xfrm>
          <a:prstGeom prst="rect">
            <a:avLst/>
          </a:prstGeom>
          <a:solidFill>
            <a:srgbClr val="EAF2F5"/>
          </a:solidFill>
          <a:ln>
            <a:noFill/>
          </a:ln>
        </p:spPr>
        <p:txBody>
          <a:bodyPr wrap="square" lIns="137160" tIns="91440" rIns="137160" bIns="91440" rtlCol="0" anchor="t">
            <a:normAutofit/>
          </a:bodyPr>
          <a:lstStyle/>
          <a:p>
            <a:pPr marL="274320" indent="-274320" algn="l">
              <a:lnSpc>
                <a:spcPct val="104000"/>
              </a:lnSpc>
              <a:spcBef>
                <a:spcPts val="400"/>
              </a:spcBef>
              <a:buFont typeface="Arial"/>
              <a:buChar char="•"/>
            </a:pPr>
            <a:r>
              <a:rPr lang="en-US" sz="1750" dirty="0">
                <a:solidFill>
                  <a:srgbClr val="000000"/>
                </a:solidFill>
                <a:latin typeface="Arial"/>
                <a:cs typeface="Arial"/>
              </a:rPr>
              <a:t>List AI as an author</a:t>
            </a:r>
          </a:p>
          <a:p>
            <a:pPr marL="274320" indent="-274320" algn="l">
              <a:lnSpc>
                <a:spcPct val="104000"/>
              </a:lnSpc>
              <a:spcBef>
                <a:spcPts val="400"/>
              </a:spcBef>
              <a:buFont typeface="Arial"/>
              <a:buChar char="•"/>
            </a:pPr>
            <a:r>
              <a:rPr lang="en-US" sz="1750" dirty="0">
                <a:solidFill>
                  <a:srgbClr val="000000"/>
                </a:solidFill>
                <a:latin typeface="Arial"/>
                <a:cs typeface="Arial"/>
              </a:rPr>
              <a:t>Paste patient data or a confidential manuscript into a public AI tool</a:t>
            </a:r>
          </a:p>
          <a:p>
            <a:pPr marL="274320" indent="-274320" algn="l">
              <a:lnSpc>
                <a:spcPct val="104000"/>
              </a:lnSpc>
              <a:spcBef>
                <a:spcPts val="400"/>
              </a:spcBef>
              <a:buFont typeface="Arial"/>
              <a:buChar char="•"/>
            </a:pPr>
            <a:r>
              <a:rPr lang="en-US" sz="1750" dirty="0">
                <a:solidFill>
                  <a:srgbClr val="000000"/>
                </a:solidFill>
                <a:latin typeface="Arial"/>
                <a:cs typeface="Arial"/>
              </a:rPr>
              <a:t>Let AI invent references, data or images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Use AI like a junior assistant: check everything, disclose it, keep patient data out.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Integrity scenarios: green, amber or red?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Scenarios: Session 7 exercise sheet, Part A (PDF sent before the session), also on the shared screen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Vote in the poll: green (fine), amber (fine only if fixed or disclosed) or red (misconduct)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One or two volunteers explain their vote with the microphone on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We do 3 scenarios together now. The other 3 are homework</a:t>
            </a:r>
          </a:p>
        </p:txBody>
      </p:sp>
      <p:sp>
        <p:nvSpPr>
          <p:cNvPr id="52" name="Side"/>
          <p:cNvSpPr/>
          <p:nvPr/>
        </p:nvSpPr>
        <p:spPr>
          <a:xfrm>
            <a:off x="7423760" y="1720000"/>
            <a:ext cx="4311040" cy="14155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Scenario 1</a:t>
            </a:r>
          </a:p>
          <a:p>
            <a:pPr marL="274320" indent="-274320" algn="l">
              <a:lnSpc>
                <a:spcPct val="104000"/>
              </a:lnSpc>
              <a:spcBef>
                <a:spcPts val="300"/>
              </a:spcBef>
              <a:buFont typeface="Arial"/>
              <a:buChar char="•"/>
            </a:pPr>
            <a:r>
              <a:rPr lang="en-US" sz="1500" dirty="0">
                <a:solidFill>
                  <a:srgbClr val="000000"/>
                </a:solidFill>
                <a:latin typeface="Arial"/>
                <a:cs typeface="Arial"/>
              </a:rPr>
              <a:t>Three day-3 fluid charts are lost. A resident enters the balances 'from memory'.</a:t>
            </a:r>
          </a:p>
          <a:p>
            <a:pPr marL="274320" indent="-274320" algn="l">
              <a:lnSpc>
                <a:spcPct val="104000"/>
              </a:lnSpc>
              <a:spcBef>
                <a:spcPts val="300"/>
              </a:spcBef>
              <a:buFont typeface="Arial"/>
              <a:buChar char="•"/>
            </a:pPr>
            <a:r>
              <a:rPr lang="en-US" sz="1500" dirty="0">
                <a:solidFill>
                  <a:srgbClr val="000000"/>
                </a:solidFill>
                <a:latin typeface="Arial"/>
                <a:cs typeface="Arial"/>
              </a:rPr>
              <a:t>Your colour?</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Everyone can name FFP, gift and ghost authorship, and the AI rules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100" b="1" dirty="0">
                <a:solidFill>
                  <a:srgbClr val="0D7377"/>
                </a:solidFill>
                <a:latin typeface="Arial"/>
                <a:cs typeface="Arial"/>
              </a:rPr>
              <a:t>Proposal builder 7: ethics, registration, feasibility, publication plan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55F56"/>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PROPOSAL BUILDER   |   15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Watch: the instructor drafts Part 4 for the running example on the shared screen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Consent: who consents, who asks, when? Two or three people answer with the microphone on (4 min)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Registration and the key file: where? (3 min)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Feasibility: the biggest risk and one fix (3 min)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Publication plan: journal, reporting guideline, authors and roles (5 min)</a:t>
            </a:r>
          </a:p>
        </p:txBody>
      </p:sp>
      <p:sp>
        <p:nvSpPr>
          <p:cNvPr id="52" name="Side"/>
          <p:cNvSpPr/>
          <p:nvPr/>
        </p:nvSpPr>
        <p:spPr>
          <a:xfrm>
            <a:off x="7423760" y="1720000"/>
            <a:ext cx="4311040" cy="16917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55F56"/>
                </a:solidFill>
                <a:latin typeface="Arial"/>
                <a:cs typeface="Arial"/>
              </a:rPr>
              <a:t>Then, at home</a:t>
            </a:r>
          </a:p>
          <a:p>
            <a:pPr marL="274320" indent="-274320" algn="l">
              <a:lnSpc>
                <a:spcPct val="104000"/>
              </a:lnSpc>
              <a:spcBef>
                <a:spcPts val="300"/>
              </a:spcBef>
              <a:buFont typeface="Arial"/>
              <a:buChar char="•"/>
            </a:pPr>
            <a:r>
              <a:rPr lang="en-US" sz="1500" dirty="0">
                <a:solidFill>
                  <a:srgbClr val="000000"/>
                </a:solidFill>
                <a:latin typeface="Arial"/>
                <a:cs typeface="Arial"/>
              </a:rPr>
              <a:t>Write Part 4 for your own proposal</a:t>
            </a:r>
          </a:p>
          <a:p>
            <a:pPr marL="274320" indent="-274320" algn="l">
              <a:lnSpc>
                <a:spcPct val="104000"/>
              </a:lnSpc>
              <a:spcBef>
                <a:spcPts val="300"/>
              </a:spcBef>
              <a:buFont typeface="Arial"/>
              <a:buChar char="•"/>
            </a:pPr>
            <a:r>
              <a:rPr lang="en-US" sz="1500" dirty="0">
                <a:solidFill>
                  <a:srgbClr val="000000"/>
                </a:solidFill>
                <a:latin typeface="Arial"/>
                <a:cs typeface="Arial"/>
              </a:rPr>
              <a:t>Worksheet: Session 7 exercise sheet, Part B (PDF)</a:t>
            </a:r>
          </a:p>
          <a:p>
            <a:pPr marL="274320" indent="-274320" algn="l">
              <a:lnSpc>
                <a:spcPct val="104000"/>
              </a:lnSpc>
              <a:spcBef>
                <a:spcPts val="300"/>
              </a:spcBef>
              <a:buFont typeface="Arial"/>
              <a:buChar char="•"/>
            </a:pPr>
            <a:r>
              <a:rPr lang="en-US" sz="1500" dirty="0">
                <a:solidFill>
                  <a:srgbClr val="000000"/>
                </a:solidFill>
                <a:latin typeface="Arial"/>
                <a:cs typeface="Arial"/>
              </a:rPr>
              <a:t>Use the class example as a model</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55F56"/>
            </a:solidFill>
          </a:ln>
        </p:spPr>
        <p:txBody>
          <a:bodyPr wrap="square" lIns="182880" tIns="45720" rIns="182880" bIns="45720" rtlCol="0" anchor="ctr">
            <a:normAutofit/>
          </a:bodyPr>
          <a:lstStyle/>
          <a:p>
            <a:pPr marL="0" indent="0" algn="ctr">
              <a:buNone/>
            </a:pPr>
            <a:r>
              <a:rPr lang="en-US" sz="1300" b="1" dirty="0">
                <a:solidFill>
                  <a:srgbClr val="055F56"/>
                </a:solidFill>
                <a:latin typeface="Arial"/>
                <a:cs typeface="Arial"/>
              </a:rPr>
              <a:t>OUTPUT   </a:t>
            </a:r>
            <a:r>
              <a:rPr lang="en-US" sz="1500" dirty="0">
                <a:solidFill>
                  <a:srgbClr val="000000"/>
                </a:solidFill>
                <a:latin typeface="Arial"/>
                <a:cs typeface="Arial"/>
              </a:rPr>
              <a:t>Part 4 modelled together. Your own Part 4 drafted at home this week</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Break</a:t>
            </a:r>
          </a:p>
          <a:p>
            <a:pPr marL="0" indent="0" algn="ctr">
              <a:spcBef>
                <a:spcPts val="600"/>
              </a:spcBef>
              <a:buNone/>
            </a:pPr>
            <a:r>
              <a:rPr lang="en-US" sz="2400" dirty="0">
                <a:solidFill>
                  <a:srgbClr val="595959"/>
                </a:solidFill>
                <a:latin typeface="Arial"/>
                <a:cs typeface="Arial"/>
              </a:rPr>
              <a:t>15 min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7.3  |  35 minutes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Writing the paper (I): Methods and Results</a:t>
            </a:r>
          </a:p>
          <a:p>
            <a:pPr marL="0" indent="0" algn="ctr">
              <a:spcBef>
                <a:spcPts val="1200"/>
              </a:spcBef>
              <a:buNone/>
            </a:pPr>
            <a:r>
              <a:rPr lang="en-US" sz="1900" i="1" dirty="0">
                <a:solidFill>
                  <a:srgbClr val="595959"/>
                </a:solidFill>
                <a:latin typeface="Arial"/>
                <a:cs typeface="Arial"/>
              </a:rPr>
              <a:t>Write what you did and what you found, nothing more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Write in a different order from the one readers read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Readers read: Title, Abstract, Introduction, Methods, Results, Discussion. Writers start from the data.</a:t>
            </a:r>
          </a:p>
        </p:txBody>
      </p:sp>
      <p:sp>
        <p:nvSpPr>
          <p:cNvPr id="80" name="Step"/>
          <p:cNvSpPr/>
          <p:nvPr/>
        </p:nvSpPr>
        <p:spPr>
          <a:xfrm>
            <a:off x="457200" y="1806796"/>
            <a:ext cx="19296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1 Tables</a:t>
            </a:r>
          </a:p>
        </p:txBody>
      </p:sp>
      <p:sp>
        <p:nvSpPr>
          <p:cNvPr id="81" name="StepText"/>
          <p:cNvSpPr/>
          <p:nvPr/>
        </p:nvSpPr>
        <p:spPr>
          <a:xfrm>
            <a:off x="497200" y="2726796"/>
            <a:ext cx="17896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Tables and figures: the story is in your data</a:t>
            </a:r>
          </a:p>
        </p:txBody>
      </p:sp>
      <p:sp>
        <p:nvSpPr>
          <p:cNvPr id="82" name="Step"/>
          <p:cNvSpPr/>
          <p:nvPr/>
        </p:nvSpPr>
        <p:spPr>
          <a:xfrm>
            <a:off x="2326800" y="1806796"/>
            <a:ext cx="19296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2 Methods</a:t>
            </a:r>
          </a:p>
        </p:txBody>
      </p:sp>
      <p:sp>
        <p:nvSpPr>
          <p:cNvPr id="83" name="StepText"/>
          <p:cNvSpPr/>
          <p:nvPr/>
        </p:nvSpPr>
        <p:spPr>
          <a:xfrm>
            <a:off x="2366800" y="2726796"/>
            <a:ext cx="17896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You know what you did</a:t>
            </a:r>
          </a:p>
        </p:txBody>
      </p:sp>
      <p:sp>
        <p:nvSpPr>
          <p:cNvPr id="84" name="Step"/>
          <p:cNvSpPr/>
          <p:nvPr/>
        </p:nvSpPr>
        <p:spPr>
          <a:xfrm>
            <a:off x="4196400" y="1806796"/>
            <a:ext cx="19296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3 Results</a:t>
            </a:r>
          </a:p>
        </p:txBody>
      </p:sp>
      <p:sp>
        <p:nvSpPr>
          <p:cNvPr id="85" name="StepText"/>
          <p:cNvSpPr/>
          <p:nvPr/>
        </p:nvSpPr>
        <p:spPr>
          <a:xfrm>
            <a:off x="4236400" y="2726796"/>
            <a:ext cx="17896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Describe your tables</a:t>
            </a:r>
          </a:p>
        </p:txBody>
      </p:sp>
      <p:sp>
        <p:nvSpPr>
          <p:cNvPr id="86" name="Step"/>
          <p:cNvSpPr/>
          <p:nvPr/>
        </p:nvSpPr>
        <p:spPr>
          <a:xfrm>
            <a:off x="6066000" y="1806796"/>
            <a:ext cx="19296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4 Introduction</a:t>
            </a:r>
          </a:p>
        </p:txBody>
      </p:sp>
      <p:sp>
        <p:nvSpPr>
          <p:cNvPr id="87" name="StepText"/>
          <p:cNvSpPr/>
          <p:nvPr/>
        </p:nvSpPr>
        <p:spPr>
          <a:xfrm>
            <a:off x="6106000" y="2726796"/>
            <a:ext cx="17896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Set up the question you answered</a:t>
            </a:r>
          </a:p>
        </p:txBody>
      </p:sp>
      <p:sp>
        <p:nvSpPr>
          <p:cNvPr id="88" name="Step"/>
          <p:cNvSpPr/>
          <p:nvPr/>
        </p:nvSpPr>
        <p:spPr>
          <a:xfrm>
            <a:off x="7935600" y="1806796"/>
            <a:ext cx="192960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5 Discussion</a:t>
            </a:r>
          </a:p>
        </p:txBody>
      </p:sp>
      <p:sp>
        <p:nvSpPr>
          <p:cNvPr id="89" name="StepText"/>
          <p:cNvSpPr/>
          <p:nvPr/>
        </p:nvSpPr>
        <p:spPr>
          <a:xfrm>
            <a:off x="7975600" y="2726796"/>
            <a:ext cx="17896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Answer, compare, explain</a:t>
            </a:r>
          </a:p>
        </p:txBody>
      </p:sp>
      <p:sp>
        <p:nvSpPr>
          <p:cNvPr id="90" name="Step"/>
          <p:cNvSpPr/>
          <p:nvPr/>
        </p:nvSpPr>
        <p:spPr>
          <a:xfrm>
            <a:off x="9805200" y="1806796"/>
            <a:ext cx="1929600" cy="760000"/>
          </a:xfrm>
          <a:prstGeom prst="chevron">
            <a:avLst>
              <a:gd name="adj" fmla="val 28000"/>
            </a:avLst>
          </a:prstGeom>
          <a:solidFill>
            <a:srgbClr val="8A99A3"/>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6 Abstract, title</a:t>
            </a:r>
          </a:p>
        </p:txBody>
      </p:sp>
      <p:sp>
        <p:nvSpPr>
          <p:cNvPr id="91" name="StepText"/>
          <p:cNvSpPr/>
          <p:nvPr/>
        </p:nvSpPr>
        <p:spPr>
          <a:xfrm>
            <a:off x="9845200" y="2726796"/>
            <a:ext cx="178960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Summarise the paper, name it last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Start with your tables. Write the title last.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Methods: enough detail for someone to repeat it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If a colleague could not redo your study from the Methods, add detail.</a:t>
            </a:r>
          </a:p>
        </p:txBody>
      </p:sp>
      <p:sp>
        <p:nvSpPr>
          <p:cNvPr id="70" name="CardHead"/>
          <p:cNvSpPr/>
          <p:nvPr/>
        </p:nvSpPr>
        <p:spPr>
          <a:xfrm>
            <a:off x="457200" y="18719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Who and where</a:t>
            </a:r>
          </a:p>
        </p:txBody>
      </p:sp>
      <p:sp>
        <p:nvSpPr>
          <p:cNvPr id="71" name="CardBody"/>
          <p:cNvSpPr/>
          <p:nvPr/>
        </p:nvSpPr>
        <p:spPr>
          <a:xfrm>
            <a:off x="4572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Design, setting, dates</a:t>
            </a:r>
          </a:p>
          <a:p>
            <a:pPr marL="0" indent="0" algn="l">
              <a:lnSpc>
                <a:spcPct val="104000"/>
              </a:lnSpc>
              <a:spcBef>
                <a:spcPts val="400"/>
              </a:spcBef>
              <a:buNone/>
            </a:pPr>
            <a:r>
              <a:rPr lang="en-US" sz="1600" dirty="0">
                <a:solidFill>
                  <a:srgbClr val="000000"/>
                </a:solidFill>
                <a:latin typeface="Arial"/>
                <a:cs typeface="Arial"/>
              </a:rPr>
              <a:t>Eligibility criteria</a:t>
            </a:r>
          </a:p>
          <a:p>
            <a:pPr marL="0" indent="0" algn="l">
              <a:lnSpc>
                <a:spcPct val="104000"/>
              </a:lnSpc>
              <a:spcBef>
                <a:spcPts val="400"/>
              </a:spcBef>
              <a:buNone/>
            </a:pPr>
            <a:r>
              <a:rPr lang="en-US" sz="1600" dirty="0">
                <a:solidFill>
                  <a:srgbClr val="000000"/>
                </a:solidFill>
                <a:latin typeface="Arial"/>
                <a:cs typeface="Arial"/>
              </a:rPr>
              <a:t>Ethics approval and consent</a:t>
            </a:r>
          </a:p>
          <a:p>
            <a:pPr marL="0" indent="0" algn="l">
              <a:lnSpc>
                <a:spcPct val="104000"/>
              </a:lnSpc>
              <a:spcBef>
                <a:spcPts val="400"/>
              </a:spcBef>
              <a:buNone/>
            </a:pPr>
            <a:r>
              <a:rPr lang="en-US" sz="1600" dirty="0">
                <a:solidFill>
                  <a:srgbClr val="000000"/>
                </a:solidFill>
                <a:latin typeface="Arial"/>
                <a:cs typeface="Arial"/>
              </a:rPr>
              <a:t>Registration number</a:t>
            </a:r>
          </a:p>
        </p:txBody>
      </p:sp>
      <p:sp>
        <p:nvSpPr>
          <p:cNvPr id="72" name="CardHead"/>
          <p:cNvSpPr/>
          <p:nvPr/>
        </p:nvSpPr>
        <p:spPr>
          <a:xfrm>
            <a:off x="3326600" y="18719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What was done</a:t>
            </a:r>
          </a:p>
        </p:txBody>
      </p:sp>
      <p:sp>
        <p:nvSpPr>
          <p:cNvPr id="73" name="CardBody"/>
          <p:cNvSpPr/>
          <p:nvPr/>
        </p:nvSpPr>
        <p:spPr>
          <a:xfrm>
            <a:off x="33266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Intervention or exposure in full</a:t>
            </a:r>
          </a:p>
          <a:p>
            <a:pPr marL="0" indent="0" algn="l">
              <a:lnSpc>
                <a:spcPct val="104000"/>
              </a:lnSpc>
              <a:spcBef>
                <a:spcPts val="400"/>
              </a:spcBef>
              <a:buNone/>
            </a:pPr>
            <a:r>
              <a:rPr lang="en-US" sz="1600" dirty="0">
                <a:solidFill>
                  <a:srgbClr val="000000"/>
                </a:solidFill>
                <a:latin typeface="Arial"/>
                <a:cs typeface="Arial"/>
              </a:rPr>
              <a:t>Variables defined</a:t>
            </a:r>
          </a:p>
          <a:p>
            <a:pPr marL="0" indent="0" algn="l">
              <a:lnSpc>
                <a:spcPct val="104000"/>
              </a:lnSpc>
              <a:spcBef>
                <a:spcPts val="400"/>
              </a:spcBef>
              <a:buNone/>
            </a:pPr>
            <a:r>
              <a:rPr lang="en-US" sz="1600" dirty="0">
                <a:solidFill>
                  <a:srgbClr val="000000"/>
                </a:solidFill>
                <a:latin typeface="Arial"/>
                <a:cs typeface="Arial"/>
              </a:rPr>
              <a:t>Paper 1: staff training, daily pharmacist check</a:t>
            </a:r>
          </a:p>
        </p:txBody>
      </p:sp>
      <p:sp>
        <p:nvSpPr>
          <p:cNvPr id="74" name="CardHead"/>
          <p:cNvSpPr/>
          <p:nvPr/>
        </p:nvSpPr>
        <p:spPr>
          <a:xfrm>
            <a:off x="6196000" y="18719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Outcomes and size</a:t>
            </a:r>
          </a:p>
        </p:txBody>
      </p:sp>
      <p:sp>
        <p:nvSpPr>
          <p:cNvPr id="75" name="CardBody"/>
          <p:cNvSpPr/>
          <p:nvPr/>
        </p:nvSpPr>
        <p:spPr>
          <a:xfrm>
            <a:off x="61960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One primary outcome: how and when</a:t>
            </a:r>
          </a:p>
          <a:p>
            <a:pPr marL="0" indent="0" algn="l">
              <a:lnSpc>
                <a:spcPct val="104000"/>
              </a:lnSpc>
              <a:spcBef>
                <a:spcPts val="400"/>
              </a:spcBef>
              <a:buNone/>
            </a:pPr>
            <a:r>
              <a:rPr lang="en-US" sz="1600" dirty="0">
                <a:solidFill>
                  <a:srgbClr val="000000"/>
                </a:solidFill>
                <a:latin typeface="Arial"/>
                <a:cs typeface="Arial"/>
              </a:rPr>
              <a:t>Sample size: assumptions and source</a:t>
            </a:r>
          </a:p>
          <a:p>
            <a:pPr marL="0" indent="0" algn="l">
              <a:lnSpc>
                <a:spcPct val="104000"/>
              </a:lnSpc>
              <a:spcBef>
                <a:spcPts val="400"/>
              </a:spcBef>
              <a:buNone/>
            </a:pPr>
            <a:r>
              <a:rPr lang="en-US" sz="1600" dirty="0">
                <a:solidFill>
                  <a:srgbClr val="000000"/>
                </a:solidFill>
                <a:latin typeface="Arial"/>
                <a:cs typeface="Arial"/>
              </a:rPr>
              <a:t>Paper 2: no sample-size statement</a:t>
            </a:r>
          </a:p>
        </p:txBody>
      </p:sp>
      <p:sp>
        <p:nvSpPr>
          <p:cNvPr id="76" name="CardHead"/>
          <p:cNvSpPr/>
          <p:nvPr/>
        </p:nvSpPr>
        <p:spPr>
          <a:xfrm>
            <a:off x="9065400" y="18719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Statistical analysis</a:t>
            </a:r>
          </a:p>
        </p:txBody>
      </p:sp>
      <p:sp>
        <p:nvSpPr>
          <p:cNvPr id="77" name="CardBody"/>
          <p:cNvSpPr/>
          <p:nvPr/>
        </p:nvSpPr>
        <p:spPr>
          <a:xfrm>
            <a:off x="9065400" y="2511973"/>
            <a:ext cx="2669400" cy="2314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A method for each comparison</a:t>
            </a:r>
          </a:p>
          <a:p>
            <a:pPr marL="0" indent="0" algn="l">
              <a:lnSpc>
                <a:spcPct val="104000"/>
              </a:lnSpc>
              <a:spcBef>
                <a:spcPts val="400"/>
              </a:spcBef>
              <a:buNone/>
            </a:pPr>
            <a:r>
              <a:rPr lang="en-US" sz="1600" dirty="0">
                <a:solidFill>
                  <a:srgbClr val="000000"/>
                </a:solidFill>
                <a:latin typeface="Arial"/>
                <a:cs typeface="Arial"/>
              </a:rPr>
              <a:t>Estimate matches the test</a:t>
            </a:r>
          </a:p>
          <a:p>
            <a:pPr marL="0" indent="0" algn="l">
              <a:lnSpc>
                <a:spcPct val="104000"/>
              </a:lnSpc>
              <a:spcBef>
                <a:spcPts val="400"/>
              </a:spcBef>
              <a:buNone/>
            </a:pPr>
            <a:r>
              <a:rPr lang="en-US" sz="1600" dirty="0">
                <a:solidFill>
                  <a:srgbClr val="000000"/>
                </a:solidFill>
                <a:latin typeface="Arial"/>
                <a:cs typeface="Arial"/>
              </a:rPr>
              <a:t>Missing data, multiple comparisons</a:t>
            </a:r>
          </a:p>
          <a:p>
            <a:pPr marL="0" indent="0" algn="l">
              <a:lnSpc>
                <a:spcPct val="104000"/>
              </a:lnSpc>
              <a:spcBef>
                <a:spcPts val="400"/>
              </a:spcBef>
              <a:buNone/>
            </a:pPr>
            <a:r>
              <a:rPr lang="en-US" sz="1600" dirty="0">
                <a:solidFill>
                  <a:srgbClr val="000000"/>
                </a:solidFill>
                <a:latin typeface="Arial"/>
                <a:cs typeface="Arial"/>
              </a:rPr>
              <a:t>Software and version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The statistical paragraph names a method for every comparison you report.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Worked example: Methods for FLUID-ICU question 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Body"/>
          <p:cNvSpPr txBox="1"/>
          <p:nvPr/>
        </p:nvSpPr>
        <p:spPr>
          <a:xfrm>
            <a:off x="457200" y="1080000"/>
            <a:ext cx="11277600" cy="4780000"/>
          </a:xfrm>
          <a:prstGeom prst="rect">
            <a:avLst/>
          </a:prstGeom>
          <a:noFill/>
          <a:ln>
            <a:noFill/>
          </a:ln>
        </p:spPr>
        <p:txBody>
          <a:bodyPr wrap="square" lIns="91440" tIns="45720" rIns="91440" bIns="45720" rtlCol="0" anchor="ctr"/>
          <a:lstStyle/>
          <a:p>
            <a:pPr marL="0" indent="0" algn="l">
              <a:lnSpc>
                <a:spcPct val="108000"/>
              </a:lnSpc>
              <a:buNone/>
            </a:pPr>
            <a:r>
              <a:rPr lang="en-US" sz="1900" i="1" dirty="0">
                <a:solidFill>
                  <a:srgbClr val="595959"/>
                </a:solidFill>
                <a:latin typeface="Arial"/>
                <a:cs typeface="Arial"/>
              </a:rPr>
              <a:t>One sentence per STROBE item (simulated data). STROBE = the reporting checklist for observational studies.</a:t>
            </a:r>
          </a:p>
          <a:p>
            <a:pPr>
              <a:buNone/>
            </a:pPr>
            <a:endParaRPr sz="950"/>
          </a:p>
          <a:p>
            <a:pPr marL="274320" indent="-274320" algn="l">
              <a:lnSpc>
                <a:spcPct val="106000"/>
              </a:lnSpc>
              <a:spcBef>
                <a:spcPts val="560"/>
              </a:spcBef>
              <a:buFont typeface="Arial"/>
              <a:buChar char="•"/>
            </a:pPr>
            <a:r>
              <a:rPr lang="en-US" sz="1700" dirty="0">
                <a:solidFill>
                  <a:srgbClr val="000000"/>
                </a:solidFill>
                <a:latin typeface="Arial"/>
                <a:cs typeface="Arial"/>
              </a:rPr>
              <a:t>Items 4-6: We analysed FLUID-ICU, a prospective cohort of consecutive adults with sepsis admitted to four ICUs between January 2023 and December 2024.</a:t>
            </a:r>
          </a:p>
          <a:p>
            <a:pPr marL="274320" indent="-274320" algn="l">
              <a:lnSpc>
                <a:spcPct val="106000"/>
              </a:lnSpc>
              <a:spcBef>
                <a:spcPts val="560"/>
              </a:spcBef>
              <a:buFont typeface="Arial"/>
              <a:buChar char="•"/>
            </a:pPr>
            <a:r>
              <a:rPr lang="en-US" sz="1700" dirty="0">
                <a:solidFill>
                  <a:srgbClr val="000000"/>
                </a:solidFill>
                <a:latin typeface="Arial"/>
                <a:cs typeface="Arial"/>
              </a:rPr>
              <a:t>Item 7: The exposure was a positive cumulative fluid balance by ICU day 3 (fluid in minus fluid out over days 1-3, &gt; 0 ml/kg). The outcome was death from any cause within 28 days of ICU admission.</a:t>
            </a:r>
          </a:p>
          <a:p>
            <a:pPr marL="274320" indent="-274320" algn="l">
              <a:lnSpc>
                <a:spcPct val="106000"/>
              </a:lnSpc>
              <a:spcBef>
                <a:spcPts val="560"/>
              </a:spcBef>
              <a:buFont typeface="Arial"/>
              <a:buChar char="•"/>
            </a:pPr>
            <a:r>
              <a:rPr lang="en-US" sz="1700" dirty="0">
                <a:solidFill>
                  <a:srgbClr val="000000"/>
                </a:solidFill>
                <a:latin typeface="Arial"/>
                <a:cs typeface="Arial"/>
              </a:rPr>
              <a:t>Item 8: Data came from ICU charts on a standard case report form.</a:t>
            </a:r>
          </a:p>
          <a:p>
            <a:pPr marL="274320" indent="-274320" algn="l">
              <a:lnSpc>
                <a:spcPct val="106000"/>
              </a:lnSpc>
              <a:spcBef>
                <a:spcPts val="560"/>
              </a:spcBef>
              <a:buFont typeface="Arial"/>
              <a:buChar char="•"/>
            </a:pPr>
            <a:r>
              <a:rPr lang="en-US" sz="1700" dirty="0">
                <a:solidFill>
                  <a:srgbClr val="000000"/>
                </a:solidFill>
                <a:latin typeface="Arial"/>
                <a:cs typeface="Arial"/>
              </a:rPr>
              <a:t>Item 9: To address confounding by indication, we adjusted for severity and comorbidity pre-specified in the analysis plan.</a:t>
            </a:r>
          </a:p>
          <a:p>
            <a:pPr marL="274320" indent="-274320" algn="l">
              <a:lnSpc>
                <a:spcPct val="106000"/>
              </a:lnSpc>
              <a:spcBef>
                <a:spcPts val="560"/>
              </a:spcBef>
              <a:buFont typeface="Arial"/>
              <a:buChar char="•"/>
            </a:pPr>
            <a:r>
              <a:rPr lang="en-US" sz="1700" dirty="0">
                <a:solidFill>
                  <a:srgbClr val="000000"/>
                </a:solidFill>
                <a:latin typeface="Arial"/>
                <a:cs typeface="Arial"/>
              </a:rPr>
              <a:t>Item 10: All eligible patients in the cohort were included (no separate sample size).</a:t>
            </a:r>
          </a:p>
          <a:p>
            <a:pPr marL="274320" indent="-274320" algn="l">
              <a:lnSpc>
                <a:spcPct val="106000"/>
              </a:lnSpc>
              <a:spcBef>
                <a:spcPts val="560"/>
              </a:spcBef>
              <a:buFont typeface="Arial"/>
              <a:buChar char="•"/>
            </a:pPr>
            <a:r>
              <a:rPr lang="en-US" sz="1700" dirty="0">
                <a:solidFill>
                  <a:srgbClr val="0B376C"/>
                </a:solidFill>
                <a:latin typeface="Arial"/>
                <a:cs typeface="Arial"/>
              </a:rPr>
              <a:t>Ethics (course version): This analysis used a simulated teaching dataset. No ethics approval or consent was required.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Worked example: the statistical-analysis paragraph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Body"/>
          <p:cNvSpPr txBox="1"/>
          <p:nvPr/>
        </p:nvSpPr>
        <p:spPr>
          <a:xfrm>
            <a:off x="457200" y="1080000"/>
            <a:ext cx="11277600" cy="4780000"/>
          </a:xfrm>
          <a:prstGeom prst="rect">
            <a:avLst/>
          </a:prstGeom>
          <a:noFill/>
          <a:ln>
            <a:noFill/>
          </a:ln>
        </p:spPr>
        <p:txBody>
          <a:bodyPr wrap="square" lIns="91440" tIns="45720" rIns="91440" bIns="45720" rtlCol="0" anchor="ctr"/>
          <a:lstStyle/>
          <a:p>
            <a:pPr marL="0" indent="0" algn="l">
              <a:lnSpc>
                <a:spcPct val="108000"/>
              </a:lnSpc>
              <a:buNone/>
            </a:pPr>
            <a:r>
              <a:rPr lang="en-US" sz="1900" i="1" dirty="0">
                <a:solidFill>
                  <a:srgbClr val="595959"/>
                </a:solidFill>
                <a:latin typeface="Arial"/>
                <a:cs typeface="Arial"/>
              </a:rPr>
              <a:t>STROBE item 12 for Q1: one sentence per decision, all chosen before seeing the data.</a:t>
            </a:r>
          </a:p>
          <a:p>
            <a:pPr>
              <a:buNone/>
            </a:pPr>
            <a:endParaRPr sz="950"/>
          </a:p>
          <a:p>
            <a:pPr marL="274320" indent="-274320" algn="l">
              <a:lnSpc>
                <a:spcPct val="106000"/>
              </a:lnSpc>
              <a:spcBef>
                <a:spcPts val="560"/>
              </a:spcBef>
              <a:buFont typeface="Arial"/>
              <a:buChar char="•"/>
            </a:pPr>
            <a:r>
              <a:rPr lang="en-US" sz="1700" dirty="0">
                <a:solidFill>
                  <a:srgbClr val="000000"/>
                </a:solidFill>
                <a:latin typeface="Arial"/>
                <a:cs typeface="Arial"/>
              </a:rPr>
              <a:t>Baseline characteristics: mean (SD), median (IQR) or n (%), by balance group.</a:t>
            </a:r>
          </a:p>
          <a:p>
            <a:pPr marL="274320" indent="-274320" algn="l">
              <a:lnSpc>
                <a:spcPct val="106000"/>
              </a:lnSpc>
              <a:spcBef>
                <a:spcPts val="560"/>
              </a:spcBef>
              <a:buFont typeface="Arial"/>
              <a:buChar char="•"/>
            </a:pPr>
            <a:r>
              <a:rPr lang="en-US" sz="1700" dirty="0">
                <a:solidFill>
                  <a:srgbClr val="000000"/>
                </a:solidFill>
                <a:latin typeface="Arial"/>
                <a:cs typeface="Arial"/>
              </a:rPr>
              <a:t>28-day mortality: chi-square test. Crude and adjusted odds ratios from logistic regression (age, SOFA score, lactate, vasopressor, mechanical ventilation, chronic kidney disease).</a:t>
            </a:r>
          </a:p>
          <a:p>
            <a:pPr marL="274320" indent="-274320" algn="l">
              <a:lnSpc>
                <a:spcPct val="106000"/>
              </a:lnSpc>
              <a:spcBef>
                <a:spcPts val="560"/>
              </a:spcBef>
              <a:buFont typeface="Arial"/>
              <a:buChar char="•"/>
            </a:pPr>
            <a:r>
              <a:rPr lang="en-US" sz="1700" dirty="0">
                <a:solidFill>
                  <a:srgbClr val="000000"/>
                </a:solidFill>
                <a:latin typeface="Arial"/>
                <a:cs typeface="Arial"/>
              </a:rPr>
              <a:t>Time to death: Kaplan-Meier curves (log-rank test) and Cox regression with the same covariates. Proportional hazards checked.</a:t>
            </a:r>
          </a:p>
          <a:p>
            <a:pPr marL="274320" indent="-274320" algn="l">
              <a:lnSpc>
                <a:spcPct val="106000"/>
              </a:lnSpc>
              <a:spcBef>
                <a:spcPts val="560"/>
              </a:spcBef>
              <a:buFont typeface="Arial"/>
              <a:buChar char="•"/>
            </a:pPr>
            <a:r>
              <a:rPr lang="en-US" sz="1700" dirty="0">
                <a:solidFill>
                  <a:srgbClr val="000000"/>
                </a:solidFill>
                <a:latin typeface="Arial"/>
                <a:cs typeface="Arial"/>
              </a:rPr>
              <a:t>Effect modification by heart failure: an interaction term (pre-specified).</a:t>
            </a:r>
          </a:p>
          <a:p>
            <a:pPr marL="274320" indent="-274320" algn="l">
              <a:lnSpc>
                <a:spcPct val="106000"/>
              </a:lnSpc>
              <a:spcBef>
                <a:spcPts val="560"/>
              </a:spcBef>
              <a:buFont typeface="Arial"/>
              <a:buChar char="•"/>
            </a:pPr>
            <a:r>
              <a:rPr lang="en-US" sz="1700" dirty="0">
                <a:solidFill>
                  <a:srgbClr val="000000"/>
                </a:solidFill>
                <a:latin typeface="Arial"/>
                <a:cs typeface="Arial"/>
              </a:rPr>
              <a:t>Main analysis on complete cases. Missing lactate (15%) handled by multiple imputation (20 data sets) as a sensitivity analysis.</a:t>
            </a:r>
          </a:p>
          <a:p>
            <a:pPr marL="274320" indent="-274320" algn="l">
              <a:lnSpc>
                <a:spcPct val="106000"/>
              </a:lnSpc>
              <a:spcBef>
                <a:spcPts val="560"/>
              </a:spcBef>
              <a:buFont typeface="Arial"/>
              <a:buChar char="•"/>
            </a:pPr>
            <a:r>
              <a:rPr lang="en-US" sz="1700" dirty="0">
                <a:solidFill>
                  <a:srgbClr val="000000"/>
                </a:solidFill>
                <a:latin typeface="Arial"/>
                <a:cs typeface="Arial"/>
              </a:rPr>
              <a:t>Estimates with 95% confidence intervals. Analyses in R 4.6.</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Results: report, do not interpret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971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1  Participants first</a:t>
            </a:r>
          </a:p>
        </p:txBody>
      </p:sp>
      <p:sp>
        <p:nvSpPr>
          <p:cNvPr id="71" name="CardBody"/>
          <p:cNvSpPr/>
          <p:nvPr/>
        </p:nvSpPr>
        <p:spPr>
          <a:xfrm>
            <a:off x="457200" y="2337173"/>
            <a:ext cx="2669400" cy="1958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Screened, included, analysed, and why some were lost</a:t>
            </a:r>
          </a:p>
          <a:p>
            <a:pPr marL="0" indent="0" algn="l">
              <a:lnSpc>
                <a:spcPct val="104000"/>
              </a:lnSpc>
              <a:spcBef>
                <a:spcPts val="400"/>
              </a:spcBef>
              <a:buNone/>
            </a:pPr>
            <a:r>
              <a:rPr lang="en-US" sz="1600" dirty="0">
                <a:solidFill>
                  <a:srgbClr val="000000"/>
                </a:solidFill>
                <a:latin typeface="Arial"/>
                <a:cs typeface="Arial"/>
              </a:rPr>
              <a:t>Paper 1: 1201 screened, 50 randomised, 48 analysed</a:t>
            </a:r>
          </a:p>
        </p:txBody>
      </p:sp>
      <p:sp>
        <p:nvSpPr>
          <p:cNvPr id="72" name="CardHead"/>
          <p:cNvSpPr/>
          <p:nvPr/>
        </p:nvSpPr>
        <p:spPr>
          <a:xfrm>
            <a:off x="3326600" y="16971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2  Numbers with CIs</a:t>
            </a:r>
          </a:p>
        </p:txBody>
      </p:sp>
      <p:sp>
        <p:nvSpPr>
          <p:cNvPr id="73" name="CardBody"/>
          <p:cNvSpPr/>
          <p:nvPr/>
        </p:nvSpPr>
        <p:spPr>
          <a:xfrm>
            <a:off x="3326600" y="2337173"/>
            <a:ext cx="2669400" cy="1958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Effect size with its 95% confidence interval (CI)</a:t>
            </a:r>
          </a:p>
          <a:p>
            <a:pPr marL="0" indent="0" algn="l">
              <a:lnSpc>
                <a:spcPct val="104000"/>
              </a:lnSpc>
              <a:spcBef>
                <a:spcPts val="400"/>
              </a:spcBef>
              <a:buNone/>
            </a:pPr>
            <a:r>
              <a:rPr lang="en-US" sz="1600" dirty="0">
                <a:solidFill>
                  <a:srgbClr val="000000"/>
                </a:solidFill>
                <a:latin typeface="Arial"/>
                <a:cs typeface="Arial"/>
              </a:rPr>
              <a:t>Not 'p = 0.42, not significant'</a:t>
            </a:r>
          </a:p>
        </p:txBody>
      </p:sp>
      <p:sp>
        <p:nvSpPr>
          <p:cNvPr id="74" name="CardHead"/>
          <p:cNvSpPr/>
          <p:nvPr/>
        </p:nvSpPr>
        <p:spPr>
          <a:xfrm>
            <a:off x="6196000" y="16971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3  No interpretation</a:t>
            </a:r>
          </a:p>
        </p:txBody>
      </p:sp>
      <p:sp>
        <p:nvSpPr>
          <p:cNvPr id="75" name="CardBody"/>
          <p:cNvSpPr/>
          <p:nvPr/>
        </p:nvSpPr>
        <p:spPr>
          <a:xfrm>
            <a:off x="6196000" y="2337173"/>
            <a:ext cx="2669400" cy="1958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Results report, the Discussion interprets</a:t>
            </a:r>
          </a:p>
          <a:p>
            <a:pPr marL="0" indent="0" algn="l">
              <a:lnSpc>
                <a:spcPct val="104000"/>
              </a:lnSpc>
              <a:spcBef>
                <a:spcPts val="400"/>
              </a:spcBef>
              <a:buNone/>
            </a:pPr>
            <a:r>
              <a:rPr lang="en-US" sz="1600" dirty="0">
                <a:solidFill>
                  <a:srgbClr val="000000"/>
                </a:solidFill>
                <a:latin typeface="Arial"/>
                <a:cs typeface="Arial"/>
              </a:rPr>
              <a:t>Paper 2: results in the order of the aims</a:t>
            </a:r>
          </a:p>
        </p:txBody>
      </p:sp>
      <p:sp>
        <p:nvSpPr>
          <p:cNvPr id="76" name="CardHead"/>
          <p:cNvSpPr/>
          <p:nvPr/>
        </p:nvSpPr>
        <p:spPr>
          <a:xfrm>
            <a:off x="9065400" y="16971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4  One home per number</a:t>
            </a:r>
          </a:p>
        </p:txBody>
      </p:sp>
      <p:sp>
        <p:nvSpPr>
          <p:cNvPr id="77" name="CardBody"/>
          <p:cNvSpPr/>
          <p:nvPr/>
        </p:nvSpPr>
        <p:spPr>
          <a:xfrm>
            <a:off x="9065400" y="2337173"/>
            <a:ext cx="2669400" cy="1958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Key numbers in the text, details in the tables</a:t>
            </a:r>
          </a:p>
          <a:p>
            <a:pPr marL="0" indent="0" algn="l">
              <a:lnSpc>
                <a:spcPct val="104000"/>
              </a:lnSpc>
              <a:spcBef>
                <a:spcPts val="400"/>
              </a:spcBef>
              <a:buNone/>
            </a:pPr>
            <a:r>
              <a:rPr lang="en-US" sz="1600" dirty="0">
                <a:solidFill>
                  <a:srgbClr val="000000"/>
                </a:solidFill>
                <a:latin typeface="Arial"/>
                <a:cs typeface="Arial"/>
              </a:rPr>
              <a:t>Paper 1: text and Table 1 disagree on creatinine</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Participants first, then each outcome as an effect size with its 95% CI.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Worked example: Results for FLUID-ICU question 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Body"/>
          <p:cNvSpPr txBox="1"/>
          <p:nvPr/>
        </p:nvSpPr>
        <p:spPr>
          <a:xfrm>
            <a:off x="457200" y="1080000"/>
            <a:ext cx="11277600" cy="4780000"/>
          </a:xfrm>
          <a:prstGeom prst="rect">
            <a:avLst/>
          </a:prstGeom>
          <a:noFill/>
          <a:ln>
            <a:noFill/>
          </a:ln>
        </p:spPr>
        <p:txBody>
          <a:bodyPr wrap="square" lIns="91440" tIns="45720" rIns="91440" bIns="45720" rtlCol="0" anchor="ctr"/>
          <a:lstStyle/>
          <a:p>
            <a:pPr marL="0" indent="0" algn="l">
              <a:lnSpc>
                <a:spcPct val="108000"/>
              </a:lnSpc>
              <a:buNone/>
            </a:pPr>
            <a:r>
              <a:rPr lang="en-US" sz="1900" i="1" dirty="0">
                <a:solidFill>
                  <a:srgbClr val="595959"/>
                </a:solidFill>
                <a:latin typeface="Arial"/>
                <a:cs typeface="Arial"/>
              </a:rPr>
              <a:t>Participants, Table 1, outcome numbers, crude and adjusted estimates (simulated data).</a:t>
            </a:r>
          </a:p>
          <a:p>
            <a:pPr>
              <a:buNone/>
            </a:pPr>
            <a:endParaRPr sz="950"/>
          </a:p>
          <a:p>
            <a:pPr marL="274320" indent="-274320" algn="l">
              <a:lnSpc>
                <a:spcPct val="106000"/>
              </a:lnSpc>
              <a:spcBef>
                <a:spcPts val="560"/>
              </a:spcBef>
              <a:buFont typeface="Arial"/>
              <a:buChar char="•"/>
            </a:pPr>
            <a:r>
              <a:rPr lang="en-US" sz="1700" dirty="0">
                <a:solidFill>
                  <a:srgbClr val="000000"/>
                </a:solidFill>
                <a:latin typeface="Arial"/>
                <a:cs typeface="Arial"/>
              </a:rPr>
              <a:t>Item 13: Of 620 patients enrolled, 618 had a day-3 fluid balance and were analysed, 527 had complete data for the adjusted model.</a:t>
            </a:r>
          </a:p>
          <a:p>
            <a:pPr marL="274320" indent="-274320" algn="l">
              <a:lnSpc>
                <a:spcPct val="106000"/>
              </a:lnSpc>
              <a:spcBef>
                <a:spcPts val="560"/>
              </a:spcBef>
              <a:buFont typeface="Arial"/>
              <a:buChar char="•"/>
            </a:pPr>
            <a:r>
              <a:rPr lang="en-US" sz="1700" dirty="0">
                <a:solidFill>
                  <a:srgbClr val="000000"/>
                </a:solidFill>
                <a:latin typeface="Arial"/>
                <a:cs typeface="Arial"/>
              </a:rPr>
              <a:t>Item 14: 373 (60.4%) had a positive balance. They were sicker: median SOFA 8 vs 6. Vasopressors 55.0% vs 24.9% (Table 1).</a:t>
            </a:r>
          </a:p>
          <a:p>
            <a:pPr marL="274320" indent="-274320" algn="l">
              <a:lnSpc>
                <a:spcPct val="106000"/>
              </a:lnSpc>
              <a:spcBef>
                <a:spcPts val="560"/>
              </a:spcBef>
              <a:buFont typeface="Arial"/>
              <a:buChar char="•"/>
            </a:pPr>
            <a:r>
              <a:rPr lang="en-US" sz="1700" dirty="0">
                <a:solidFill>
                  <a:srgbClr val="000000"/>
                </a:solidFill>
                <a:latin typeface="Arial"/>
                <a:cs typeface="Arial"/>
              </a:rPr>
              <a:t>Item 15: By day 28, 134 of 373 (35.9%) patients with a positive balance and 45 of 245 (18.4%) with a negative balance had died.</a:t>
            </a:r>
          </a:p>
          <a:p>
            <a:pPr marL="274320" indent="-274320" algn="l">
              <a:lnSpc>
                <a:spcPct val="106000"/>
              </a:lnSpc>
              <a:spcBef>
                <a:spcPts val="560"/>
              </a:spcBef>
              <a:buFont typeface="Arial"/>
              <a:buChar char="•"/>
            </a:pPr>
            <a:r>
              <a:rPr lang="en-US" sz="1700" dirty="0">
                <a:solidFill>
                  <a:srgbClr val="000000"/>
                </a:solidFill>
                <a:latin typeface="Arial"/>
                <a:cs typeface="Arial"/>
              </a:rPr>
              <a:t>Item 16: Crude OR 2.49 (95% CI 1.70 to 3.70), adjusted OR 1.62 (95% CI 1.02 to 2.59).</a:t>
            </a:r>
          </a:p>
          <a:p>
            <a:pPr marL="274320" indent="-274320" algn="l">
              <a:lnSpc>
                <a:spcPct val="106000"/>
              </a:lnSpc>
              <a:spcBef>
                <a:spcPts val="560"/>
              </a:spcBef>
              <a:buFont typeface="Arial"/>
              <a:buChar char="•"/>
            </a:pPr>
            <a:r>
              <a:rPr lang="en-US" sz="1700" dirty="0">
                <a:solidFill>
                  <a:srgbClr val="000000"/>
                </a:solidFill>
                <a:latin typeface="Arial"/>
                <a:cs typeface="Arial"/>
              </a:rPr>
              <a:t>Item 17: Multiple imputation: adjusted OR 1.70 (1.09 to 2.64). Adjusted Cox HR 1.46 (1.00 to 2.13).</a:t>
            </a:r>
          </a:p>
          <a:p>
            <a:pPr marL="274320" indent="-274320" algn="l">
              <a:lnSpc>
                <a:spcPct val="106000"/>
              </a:lnSpc>
              <a:spcBef>
                <a:spcPts val="560"/>
              </a:spcBef>
              <a:buFont typeface="Arial"/>
              <a:buChar char="•"/>
            </a:pPr>
            <a:r>
              <a:rPr lang="en-US" sz="1700" dirty="0">
                <a:solidFill>
                  <a:srgbClr val="0B376C"/>
                </a:solidFill>
                <a:latin typeface="Arial"/>
                <a:cs typeface="Arial"/>
              </a:rPr>
              <a:t>No 'because', no 'significant', no 'suggests': numbers with 95% CIs only.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Tables and figures that stand alone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 reader should understand each table without reading the text.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Worked example: FLUID-ICU Table 1 in one sentence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715750"/>
          <a:ext cx="11277600" cy="254000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500" b="1" dirty="0">
                          <a:solidFill>
                            <a:srgbClr val="FFFFFF"/>
                          </a:solidFill>
                          <a:latin typeface="Arial"/>
                          <a:cs typeface="Arial"/>
                        </a:rPr>
                        <a:t>Characteristic</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Negative balance (n = 245)</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Positive balance (n = 373)</a:t>
                      </a:r>
                    </a:p>
                  </a:txBody>
                  <a:tcPr marL="73152" marR="73152" marT="45720" marB="45720" anchor="ctr">
                    <a:solidFill>
                      <a:srgbClr val="0D7377"/>
                    </a:solidFill>
                  </a:tcPr>
                </a:tc>
              </a:tr>
              <a:tr h="360000">
                <a:tc>
                  <a:txBody>
                    <a:bodyPr/>
                    <a:lstStyle/>
                    <a:p>
                      <a:pPr algn="l"/>
                      <a:r>
                        <a:rPr lang="en-US" sz="1500" dirty="0">
                          <a:solidFill>
                            <a:srgbClr val="000000"/>
                          </a:solidFill>
                          <a:latin typeface="Arial"/>
                          <a:cs typeface="Arial"/>
                        </a:rPr>
                        <a:t>Age, years, mean</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64.6</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61.4</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SOFA score, median (IQR)</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6 (4 to 8)</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8 (6 to 10)</a:t>
                      </a:r>
                    </a:p>
                  </a:txBody>
                  <a:tcPr marL="73152" marR="73152" marT="45720" marB="45720" anchor="ctr">
                    <a:solidFill>
                      <a:srgbClr val="F5F9FA"/>
                    </a:solidFill>
                  </a:tcPr>
                </a:tc>
              </a:tr>
              <a:tr h="360000">
                <a:tc>
                  <a:txBody>
                    <a:bodyPr/>
                    <a:lstStyle/>
                    <a:p>
                      <a:pPr algn="l"/>
                      <a:r>
                        <a:rPr lang="en-US" sz="1500" dirty="0">
                          <a:solidFill>
                            <a:srgbClr val="000000"/>
                          </a:solidFill>
                          <a:latin typeface="Arial"/>
                          <a:cs typeface="Arial"/>
                        </a:rPr>
                        <a:t>Vasopressor, n (%)</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61 (24.9%)</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205 (55.0%)</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Mechanical ventilation, n (%)</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97 (39.6%)</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216 (57.9%)</a:t>
                      </a:r>
                    </a:p>
                  </a:txBody>
                  <a:tcPr marL="73152" marR="73152" marT="45720" marB="45720" anchor="ctr">
                    <a:solidFill>
                      <a:srgbClr val="F5F9FA"/>
                    </a:solidFill>
                  </a:tcPr>
                </a:tc>
              </a:tr>
              <a:tr h="360000">
                <a:tc>
                  <a:txBody>
                    <a:bodyPr/>
                    <a:lstStyle/>
                    <a:p>
                      <a:pPr algn="l"/>
                      <a:r>
                        <a:rPr lang="en-US" sz="1500" dirty="0">
                          <a:solidFill>
                            <a:srgbClr val="000000"/>
                          </a:solidFill>
                          <a:latin typeface="Arial"/>
                          <a:cs typeface="Arial"/>
                        </a:rPr>
                        <a:t>Lactate, mmol/L, median (IQR)</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2.2 (1.4 to 3.0)</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2.9 (1.9 to 4.0)</a:t>
                      </a:r>
                    </a:p>
                  </a:txBody>
                  <a:tcPr marL="73152" marR="73152" marT="45720" marB="45720" anchor="ctr">
                    <a:solidFill>
                      <a:srgbClr val="FFFFFF"/>
                    </a:solidFill>
                  </a:tcPr>
                </a:tc>
              </a:tr>
              <a:tr h="360000">
                <a:tc>
                  <a:txBody>
                    <a:bodyPr/>
                    <a:lstStyle/>
                    <a:p>
                      <a:pPr algn="l"/>
                      <a:r>
                        <a:rPr lang="en-US" sz="1500" dirty="0">
                          <a:solidFill>
                            <a:srgbClr val="000000"/>
                          </a:solidFill>
                          <a:latin typeface="Arial"/>
                          <a:cs typeface="Arial"/>
                        </a:rPr>
                        <a:t>Heart failure, n (%)</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54 (22.0%)</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43 (11.5%)</a:t>
                      </a:r>
                    </a:p>
                  </a:txBody>
                  <a:tcPr marL="73152" marR="73152" marT="45720" marB="45720" anchor="ctr">
                    <a:solidFill>
                      <a:srgbClr val="F5F9FA"/>
                    </a:solidFill>
                  </a:tcPr>
                </a:tc>
              </a:tr>
            </a:tbl>
          </a:graphicData>
        </a:graphic>
      </p:graphicFrame>
      <p:sp>
        <p:nvSpPr>
          <p:cNvPr id="31" name="Caption"/>
          <p:cNvSpPr txBox="1"/>
          <p:nvPr/>
        </p:nvSpPr>
        <p:spPr>
          <a:xfrm>
            <a:off x="457200" y="4345750"/>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Simulated data (results pack Q1, Table 1). SOFA = organ failure score. IQR = interquartile range. Sentence: 'Patients with a positive balance were sicker at baseline.'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STROBE for the FLUID-ICU paper: which item goes where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FLUID-ICU is a cohort, so the paper follows STROBE. Numbers are STROBE item numbers.</a:t>
            </a:r>
          </a:p>
        </p:txBody>
      </p:sp>
      <p:sp>
        <p:nvSpPr>
          <p:cNvPr id="70" name="CardHead"/>
          <p:cNvSpPr/>
          <p:nvPr/>
        </p:nvSpPr>
        <p:spPr>
          <a:xfrm>
            <a:off x="457200" y="1761906"/>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Methods (items 4-12)</a:t>
            </a:r>
          </a:p>
        </p:txBody>
      </p:sp>
      <p:sp>
        <p:nvSpPr>
          <p:cNvPr id="71" name="CardBody"/>
          <p:cNvSpPr/>
          <p:nvPr/>
        </p:nvSpPr>
        <p:spPr>
          <a:xfrm>
            <a:off x="457200" y="2401906"/>
            <a:ext cx="5538800" cy="2644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500" dirty="0">
                <a:solidFill>
                  <a:srgbClr val="000000"/>
                </a:solidFill>
                <a:latin typeface="Arial"/>
                <a:cs typeface="Arial"/>
              </a:rPr>
              <a:t>4  Design</a:t>
            </a:r>
          </a:p>
          <a:p>
            <a:pPr marL="0" indent="0" algn="l">
              <a:lnSpc>
                <a:spcPct val="104000"/>
              </a:lnSpc>
              <a:spcBef>
                <a:spcPts val="400"/>
              </a:spcBef>
              <a:buNone/>
            </a:pPr>
            <a:r>
              <a:rPr lang="en-US" sz="1500" dirty="0">
                <a:solidFill>
                  <a:srgbClr val="000000"/>
                </a:solidFill>
                <a:latin typeface="Arial"/>
                <a:cs typeface="Arial"/>
              </a:rPr>
              <a:t>5  Setting, dates</a:t>
            </a:r>
          </a:p>
          <a:p>
            <a:pPr marL="0" indent="0" algn="l">
              <a:lnSpc>
                <a:spcPct val="104000"/>
              </a:lnSpc>
              <a:spcBef>
                <a:spcPts val="400"/>
              </a:spcBef>
              <a:buNone/>
            </a:pPr>
            <a:r>
              <a:rPr lang="en-US" sz="1500" dirty="0">
                <a:solidFill>
                  <a:srgbClr val="000000"/>
                </a:solidFill>
                <a:latin typeface="Arial"/>
                <a:cs typeface="Arial"/>
              </a:rPr>
              <a:t>6  Participants</a:t>
            </a:r>
          </a:p>
          <a:p>
            <a:pPr marL="0" indent="0" algn="l">
              <a:lnSpc>
                <a:spcPct val="104000"/>
              </a:lnSpc>
              <a:spcBef>
                <a:spcPts val="400"/>
              </a:spcBef>
              <a:buNone/>
            </a:pPr>
            <a:r>
              <a:rPr lang="en-US" sz="1500" dirty="0">
                <a:solidFill>
                  <a:srgbClr val="000000"/>
                </a:solidFill>
                <a:latin typeface="Arial"/>
                <a:cs typeface="Arial"/>
              </a:rPr>
              <a:t>7  Variables</a:t>
            </a:r>
          </a:p>
          <a:p>
            <a:pPr marL="0" indent="0" algn="l">
              <a:lnSpc>
                <a:spcPct val="104000"/>
              </a:lnSpc>
              <a:spcBef>
                <a:spcPts val="400"/>
              </a:spcBef>
              <a:buNone/>
            </a:pPr>
            <a:r>
              <a:rPr lang="en-US" sz="1500" dirty="0">
                <a:solidFill>
                  <a:srgbClr val="000000"/>
                </a:solidFill>
                <a:latin typeface="Arial"/>
                <a:cs typeface="Arial"/>
              </a:rPr>
              <a:t>8  Data sources</a:t>
            </a:r>
          </a:p>
          <a:p>
            <a:pPr marL="0" indent="0" algn="l">
              <a:lnSpc>
                <a:spcPct val="104000"/>
              </a:lnSpc>
              <a:spcBef>
                <a:spcPts val="400"/>
              </a:spcBef>
              <a:buNone/>
            </a:pPr>
            <a:r>
              <a:rPr lang="en-US" sz="1500" dirty="0">
                <a:solidFill>
                  <a:srgbClr val="000000"/>
                </a:solidFill>
                <a:latin typeface="Arial"/>
                <a:cs typeface="Arial"/>
              </a:rPr>
              <a:t>9  Bias</a:t>
            </a:r>
          </a:p>
          <a:p>
            <a:pPr marL="0" indent="0" algn="l">
              <a:lnSpc>
                <a:spcPct val="104000"/>
              </a:lnSpc>
              <a:spcBef>
                <a:spcPts val="400"/>
              </a:spcBef>
              <a:buNone/>
            </a:pPr>
            <a:r>
              <a:rPr lang="en-US" sz="1500" dirty="0">
                <a:solidFill>
                  <a:srgbClr val="000000"/>
                </a:solidFill>
                <a:latin typeface="Arial"/>
                <a:cs typeface="Arial"/>
              </a:rPr>
              <a:t>10  Study size</a:t>
            </a:r>
          </a:p>
          <a:p>
            <a:pPr marL="0" indent="0" algn="l">
              <a:lnSpc>
                <a:spcPct val="104000"/>
              </a:lnSpc>
              <a:spcBef>
                <a:spcPts val="400"/>
              </a:spcBef>
              <a:buNone/>
            </a:pPr>
            <a:r>
              <a:rPr lang="en-US" sz="1500" dirty="0">
                <a:solidFill>
                  <a:srgbClr val="000000"/>
                </a:solidFill>
                <a:latin typeface="Arial"/>
                <a:cs typeface="Arial"/>
              </a:rPr>
              <a:t>12  Statistics, missing data</a:t>
            </a:r>
          </a:p>
        </p:txBody>
      </p:sp>
      <p:sp>
        <p:nvSpPr>
          <p:cNvPr id="72" name="CardHead"/>
          <p:cNvSpPr/>
          <p:nvPr/>
        </p:nvSpPr>
        <p:spPr>
          <a:xfrm>
            <a:off x="6196000" y="1761906"/>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Results (items 13-17)</a:t>
            </a:r>
          </a:p>
        </p:txBody>
      </p:sp>
      <p:sp>
        <p:nvSpPr>
          <p:cNvPr id="73" name="CardBody"/>
          <p:cNvSpPr/>
          <p:nvPr/>
        </p:nvSpPr>
        <p:spPr>
          <a:xfrm>
            <a:off x="6196000" y="2401906"/>
            <a:ext cx="5538800" cy="2644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500" dirty="0">
                <a:solidFill>
                  <a:srgbClr val="000000"/>
                </a:solidFill>
                <a:latin typeface="Arial"/>
                <a:cs typeface="Arial"/>
              </a:rPr>
              <a:t>13  Participants and flow</a:t>
            </a:r>
          </a:p>
          <a:p>
            <a:pPr marL="0" indent="0" algn="l">
              <a:lnSpc>
                <a:spcPct val="104000"/>
              </a:lnSpc>
              <a:spcBef>
                <a:spcPts val="400"/>
              </a:spcBef>
              <a:buNone/>
            </a:pPr>
            <a:r>
              <a:rPr lang="en-US" sz="1500" dirty="0">
                <a:solidFill>
                  <a:srgbClr val="000000"/>
                </a:solidFill>
                <a:latin typeface="Arial"/>
                <a:cs typeface="Arial"/>
              </a:rPr>
              <a:t>14  Descriptive data (Table 1)</a:t>
            </a:r>
          </a:p>
          <a:p>
            <a:pPr marL="0" indent="0" algn="l">
              <a:lnSpc>
                <a:spcPct val="104000"/>
              </a:lnSpc>
              <a:spcBef>
                <a:spcPts val="400"/>
              </a:spcBef>
              <a:buNone/>
            </a:pPr>
            <a:r>
              <a:rPr lang="en-US" sz="1500" dirty="0">
                <a:solidFill>
                  <a:srgbClr val="000000"/>
                </a:solidFill>
                <a:latin typeface="Arial"/>
                <a:cs typeface="Arial"/>
              </a:rPr>
              <a:t>15  Outcome data</a:t>
            </a:r>
          </a:p>
          <a:p>
            <a:pPr marL="0" indent="0" algn="l">
              <a:lnSpc>
                <a:spcPct val="104000"/>
              </a:lnSpc>
              <a:spcBef>
                <a:spcPts val="400"/>
              </a:spcBef>
              <a:buNone/>
            </a:pPr>
            <a:r>
              <a:rPr lang="en-US" sz="1500" dirty="0">
                <a:solidFill>
                  <a:srgbClr val="000000"/>
                </a:solidFill>
                <a:latin typeface="Arial"/>
                <a:cs typeface="Arial"/>
              </a:rPr>
              <a:t>16  Main results: crude and adjusted, 95% CI</a:t>
            </a:r>
          </a:p>
          <a:p>
            <a:pPr marL="0" indent="0" algn="l">
              <a:lnSpc>
                <a:spcPct val="104000"/>
              </a:lnSpc>
              <a:spcBef>
                <a:spcPts val="400"/>
              </a:spcBef>
              <a:buNone/>
            </a:pPr>
            <a:r>
              <a:rPr lang="en-US" sz="1500" dirty="0">
                <a:solidFill>
                  <a:srgbClr val="000000"/>
                </a:solidFill>
                <a:latin typeface="Arial"/>
                <a:cs typeface="Arial"/>
              </a:rPr>
              <a:t>17  Other analyses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Write with the STROBE checklist open and tick each item as you write it.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Check: Methods, Results or Discussion?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3 min</a:t>
            </a:r>
          </a:p>
        </p:txBody>
      </p:sp>
      <p:sp>
        <p:nvSpPr>
          <p:cNvPr id="51" name="Steps"/>
          <p:cNvSpPr txBox="1"/>
          <p:nvPr/>
        </p:nvSpPr>
        <p:spPr>
          <a:xfrm>
            <a:off x="457200" y="1720000"/>
            <a:ext cx="6766560" cy="423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'We used logistic regression adjusted for SOFA score and age.'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'Of 620 patients enrolled, 618 had a day-3 fluid balance.'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'This may be because sicker patients received more fluid.'</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'Lactate was missing in 15.0% of patients and was imputed.'</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'28-day mortality was higher with a positive balance (adjusted OR 1.62, 95% CI 1.02 to 2.59).'</a:t>
            </a:r>
          </a:p>
        </p:txBody>
      </p:sp>
      <p:sp>
        <p:nvSpPr>
          <p:cNvPr id="52" name="Side"/>
          <p:cNvSpPr/>
          <p:nvPr/>
        </p:nvSpPr>
        <p:spPr>
          <a:xfrm>
            <a:off x="7423760" y="1720000"/>
            <a:ext cx="4311040" cy="20061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Answers</a:t>
            </a:r>
          </a:p>
          <a:p>
            <a:pPr marL="274320" indent="-274320" algn="l">
              <a:lnSpc>
                <a:spcPct val="104000"/>
              </a:lnSpc>
              <a:spcBef>
                <a:spcPts val="300"/>
              </a:spcBef>
              <a:buFont typeface="Arial"/>
              <a:buChar char="•"/>
            </a:pPr>
            <a:r>
              <a:rPr lang="en-US" sz="1500" dirty="0">
                <a:solidFill>
                  <a:srgbClr val="000000"/>
                </a:solidFill>
                <a:latin typeface="Arial"/>
                <a:cs typeface="Arial"/>
              </a:rPr>
              <a:t>Methods</a:t>
            </a:r>
          </a:p>
          <a:p>
            <a:pPr marL="274320" indent="-274320" algn="l">
              <a:lnSpc>
                <a:spcPct val="104000"/>
              </a:lnSpc>
              <a:spcBef>
                <a:spcPts val="300"/>
              </a:spcBef>
              <a:buFont typeface="Arial"/>
              <a:buChar char="•"/>
            </a:pPr>
            <a:r>
              <a:rPr lang="en-US" sz="1500" dirty="0">
                <a:solidFill>
                  <a:srgbClr val="000000"/>
                </a:solidFill>
                <a:latin typeface="Arial"/>
                <a:cs typeface="Arial"/>
              </a:rPr>
              <a:t>Results (participants)</a:t>
            </a:r>
          </a:p>
          <a:p>
            <a:pPr marL="274320" indent="-274320" algn="l">
              <a:lnSpc>
                <a:spcPct val="104000"/>
              </a:lnSpc>
              <a:spcBef>
                <a:spcPts val="300"/>
              </a:spcBef>
              <a:buFont typeface="Arial"/>
              <a:buChar char="•"/>
            </a:pPr>
            <a:r>
              <a:rPr lang="en-US" sz="1500" dirty="0">
                <a:solidFill>
                  <a:srgbClr val="000000"/>
                </a:solidFill>
                <a:latin typeface="Arial"/>
                <a:cs typeface="Arial"/>
              </a:rPr>
              <a:t>Discussion (explains)</a:t>
            </a:r>
          </a:p>
          <a:p>
            <a:pPr marL="274320" indent="-274320" algn="l">
              <a:lnSpc>
                <a:spcPct val="104000"/>
              </a:lnSpc>
              <a:spcBef>
                <a:spcPts val="300"/>
              </a:spcBef>
              <a:buFont typeface="Arial"/>
              <a:buChar char="•"/>
            </a:pPr>
            <a:r>
              <a:rPr lang="en-US" sz="1500" dirty="0">
                <a:solidFill>
                  <a:srgbClr val="000000"/>
                </a:solidFill>
                <a:latin typeface="Arial"/>
                <a:cs typeface="Arial"/>
              </a:rPr>
              <a:t>Methods (how) and Results (how many)</a:t>
            </a:r>
          </a:p>
          <a:p>
            <a:pPr marL="274320" indent="-274320" algn="l">
              <a:lnSpc>
                <a:spcPct val="104000"/>
              </a:lnSpc>
              <a:spcBef>
                <a:spcPts val="300"/>
              </a:spcBef>
              <a:buFont typeface="Arial"/>
              <a:buChar char="•"/>
            </a:pPr>
            <a:r>
              <a:rPr lang="en-US" sz="1500" dirty="0">
                <a:solidFill>
                  <a:srgbClr val="000000"/>
                </a:solidFill>
                <a:latin typeface="Arial"/>
                <a:cs typeface="Arial"/>
              </a:rPr>
              <a:t>Results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Manuscript workshop 1  |  45 minutes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Write the Methods and Results: together, then on your own</a:t>
            </a:r>
          </a:p>
          <a:p>
            <a:pPr marL="0" indent="0" algn="ctr">
              <a:spcBef>
                <a:spcPts val="1200"/>
              </a:spcBef>
              <a:buNone/>
            </a:pPr>
            <a:r>
              <a:rPr lang="en-US" sz="1900" i="1" dirty="0">
                <a:solidFill>
                  <a:srgbClr val="595959"/>
                </a:solidFill>
                <a:latin typeface="Arial"/>
                <a:cs typeface="Arial"/>
              </a:rPr>
              <a:t>30 minutes drafting Q1 live with the whole class, then 15 minutes on your own question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Manuscript workshop 1, part 1: we draft Q1 together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WHOLE-CLASS TASK   |   30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The instructor shares the manuscript template and results pack Q1</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Methods (15 min): you suggest each sentence aloud when called on. The instructor types the best one</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Results (12 min): participants, Table 1 sentence, crude and adjusted OR</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Number check (3 min): a volunteer reads each number against the pack</a:t>
            </a:r>
          </a:p>
        </p:txBody>
      </p:sp>
      <p:sp>
        <p:nvSpPr>
          <p:cNvPr id="52" name="Side"/>
          <p:cNvSpPr/>
          <p:nvPr/>
        </p:nvSpPr>
        <p:spPr>
          <a:xfrm>
            <a:off x="7423760" y="1720000"/>
            <a:ext cx="4311040" cy="19680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Use</a:t>
            </a:r>
          </a:p>
          <a:p>
            <a:pPr marL="274320" indent="-274320" algn="l">
              <a:lnSpc>
                <a:spcPct val="104000"/>
              </a:lnSpc>
              <a:spcBef>
                <a:spcPts val="300"/>
              </a:spcBef>
              <a:buFont typeface="Arial"/>
              <a:buChar char="•"/>
            </a:pPr>
            <a:r>
              <a:rPr lang="en-US" sz="1500" dirty="0">
                <a:solidFill>
                  <a:srgbClr val="000000"/>
                </a:solidFill>
                <a:latin typeface="Arial"/>
                <a:cs typeface="Arial"/>
              </a:rPr>
              <a:t>Results pack Q1 (sent before the session)</a:t>
            </a:r>
          </a:p>
          <a:p>
            <a:pPr marL="274320" indent="-274320" algn="l">
              <a:lnSpc>
                <a:spcPct val="104000"/>
              </a:lnSpc>
              <a:spcBef>
                <a:spcPts val="300"/>
              </a:spcBef>
              <a:buFont typeface="Arial"/>
              <a:buChar char="•"/>
            </a:pPr>
            <a:r>
              <a:rPr lang="en-US" sz="1500" dirty="0">
                <a:solidFill>
                  <a:srgbClr val="000000"/>
                </a:solidFill>
                <a:latin typeface="Arial"/>
                <a:cs typeface="Arial"/>
              </a:rPr>
              <a:t>Manuscript template (Course/Templates)</a:t>
            </a:r>
          </a:p>
          <a:p>
            <a:pPr marL="274320" indent="-274320" algn="l">
              <a:lnSpc>
                <a:spcPct val="104000"/>
              </a:lnSpc>
              <a:spcBef>
                <a:spcPts val="300"/>
              </a:spcBef>
              <a:buFont typeface="Arial"/>
              <a:buChar char="•"/>
            </a:pPr>
            <a:r>
              <a:rPr lang="en-US" sz="1500" dirty="0">
                <a:solidFill>
                  <a:srgbClr val="000000"/>
                </a:solidFill>
                <a:latin typeface="Arial"/>
                <a:cs typeface="Arial"/>
              </a:rPr>
              <a:t>STROBE items 4-17</a:t>
            </a:r>
          </a:p>
          <a:p>
            <a:pPr marL="274320" indent="-274320" algn="l">
              <a:lnSpc>
                <a:spcPct val="104000"/>
              </a:lnSpc>
              <a:spcBef>
                <a:spcPts val="300"/>
              </a:spcBef>
              <a:buFont typeface="Arial"/>
              <a:buChar char="•"/>
            </a:pPr>
            <a:r>
              <a:rPr lang="en-US" sz="1500" dirty="0">
                <a:solidFill>
                  <a:srgbClr val="000000"/>
                </a:solidFill>
                <a:latin typeface="Arial"/>
                <a:cs typeface="Arial"/>
              </a:rPr>
              <a:t>The worked examples (slides)</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OUTPUT   </a:t>
            </a:r>
            <a:r>
              <a:rPr lang="en-US" sz="1500" dirty="0">
                <a:solidFill>
                  <a:srgbClr val="000000"/>
                </a:solidFill>
                <a:latin typeface="Arial"/>
                <a:cs typeface="Arial"/>
              </a:rPr>
              <a:t>A class draft of the Q1 Methods and Results, shared as a PDF after the session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Manuscript workshop 1, part 2: start your own draft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INDIVIDUAL TASK   |   15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Open the results pack for your question (Q1 to Q5)</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Follow the structure of the class draft. Take every number from your pack</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Start with the Methods: design, participants, variables, statistics</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Questions: raise your hand or use the chat. The instructor answers</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At home: finish the Methods and Results, Table 1 and one figure or table</a:t>
            </a:r>
          </a:p>
        </p:txBody>
      </p:sp>
      <p:sp>
        <p:nvSpPr>
          <p:cNvPr id="52" name="Side"/>
          <p:cNvSpPr/>
          <p:nvPr/>
        </p:nvSpPr>
        <p:spPr>
          <a:xfrm>
            <a:off x="7423760" y="1720000"/>
            <a:ext cx="4311040" cy="27204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B376C"/>
                </a:solidFill>
                <a:latin typeface="Arial"/>
                <a:cs typeface="Arial"/>
              </a:rPr>
              <a:t>The five questions</a:t>
            </a:r>
          </a:p>
          <a:p>
            <a:pPr marL="274320" indent="-274320" algn="l">
              <a:lnSpc>
                <a:spcPct val="104000"/>
              </a:lnSpc>
              <a:spcBef>
                <a:spcPts val="300"/>
              </a:spcBef>
              <a:buFont typeface="Arial"/>
              <a:buChar char="•"/>
            </a:pPr>
            <a:r>
              <a:rPr lang="en-US" sz="1500" dirty="0">
                <a:solidFill>
                  <a:srgbClr val="000000"/>
                </a:solidFill>
                <a:latin typeface="Arial"/>
                <a:cs typeface="Arial"/>
              </a:rPr>
              <a:t>Q1 Fluid balance and 28-day death</a:t>
            </a:r>
          </a:p>
          <a:p>
            <a:pPr marL="274320" indent="-274320" algn="l">
              <a:lnSpc>
                <a:spcPct val="104000"/>
              </a:lnSpc>
              <a:spcBef>
                <a:spcPts val="300"/>
              </a:spcBef>
              <a:buFont typeface="Arial"/>
              <a:buChar char="•"/>
            </a:pPr>
            <a:r>
              <a:rPr lang="en-US" sz="1500" dirty="0">
                <a:solidFill>
                  <a:srgbClr val="000000"/>
                </a:solidFill>
                <a:latin typeface="Arial"/>
                <a:cs typeface="Arial"/>
              </a:rPr>
              <a:t>Q2 Fluid balance and AKI (acute kidney injury)</a:t>
            </a:r>
          </a:p>
          <a:p>
            <a:pPr marL="274320" indent="-274320" algn="l">
              <a:lnSpc>
                <a:spcPct val="104000"/>
              </a:lnSpc>
              <a:spcBef>
                <a:spcPts val="300"/>
              </a:spcBef>
              <a:buFont typeface="Arial"/>
              <a:buChar char="•"/>
            </a:pPr>
            <a:r>
              <a:rPr lang="en-US" sz="1500" dirty="0">
                <a:solidFill>
                  <a:srgbClr val="000000"/>
                </a:solidFill>
                <a:latin typeface="Arial"/>
                <a:cs typeface="Arial"/>
              </a:rPr>
              <a:t>Q3 Fluid balance and ventilator-free days</a:t>
            </a:r>
          </a:p>
          <a:p>
            <a:pPr marL="274320" indent="-274320" algn="l">
              <a:lnSpc>
                <a:spcPct val="104000"/>
              </a:lnSpc>
              <a:spcBef>
                <a:spcPts val="300"/>
              </a:spcBef>
              <a:buFont typeface="Arial"/>
              <a:buChar char="•"/>
            </a:pPr>
            <a:r>
              <a:rPr lang="en-US" sz="1500" dirty="0">
                <a:solidFill>
                  <a:srgbClr val="000000"/>
                </a:solidFill>
                <a:latin typeface="Arial"/>
                <a:cs typeface="Arial"/>
              </a:rPr>
              <a:t>Q4 Lactate, death and missing data</a:t>
            </a:r>
          </a:p>
          <a:p>
            <a:pPr marL="274320" indent="-274320" algn="l">
              <a:lnSpc>
                <a:spcPct val="104000"/>
              </a:lnSpc>
              <a:spcBef>
                <a:spcPts val="300"/>
              </a:spcBef>
              <a:buFont typeface="Arial"/>
              <a:buChar char="•"/>
            </a:pPr>
            <a:r>
              <a:rPr lang="en-US" sz="1500" dirty="0">
                <a:solidFill>
                  <a:srgbClr val="000000"/>
                </a:solidFill>
                <a:latin typeface="Arial"/>
                <a:cs typeface="Arial"/>
              </a:rPr>
              <a:t>Q5 Fluid balance and ICU stay (survivors)</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OUTPUT   </a:t>
            </a:r>
            <a:r>
              <a:rPr lang="en-US" sz="1500" dirty="0">
                <a:solidFill>
                  <a:srgbClr val="000000"/>
                </a:solidFill>
                <a:latin typeface="Arial"/>
                <a:cs typeface="Arial"/>
              </a:rPr>
              <a:t>Your own Methods and Results (about 600 words), sent to the course folder before Session 8</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Key words of Session 7</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367261"/>
          <a:ext cx="11277600" cy="3791840"/>
        </p:xfrm>
        <a:graphic>
          <a:graphicData uri="http://schemas.openxmlformats.org/drawingml/2006/table">
            <a:tbl>
              <a:tblPr firstRow="1" bandRow="1">
                <a:tableStyleId>{5C22544A-7EE6-4342-B048-85BDC9FD1C3A}</a:tableStyleId>
              </a:tblPr>
              <a:tblGrid>
                <a:gridCol w="5638800"/>
                <a:gridCol w="5638800"/>
              </a:tblGrid>
              <a:tr h="380000">
                <a:tc>
                  <a:txBody>
                    <a:bodyPr/>
                    <a:lstStyle/>
                    <a:p>
                      <a:pPr algn="l"/>
                      <a:r>
                        <a:rPr lang="en-US" sz="1500" b="1" dirty="0">
                          <a:solidFill>
                            <a:srgbClr val="FFFFFF"/>
                          </a:solidFill>
                          <a:latin typeface="Arial"/>
                          <a:cs typeface="Arial"/>
                        </a:rPr>
                        <a:t>Term</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In plain words</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Deferred consent</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Enrol first in an emergency, ask consent as soon as possible (committee-approved)</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Registration</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Public record of a study before patient 1 (mandatory for trials)</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FFP</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Research misconduct: fabrication, falsification, plagiarism</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ICMJE criteria</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The four conditions every author must meet</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Conflict of interest</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Anything that could be seen to influence your judgement. Declare it</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STROBE</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Reporting checklist for observational studies: Methods items 4-12, Results 13-17</a:t>
                      </a:r>
                    </a:p>
                  </a:txBody>
                  <a:tcPr marL="73152" marR="73152" marT="45720" marB="45720" anchor="ctr">
                    <a:solidFill>
                      <a:srgbClr val="F5F9FA"/>
                    </a:solidFill>
                  </a:tcPr>
                </a:tc>
              </a:tr>
            </a:tbl>
          </a:graphicData>
        </a:graphic>
      </p:graphicFrame>
      <p:sp>
        <p:nvSpPr>
          <p:cNvPr id="31" name="Caption"/>
          <p:cNvSpPr txBox="1"/>
          <p:nvPr/>
        </p:nvSpPr>
        <p:spPr>
          <a:xfrm>
            <a:off x="457200" y="5249101"/>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Full glossary (English-Vietnamese): Course/References/glossary_EN_VN (PDF in the course folder)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Wrap-up, exit question and homework</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1F5C7A"/>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DISCUSSION   |   7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Three take-home messages (right)</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Exit question in the chat: 'Who consents for a sedated patient in septic shock, and when?'</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Homework 1: write Part 4 of your own proposal</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Homework 2: finish your Methods and Results draft before Session 8</a:t>
            </a:r>
          </a:p>
          <a:p>
            <a:pPr marL="380000" indent="-380000" algn="l">
              <a:lnSpc>
                <a:spcPct val="104000"/>
              </a:lnSpc>
              <a:spcBef>
                <a:spcPts val="450"/>
              </a:spcBef>
              <a:buClr>
                <a:srgbClr val="1F5C7A"/>
              </a:buClr>
              <a:buFont typeface="Arial"/>
              <a:buChar char="•"/>
            </a:pPr>
            <a:r>
              <a:rPr lang="en-US" sz="1650" dirty="0">
                <a:solidFill>
                  <a:srgbClr val="000000"/>
                </a:solidFill>
                <a:latin typeface="Arial"/>
                <a:cs typeface="Arial"/>
              </a:rPr>
              <a:t>Homework 3: prepare your 6 presentation slides (everyone submits them)</a:t>
            </a:r>
          </a:p>
        </p:txBody>
      </p:sp>
      <p:sp>
        <p:nvSpPr>
          <p:cNvPr id="52" name="Side"/>
          <p:cNvSpPr/>
          <p:nvPr/>
        </p:nvSpPr>
        <p:spPr>
          <a:xfrm>
            <a:off x="7423760" y="1720000"/>
            <a:ext cx="4311040" cy="216803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1F5C7A"/>
                </a:solidFill>
                <a:latin typeface="Arial"/>
                <a:cs typeface="Arial"/>
              </a:rPr>
              <a:t>Take home</a:t>
            </a:r>
          </a:p>
          <a:p>
            <a:pPr marL="274320" indent="-274320" algn="l">
              <a:lnSpc>
                <a:spcPct val="104000"/>
              </a:lnSpc>
              <a:spcBef>
                <a:spcPts val="300"/>
              </a:spcBef>
              <a:buFont typeface="Arial"/>
              <a:buChar char="•"/>
            </a:pPr>
            <a:r>
              <a:rPr lang="en-US" sz="1500" dirty="0">
                <a:solidFill>
                  <a:srgbClr val="000000"/>
                </a:solidFill>
                <a:latin typeface="Arial"/>
                <a:cs typeface="Arial"/>
              </a:rPr>
              <a:t>No approval, no data: not even 'a few patients'</a:t>
            </a:r>
          </a:p>
          <a:p>
            <a:pPr marL="274320" indent="-274320" algn="l">
              <a:lnSpc>
                <a:spcPct val="104000"/>
              </a:lnSpc>
              <a:spcBef>
                <a:spcPts val="300"/>
              </a:spcBef>
              <a:buFont typeface="Arial"/>
              <a:buChar char="•"/>
            </a:pPr>
            <a:r>
              <a:rPr lang="en-US" sz="1500" dirty="0">
                <a:solidFill>
                  <a:srgbClr val="000000"/>
                </a:solidFill>
                <a:latin typeface="Arial"/>
                <a:cs typeface="Arial"/>
              </a:rPr>
              <a:t>Every author meets all four criteria. Declare every interest</a:t>
            </a:r>
          </a:p>
          <a:p>
            <a:pPr marL="274320" indent="-274320" algn="l">
              <a:lnSpc>
                <a:spcPct val="104000"/>
              </a:lnSpc>
              <a:spcBef>
                <a:spcPts val="300"/>
              </a:spcBef>
              <a:buFont typeface="Arial"/>
              <a:buChar char="•"/>
            </a:pPr>
            <a:r>
              <a:rPr lang="en-US" sz="1500" dirty="0">
                <a:solidFill>
                  <a:srgbClr val="000000"/>
                </a:solidFill>
                <a:latin typeface="Arial"/>
                <a:cs typeface="Arial"/>
              </a:rPr>
              <a:t>Methods = what you did. Results = numbers with CIs, no opinions</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1F5C7A"/>
            </a:solidFill>
          </a:ln>
        </p:spPr>
        <p:txBody>
          <a:bodyPr wrap="square" lIns="182880" tIns="45720" rIns="182880" bIns="45720" rtlCol="0" anchor="ctr">
            <a:normAutofit/>
          </a:bodyPr>
          <a:lstStyle/>
          <a:p>
            <a:pPr marL="0" indent="0" algn="ctr">
              <a:buNone/>
            </a:pPr>
            <a:r>
              <a:rPr lang="en-US" sz="1300" b="1" dirty="0">
                <a:solidFill>
                  <a:srgbClr val="1F5C7A"/>
                </a:solidFill>
                <a:latin typeface="Arial"/>
                <a:cs typeface="Arial"/>
              </a:rPr>
              <a:t>OUTPUT   </a:t>
            </a:r>
            <a:r>
              <a:rPr lang="en-US" sz="1500" dirty="0">
                <a:solidFill>
                  <a:srgbClr val="000000"/>
                </a:solidFill>
                <a:latin typeface="Arial"/>
                <a:cs typeface="Arial"/>
              </a:rPr>
              <a:t>Exit answers read before Session 8. Part 4 and Methods + Results drafted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Extra slides  |  Session 7</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Extra slides: Session 7</a:t>
            </a:r>
          </a:p>
          <a:p>
            <a:pPr marL="0" indent="0" algn="ctr">
              <a:spcBef>
                <a:spcPts val="1200"/>
              </a:spcBef>
              <a:buNone/>
            </a:pPr>
            <a:r>
              <a:rPr lang="en-US" sz="1900" i="1" dirty="0">
                <a:solidFill>
                  <a:srgbClr val="595959"/>
                </a:solidFill>
                <a:latin typeface="Arial"/>
                <a:cs typeface="Arial"/>
              </a:rPr>
              <a:t>Use only if time allows, or for self-study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Check: register or not?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2 min</a:t>
            </a:r>
          </a:p>
        </p:txBody>
      </p:sp>
      <p:sp>
        <p:nvSpPr>
          <p:cNvPr id="51" name="Steps"/>
          <p:cNvSpPr txBox="1"/>
          <p:nvPr/>
        </p:nvSpPr>
        <p:spPr>
          <a:xfrm>
            <a:off x="457200" y="1720000"/>
            <a:ext cx="6766560" cy="423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randomised trial of restrictive vs usual fluids in septic shock</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systematic review of fluid strategies in sepsis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retrospective cohort from ICU charts (like FLUID-ICU)</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clinical audit of fluid-balance charting against the unit standard</a:t>
            </a:r>
          </a:p>
        </p:txBody>
      </p:sp>
      <p:sp>
        <p:nvSpPr>
          <p:cNvPr id="52" name="Side"/>
          <p:cNvSpPr/>
          <p:nvPr/>
        </p:nvSpPr>
        <p:spPr>
          <a:xfrm>
            <a:off x="7423760" y="1720000"/>
            <a:ext cx="4311040" cy="19680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Answers</a:t>
            </a:r>
          </a:p>
          <a:p>
            <a:pPr marL="274320" indent="-274320" algn="l">
              <a:lnSpc>
                <a:spcPct val="104000"/>
              </a:lnSpc>
              <a:spcBef>
                <a:spcPts val="300"/>
              </a:spcBef>
              <a:buFont typeface="Arial"/>
              <a:buChar char="•"/>
            </a:pPr>
            <a:r>
              <a:rPr lang="en-US" sz="1500" dirty="0">
                <a:solidFill>
                  <a:srgbClr val="000000"/>
                </a:solidFill>
                <a:latin typeface="Arial"/>
                <a:cs typeface="Arial"/>
              </a:rPr>
              <a:t>Must: a trial registry, before patient 1</a:t>
            </a:r>
          </a:p>
          <a:p>
            <a:pPr marL="274320" indent="-274320" algn="l">
              <a:lnSpc>
                <a:spcPct val="104000"/>
              </a:lnSpc>
              <a:spcBef>
                <a:spcPts val="300"/>
              </a:spcBef>
              <a:buFont typeface="Arial"/>
              <a:buChar char="•"/>
            </a:pPr>
            <a:r>
              <a:rPr lang="en-US" sz="1500" dirty="0">
                <a:solidFill>
                  <a:srgbClr val="000000"/>
                </a:solidFill>
                <a:latin typeface="Arial"/>
                <a:cs typeface="Arial"/>
              </a:rPr>
              <a:t>Should: PROSPERO</a:t>
            </a:r>
          </a:p>
          <a:p>
            <a:pPr marL="274320" indent="-274320" algn="l">
              <a:lnSpc>
                <a:spcPct val="104000"/>
              </a:lnSpc>
              <a:spcBef>
                <a:spcPts val="300"/>
              </a:spcBef>
              <a:buFont typeface="Arial"/>
              <a:buChar char="•"/>
            </a:pPr>
            <a:r>
              <a:rPr lang="en-US" sz="1500" dirty="0">
                <a:solidFill>
                  <a:srgbClr val="000000"/>
                </a:solidFill>
                <a:latin typeface="Arial"/>
                <a:cs typeface="Arial"/>
              </a:rPr>
              <a:t>Recommended, not required</a:t>
            </a:r>
          </a:p>
          <a:p>
            <a:pPr marL="274320" indent="-274320" algn="l">
              <a:lnSpc>
                <a:spcPct val="104000"/>
              </a:lnSpc>
              <a:spcBef>
                <a:spcPts val="300"/>
              </a:spcBef>
              <a:buFont typeface="Arial"/>
              <a:buChar char="•"/>
            </a:pPr>
            <a:r>
              <a:rPr lang="en-US" sz="1500" dirty="0">
                <a:solidFill>
                  <a:srgbClr val="000000"/>
                </a:solidFill>
                <a:latin typeface="Arial"/>
                <a:cs typeface="Arial"/>
              </a:rPr>
              <a:t>Audit: no research registration, local approval</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IMRaD: the hourglass shape of every paper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Introduction narrows to your question. Discussion widens back to practice.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CRediT: say who did what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CRediT (Contributor Roles Taxonomy): 14 standard roles that journals now ask for.</a:t>
            </a:r>
          </a:p>
        </p:txBody>
      </p:sp>
      <p:sp>
        <p:nvSpPr>
          <p:cNvPr id="70" name="CardHead"/>
          <p:cNvSpPr/>
          <p:nvPr/>
        </p:nvSpPr>
        <p:spPr>
          <a:xfrm>
            <a:off x="457200" y="176561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Some of the 14 roles</a:t>
            </a:r>
          </a:p>
        </p:txBody>
      </p:sp>
      <p:sp>
        <p:nvSpPr>
          <p:cNvPr id="71" name="CardBody"/>
          <p:cNvSpPr/>
          <p:nvPr/>
        </p:nvSpPr>
        <p:spPr>
          <a:xfrm>
            <a:off x="457200" y="2405612"/>
            <a:ext cx="3625866" cy="263316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Conceptualization</a:t>
            </a:r>
          </a:p>
          <a:p>
            <a:pPr marL="0" indent="0" algn="l">
              <a:lnSpc>
                <a:spcPct val="104000"/>
              </a:lnSpc>
              <a:spcBef>
                <a:spcPts val="400"/>
              </a:spcBef>
              <a:buNone/>
            </a:pPr>
            <a:r>
              <a:rPr lang="en-US" sz="1750" dirty="0">
                <a:solidFill>
                  <a:srgbClr val="000000"/>
                </a:solidFill>
                <a:latin typeface="Arial"/>
                <a:cs typeface="Arial"/>
              </a:rPr>
              <a:t>Methodology</a:t>
            </a:r>
          </a:p>
          <a:p>
            <a:pPr marL="0" indent="0" algn="l">
              <a:lnSpc>
                <a:spcPct val="104000"/>
              </a:lnSpc>
              <a:spcBef>
                <a:spcPts val="400"/>
              </a:spcBef>
              <a:buNone/>
            </a:pPr>
            <a:r>
              <a:rPr lang="en-US" sz="1750" dirty="0">
                <a:solidFill>
                  <a:srgbClr val="000000"/>
                </a:solidFill>
                <a:latin typeface="Arial"/>
                <a:cs typeface="Arial"/>
              </a:rPr>
              <a:t>Investigation</a:t>
            </a:r>
          </a:p>
          <a:p>
            <a:pPr marL="0" indent="0" algn="l">
              <a:lnSpc>
                <a:spcPct val="104000"/>
              </a:lnSpc>
              <a:spcBef>
                <a:spcPts val="400"/>
              </a:spcBef>
              <a:buNone/>
            </a:pPr>
            <a:r>
              <a:rPr lang="en-US" sz="1750" dirty="0">
                <a:solidFill>
                  <a:srgbClr val="000000"/>
                </a:solidFill>
                <a:latin typeface="Arial"/>
                <a:cs typeface="Arial"/>
              </a:rPr>
              <a:t>Formal analysis</a:t>
            </a:r>
          </a:p>
          <a:p>
            <a:pPr marL="0" indent="0" algn="l">
              <a:lnSpc>
                <a:spcPct val="104000"/>
              </a:lnSpc>
              <a:spcBef>
                <a:spcPts val="400"/>
              </a:spcBef>
              <a:buNone/>
            </a:pPr>
            <a:r>
              <a:rPr lang="en-US" sz="1750" dirty="0">
                <a:solidFill>
                  <a:srgbClr val="000000"/>
                </a:solidFill>
                <a:latin typeface="Arial"/>
                <a:cs typeface="Arial"/>
              </a:rPr>
              <a:t>Writing (original draft)</a:t>
            </a:r>
          </a:p>
          <a:p>
            <a:pPr marL="0" indent="0" algn="l">
              <a:lnSpc>
                <a:spcPct val="104000"/>
              </a:lnSpc>
              <a:spcBef>
                <a:spcPts val="400"/>
              </a:spcBef>
              <a:buNone/>
            </a:pPr>
            <a:r>
              <a:rPr lang="en-US" sz="1750" dirty="0">
                <a:solidFill>
                  <a:srgbClr val="000000"/>
                </a:solidFill>
                <a:latin typeface="Arial"/>
                <a:cs typeface="Arial"/>
              </a:rPr>
              <a:t>Writing (review and editing)</a:t>
            </a:r>
          </a:p>
          <a:p>
            <a:pPr marL="0" indent="0" algn="l">
              <a:lnSpc>
                <a:spcPct val="104000"/>
              </a:lnSpc>
              <a:spcBef>
                <a:spcPts val="400"/>
              </a:spcBef>
              <a:buNone/>
            </a:pPr>
            <a:r>
              <a:rPr lang="en-US" sz="1750" dirty="0">
                <a:solidFill>
                  <a:srgbClr val="000000"/>
                </a:solidFill>
                <a:latin typeface="Arial"/>
                <a:cs typeface="Arial"/>
              </a:rPr>
              <a:t>Supervision</a:t>
            </a:r>
          </a:p>
        </p:txBody>
      </p:sp>
      <p:sp>
        <p:nvSpPr>
          <p:cNvPr id="72" name="CardHead"/>
          <p:cNvSpPr/>
          <p:nvPr/>
        </p:nvSpPr>
        <p:spPr>
          <a:xfrm>
            <a:off x="4283066" y="176561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Paper 1 did it</a:t>
            </a:r>
          </a:p>
        </p:txBody>
      </p:sp>
      <p:sp>
        <p:nvSpPr>
          <p:cNvPr id="73" name="CardBody"/>
          <p:cNvSpPr/>
          <p:nvPr/>
        </p:nvSpPr>
        <p:spPr>
          <a:xfrm>
            <a:off x="4283066" y="2405612"/>
            <a:ext cx="3625866" cy="263316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NB: Writing (original draft)</a:t>
            </a:r>
          </a:p>
          <a:p>
            <a:pPr marL="0" indent="0" algn="l">
              <a:lnSpc>
                <a:spcPct val="104000"/>
              </a:lnSpc>
              <a:spcBef>
                <a:spcPts val="400"/>
              </a:spcBef>
              <a:buNone/>
            </a:pPr>
            <a:r>
              <a:rPr lang="en-US" sz="1750" dirty="0">
                <a:solidFill>
                  <a:srgbClr val="000000"/>
                </a:solidFill>
                <a:latin typeface="Arial"/>
                <a:cs typeface="Arial"/>
              </a:rPr>
              <a:t>CS: Methodology, Formal analysis</a:t>
            </a:r>
          </a:p>
          <a:p>
            <a:pPr marL="0" indent="0" algn="l">
              <a:lnSpc>
                <a:spcPct val="104000"/>
              </a:lnSpc>
              <a:spcBef>
                <a:spcPts val="400"/>
              </a:spcBef>
              <a:buNone/>
            </a:pPr>
            <a:r>
              <a:rPr lang="en-US" sz="1750" dirty="0">
                <a:solidFill>
                  <a:srgbClr val="000000"/>
                </a:solidFill>
                <a:latin typeface="Arial"/>
                <a:cs typeface="Arial"/>
              </a:rPr>
              <a:t>SDB: Conceptualization, Supervision, Funding acquisition</a:t>
            </a:r>
          </a:p>
        </p:txBody>
      </p:sp>
      <p:sp>
        <p:nvSpPr>
          <p:cNvPr id="74" name="CardHead"/>
          <p:cNvSpPr/>
          <p:nvPr/>
        </p:nvSpPr>
        <p:spPr>
          <a:xfrm>
            <a:off x="8108932" y="1765612"/>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Your proposal</a:t>
            </a:r>
          </a:p>
        </p:txBody>
      </p:sp>
      <p:sp>
        <p:nvSpPr>
          <p:cNvPr id="75" name="CardBody"/>
          <p:cNvSpPr/>
          <p:nvPr/>
        </p:nvSpPr>
        <p:spPr>
          <a:xfrm>
            <a:off x="8108932" y="2405612"/>
            <a:ext cx="3625866" cy="263316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Agree the author list now</a:t>
            </a:r>
          </a:p>
          <a:p>
            <a:pPr marL="0" indent="0" algn="l">
              <a:lnSpc>
                <a:spcPct val="104000"/>
              </a:lnSpc>
              <a:spcBef>
                <a:spcPts val="400"/>
              </a:spcBef>
              <a:buNone/>
            </a:pPr>
            <a:r>
              <a:rPr lang="en-US" sz="1750" dirty="0">
                <a:solidFill>
                  <a:srgbClr val="000000"/>
                </a:solidFill>
                <a:latin typeface="Arial"/>
                <a:cs typeface="Arial"/>
              </a:rPr>
              <a:t>Write each person's roles</a:t>
            </a:r>
          </a:p>
          <a:p>
            <a:pPr marL="0" indent="0" algn="l">
              <a:lnSpc>
                <a:spcPct val="104000"/>
              </a:lnSpc>
              <a:spcBef>
                <a:spcPts val="400"/>
              </a:spcBef>
              <a:buNone/>
            </a:pPr>
            <a:r>
              <a:rPr lang="en-US" sz="1750" dirty="0">
                <a:solidFill>
                  <a:srgbClr val="000000"/>
                </a:solidFill>
                <a:latin typeface="Arial"/>
                <a:cs typeface="Arial"/>
              </a:rPr>
              <a:t>Revisit before submission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Transparent roles prevent gift and ghost authorship.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