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Welcome to Week 5. We meet online, 19:30 to 22:30 with a 15-minute break. Sessions 1-4 asked a question, found the evidence and chose a design. Over these two Saturdays we measure and analyse: today (Session 5) the data, next Saturday (Session 6) the analysis.</a:t>
            </a:r>
          </a:p>
          <a:p>
            <a:r>
              <a:rPr lang="en-US" sz="1400" b="0" dirty="0"/>
              <a:t>Key promise: no formulas. Every idea comes as a picture, then a worked example, then a one-minute check: a poll, or two or three people called on with the microphone on. Your job is to interpret, not to calculate.</a:t>
            </a:r>
          </a:p>
          <a:p>
            <a:r>
              <a:rPr lang="en-US" sz="1400" b="0" dirty="0"/>
              <a:t>New in Weeks 5-6: the course dataset FLUID-ICU, a realistic (simulated) cohort of 620 adults with sepsis. You will see it cleaned and described live in R on the shared screen. It comes with five research questions (Q1 to Q5), each with a results pack. In class we work through the questions together. Later, each of you chooses one question and writes your own manuscript from its results pack in Weeks 7-8: we give you the results, you write the paper.</a:t>
            </a:r>
          </a:p>
          <a:p>
            <a:r>
              <a:rPr lang="en-US" sz="1400" b="0" dirty="0"/>
              <a:t>Running example: fluids in septic shock. The variable 'cumulative fluid balance (ml/kg)' follows us all evening: on the form, in the data dictionary, in the cleaned dataset, in Table 1.</a:t>
            </a:r>
          </a:p>
          <a:p>
            <a:r>
              <a:rPr lang="en-US" sz="1400" b="0" dirty="0"/>
              <a:t>Ask the class (call on two or three people, microphone on): who has ever filled in a data collection form and thought 'what does this box actually want?' Expected: many replies. That is section 5.1.</a:t>
            </a:r>
          </a:p>
          <a:p>
            <a:r>
              <a:rPr lang="en-US" sz="1400" b="0" dirty="0"/>
              <a:t>Timing: recap 19:30, 5.1 at 19:40, 5.2 at 20:15, break at 20:40, 5.3 at 20:55, 5.4 at 21:30, proposal builder at 21:55, wrap-up at 22:25.</a:t>
            </a:r>
          </a:p>
          <a:p>
            <a:r>
              <a:rPr lang="en-US" sz="1400" b="0" dirty="0"/>
              <a:t>Pace: slow. Attention is lower online in the evening. If the class needs time, skip the extra slides at the end. Never skip the checks.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Purpose: wake up Session 4 memory and catch anyone who missed it. Keep it light: no marks.</a:t>
            </a:r>
          </a:p>
          <a:p>
            <a:r>
              <a:rPr lang="en-US" sz="1400" b="0" dirty="0"/>
              <a:t>Run it: launch one poll per question (Zoom/Teams poll or a form), give 1 minute each, show the results, then reveal. Hide the side panel until the reveal (or read the answers from these notes).</a:t>
            </a:r>
          </a:p>
          <a:p>
            <a:r>
              <a:rPr lang="en-US" sz="1400" b="0" dirty="0"/>
              <a:t>Q1 answer: prospective cohort. Exposure (smoking) is measured first, then we wait for the outcome. Common wrong answer: case-control. Point out that case-control starts from the outcome and looks back.</a:t>
            </a:r>
          </a:p>
          <a:p>
            <a:r>
              <a:rPr lang="en-US" sz="1400" b="0" dirty="0"/>
              <a:t>Q2 answer: confounding by indication. Severity causes both more fluid and more death. This is exactly why Paper 2 (Hyun 2023, a cohort of fluid balance and mortality in septic shock, in the course folder, Course/Papers) used propensity-score matching, and why Session 6 (6.3 and 6.4) is about 'adjusted' results.</a:t>
            </a:r>
          </a:p>
          <a:p>
            <a:r>
              <a:rPr lang="en-US" sz="1400" b="0" dirty="0"/>
              <a:t>Q3 answer: RR = 0.20 / 0.30 = 0.67 (a one-third relative reduction). Risk difference = 10 percentage points. NNT = 1 / 0.10 = 10 patients treated to prevent one death.</a:t>
            </a:r>
          </a:p>
          <a:p>
            <a:r>
              <a:rPr lang="en-US" sz="1400" b="0" dirty="0"/>
              <a:t>If more than a third of the class gets Q3 wrong, spend 2 extra minutes drawing the 2x2 table on the shared screen (whiteboard) before moving on.</a:t>
            </a:r>
          </a:p>
          <a:p>
            <a:r>
              <a:rPr lang="en-US" sz="1400" b="0" dirty="0"/>
              <a:t>Timing: 10 minutes including the reveal (19:30 to 19:40).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5.1 opener (35 minutes, 19:40 to 20:15: variable types with a check, CRF design with a worked example, data dictionary, validation, data management, missing data, then a 7-minute whole-class task on fixing CRF items).</a:t>
            </a:r>
          </a:p>
          <a:p>
            <a:r>
              <a:rPr lang="en-US" sz="1400" b="0" dirty="0"/>
              <a:t>Key message: most problems in clinical research lie in the data rather than in the analysis. A statistician cannot fix a blank box, a missing unit or an impossible value six months later.</a:t>
            </a:r>
          </a:p>
          <a:p>
            <a:r>
              <a:rPr lang="en-US" sz="1400" b="0" dirty="0"/>
              <a:t>Garbage in, garbage out: the quality of your answer is capped by the quality of your form.</a:t>
            </a:r>
          </a:p>
          <a:p>
            <a:r>
              <a:rPr lang="en-US" sz="1400" b="0" dirty="0"/>
              <a:t>Ask the class (call on two or three people, microphone on): has anyone been asked to 'help with the data' after a study finished, and found half the forms incomplete? Invite one or two people to unmute and tell their story in one sentence.</a:t>
            </a:r>
          </a:p>
          <a:p>
            <a:r>
              <a:rPr lang="en-US" sz="1400" b="0" dirty="0"/>
              <a:t>Transition: we start with the most basic decision of all: what type of variable are you collecting? It decides how you write the CRF item, how you summarise it and which test you use.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every variable is either a number you measure or a category you assign. Then split once more.</a:t>
            </a:r>
          </a:p>
          <a:p>
            <a:r>
              <a:rPr lang="en-US" sz="1400" b="0" dirty="0"/>
              <a:t>Numbers: continuous (any value on a scale: fluid balance in ml/kg, lactate, age) or counts (whole numbers: number of organ failures).</a:t>
            </a:r>
          </a:p>
          <a:p>
            <a:r>
              <a:rPr lang="en-US" sz="1400" b="0" dirty="0"/>
              <a:t>Categories: binary (two options: died yes/no), nominal (several groups with no order: source of sepsis) and ordinal (ordered groups: acute kidney injury (AKI) stage 1 to 3, pain mild/moderate/severe).</a:t>
            </a:r>
          </a:p>
          <a:p>
            <a:r>
              <a:rPr lang="en-US" sz="1400" b="0" dirty="0"/>
              <a:t>Time-to-event (in the intro line) is special: it combines how long (time to death) and whether it happened (died, or censored at day 28 if still alive). Just mention it. We meet it again with Kaplan-Meier curves and Cox models in Session 6 (6.3).</a:t>
            </a:r>
          </a:p>
          <a:p>
            <a:r>
              <a:rPr lang="en-US" sz="1400" b="0" dirty="0"/>
              <a:t>Common misconception: 'coded as numbers means numerical'. Sex coded 1/2 is still a category. The average of 1.4 means nothing.</a:t>
            </a:r>
          </a:p>
          <a:p>
            <a:r>
              <a:rPr lang="en-US" sz="1400" b="0" dirty="0"/>
              <a:t>Quick sorting game: name a variable and call on someone to say its type: Glasgow Coma Scale (ordinal, though often treated as a number), heart rate (continuous), ventilated yes/no (binary), blood group (nominal), days on ventilator (count), time to extubation (time-to-event).</a:t>
            </a:r>
          </a:p>
          <a:p>
            <a:r>
              <a:rPr lang="en-US" sz="1400" b="0" dirty="0"/>
              <a:t>Tip: collect continuous variables as numbers whenever possible. You can always group age into bands later, but you can never get the exact age back from '60-69'.</a:t>
            </a:r>
          </a:p>
          <a:p>
            <a:r>
              <a:rPr lang="en-US" sz="1400" b="0" dirty="0"/>
              <a:t>This slide replaces the earlier tree picture with editable cards. The content is the same.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your understanding (3 minutes). Launch a poll for each variable with six options (continuous, count, binary, nominal, ordinal, time-to-event), or call on one person per variable. Reveal the side panel only after each vote.</a:t>
            </a:r>
          </a:p>
          <a:p>
            <a:r>
              <a:rPr lang="en-US" sz="1400" b="0" dirty="0"/>
              <a:t>Heart rate: continuous.</a:t>
            </a:r>
          </a:p>
          <a:p>
            <a:r>
              <a:rPr lang="en-US" sz="1400" b="0" dirty="0"/>
              <a:t>GCS: ordinal. Ordered scores with unequal steps, often analysed like a number, which is acceptable if stated.</a:t>
            </a:r>
          </a:p>
          <a:p>
            <a:r>
              <a:rPr lang="en-US" sz="1400" b="0" dirty="0"/>
              <a:t>Blood group: nominal, no order.</a:t>
            </a:r>
          </a:p>
          <a:p>
            <a:r>
              <a:rPr lang="en-US" sz="1400" b="0" dirty="0"/>
              <a:t>Ventilated yes/no: binary.</a:t>
            </a:r>
          </a:p>
          <a:p>
            <a:r>
              <a:rPr lang="en-US" sz="1400" b="0" dirty="0"/>
              <a:t>Time to extubation: time-to-event, because some patients are never extubated (they die or are transferred) and must be censored.</a:t>
            </a:r>
          </a:p>
          <a:p>
            <a:r>
              <a:rPr lang="en-US" sz="1400" b="0" dirty="0"/>
              <a:t>If more than a third get GCS or time-to-extubation wrong, go back to the previous slide for one minute.</a:t>
            </a:r>
          </a:p>
          <a:p>
            <a:r>
              <a:rPr lang="en-US" sz="1400" b="0" dirty="0"/>
              <a:t>Why this matters: the type decides the CRF box, the summary (5.3) and the test (Session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CRF item is good when two different people, filling it for the same patient, would write the same answer.</a:t>
            </a:r>
          </a:p>
          <a:p>
            <a:r>
              <a:rPr lang="en-US" sz="1400" b="1" dirty="0"/>
              <a:t>Go through the left side and call on people to diagnose each problem before you reveal the red text:</a:t>
            </a:r>
          </a:p>
          <a:p>
            <a:r>
              <a:rPr lang="en-US" sz="1400" b="0" dirty="0"/>
              <a:t>Fluid balance: no unit (ml? litres? ml/kg?), no time window (today? cumulative?). For our running example this single box decides the primary outcome of the whole study.</a:t>
            </a:r>
          </a:p>
          <a:p>
            <a:r>
              <a:rPr lang="en-US" sz="1400" b="0" dirty="0"/>
              <a:t>Age: years or months, on which date? Better: collect date of birth and date of admission and let the computer calculate age.</a:t>
            </a:r>
          </a:p>
          <a:p>
            <a:r>
              <a:rPr lang="en-US" sz="1400" b="0" dirty="0"/>
              <a:t>Infection source: options are incomplete (no 'other', no 'unknown') and it is unclear whether you can tick more than one.</a:t>
            </a:r>
          </a:p>
          <a:p>
            <a:r>
              <a:rPr lang="en-US" sz="1400" b="0" dirty="0"/>
              <a:t>Did fluids work and did the patient improve: two questions in one (double-barrelled), and both are opinions. Replace with objective measures (lactate, mean arterial pressure, vasopressor dose).</a:t>
            </a:r>
          </a:p>
          <a:p>
            <a:r>
              <a:rPr lang="en-US" sz="1400" b="0" dirty="0"/>
              <a:t>Right side: unit and time window inside the question, boxes for digits including a +/- sign (fluid balance can be negative), fixed date format, tick one, 'other' and 'unknown' options, decimal place shown for lactate.</a:t>
            </a:r>
          </a:p>
          <a:p>
            <a:r>
              <a:rPr lang="en-US" sz="1400" b="0" dirty="0"/>
              <a:t>Ask: what is wrong with leaving a box blank? Expected: we cannot tell 'not done' from 'forgot' from 'zero'. That is why we add 'unknown / not done'.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(3 minutes): build one CRF item together, the primary exposure of the course dataset.</a:t>
            </a:r>
          </a:p>
          <a:p>
            <a:r>
              <a:rPr lang="en-US" sz="1400" b="0" dirty="0"/>
              <a:t>What: cumulative fluid balance = total fluid in (crystalloids, colloids, blood, drug diluents, enteral) minus total fluid out (urine, drains, losses). Decide whether insensible losses count. Write it in the data dictionary.</a:t>
            </a:r>
          </a:p>
          <a:p>
            <a:r>
              <a:rPr lang="en-US" sz="1400" b="0" dirty="0"/>
              <a:t>When: from ICU admission to the end of day 3 (the FLUID-ICU definition). A different window gives a different variable.</a:t>
            </a:r>
          </a:p>
          <a:p>
            <a:r>
              <a:rPr lang="en-US" sz="1400" b="0" dirty="0"/>
              <a:t>Unit: ml/kg of admission weight, so patients of different sizes can be compared. That means weight must also be on the CRF.</a:t>
            </a:r>
          </a:p>
          <a:p>
            <a:r>
              <a:rPr lang="en-US" sz="1400" b="0" dirty="0"/>
              <a:t>Format: a signed number with digit boxes. Fluid balance can be negative.</a:t>
            </a:r>
          </a:p>
          <a:p>
            <a:r>
              <a:rPr lang="en-US" sz="1400" b="0" dirty="0"/>
              <a:t>Missing: a 'not recorded' box and a reason, so a blank always means 'forgotten'.</a:t>
            </a:r>
          </a:p>
          <a:p>
            <a:r>
              <a:rPr lang="en-US" sz="1400" b="0" dirty="0"/>
              <a:t>Ask (call on two or three people, microphone on): what other item must the CRF now contain because of the unit? Expected: body weight at admission (and how it was obtained).</a:t>
            </a:r>
          </a:p>
          <a:p>
            <a:r>
              <a:rPr lang="en-US" sz="1400" b="0" dirty="0"/>
              <a:t>In the proposal builder at the end of this session, the instructor models the same steps for the running example, and you then do it for your own variables.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five rules cover most CRF problems. Read the card titles, give one example each.</a:t>
            </a:r>
          </a:p>
          <a:p>
            <a:r>
              <a:rPr lang="en-US" sz="1400" b="0" dirty="0"/>
              <a:t>Only what you need: every item must answer an objective, describe the population, or adjust for a confounder. 'Nice to know' items make forms long and incomplete.</a:t>
            </a:r>
          </a:p>
          <a:p>
            <a:r>
              <a:rPr lang="en-US" sz="1400" b="0" dirty="0"/>
              <a:t>One question, one answer: avoid double-barrelled questions. Prefer measured values over opinions.</a:t>
            </a:r>
          </a:p>
          <a:p>
            <a:r>
              <a:rPr lang="en-US" sz="1400" b="0" dirty="0"/>
              <a:t>Units and timing: write the unit and the time point into the question.</a:t>
            </a:r>
          </a:p>
          <a:p>
            <a:r>
              <a:rPr lang="en-US" sz="1400" b="0" dirty="0"/>
              <a:t>Closed answers: tick boxes with codes are faster to fill and to analyse than free text. Always include 'other (specify)' and 'unknown / not done'.</a:t>
            </a:r>
          </a:p>
          <a:p>
            <a:r>
              <a:rPr lang="en-US" sz="1400" b="0" dirty="0"/>
              <a:t>Pilot it: give the form to two colleagues for the same five patients and compare. Disagreement shows you which item to rewrite.</a:t>
            </a:r>
          </a:p>
          <a:p>
            <a:r>
              <a:rPr lang="en-US" sz="1400" b="0" dirty="0"/>
              <a:t>Common mistake: designing the form after data collection has started. Changing a form mid-study creates two different datasets.</a:t>
            </a:r>
          </a:p>
          <a:p>
            <a:r>
              <a:rPr lang="en-US" sz="1400" b="0" dirty="0"/>
              <a:t>Ask (call on two or three people, microphone on): which rule is most often broken on forms in your unit? Expected answers: too long, no units, free text everywhere.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data dictionary (also called a codebook) explains every column of your dataset: short name, meaning, type, unit or codes, and allowed values.</a:t>
            </a:r>
          </a:p>
          <a:p>
            <a:r>
              <a:rPr lang="en-US" sz="1400" b="0" dirty="0"/>
              <a:t>Why it matters: in six months nobody will remember whether sex 1 meant male or female, or whether fb_d5 was ml or ml/kg. A statistician, a co-author or a reviewer must be able to understand your data without phoning you.</a:t>
            </a:r>
          </a:p>
          <a:p>
            <a:r>
              <a:rPr lang="en-US" sz="1400" b="0" dirty="0"/>
              <a:t>Read one row aloud: fb_d5 is cumulative fluid balance at day 5, continuous, in ml/kg, allowed from -100 to 300. That allowed range becomes an automatic range check on the next slide.</a:t>
            </a:r>
          </a:p>
          <a:p>
            <a:r>
              <a:rPr lang="en-US" sz="1400" b="0" dirty="0"/>
              <a:t>Note the 'unknown' code (9) for source of infection. Missing and unknown are written down, not left blank.</a:t>
            </a:r>
          </a:p>
          <a:p>
            <a:r>
              <a:rPr lang="en-US" sz="1400" b="0" dirty="0"/>
              <a:t>Tip: short variable names with no spaces (fb_d5, not 'Fluid balance day 5') work in every software.</a:t>
            </a:r>
          </a:p>
          <a:p>
            <a:r>
              <a:rPr lang="en-US" sz="1400" b="0" dirty="0"/>
              <a:t>The proposal builder today asks you to write 3 to 5 rows like these for your own study (Exercise 8 of the Session 5 exercise sheet).</a:t>
            </a:r>
          </a:p>
          <a:p>
            <a:r>
              <a:rPr lang="en-US" sz="1400" b="0" dirty="0"/>
              <a:t>Ask (call on two or three people, microphone on): who has a data dictionary for an audit they ran? Usually very few. That is normal and easy to fix.</a:t>
            </a:r>
          </a:p>
          <a:p>
            <a:r>
              <a:rPr lang="en-US" sz="1400" b="0" dirty="0"/>
              <a:t>The table is editable: you can change a row live if the class suggests a better one.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four simple types of check catch most data-entry errors.</a:t>
            </a:r>
          </a:p>
          <a:p>
            <a:r>
              <a:rPr lang="en-US" sz="1400" b="0" dirty="0"/>
              <a:t>Range check: a value outside the allowed range (age 230 was probably 23 or 30). The range comes straight from the data dictionary.</a:t>
            </a:r>
          </a:p>
          <a:p>
            <a:r>
              <a:rPr lang="en-US" sz="1400" b="0" dirty="0"/>
              <a:t>Consistency check: two values that cannot both be true (discharge before admission).</a:t>
            </a:r>
          </a:p>
          <a:p>
            <a:r>
              <a:rPr lang="en-US" sz="1400" b="0" dirty="0"/>
              <a:t>Logic check: an impossible combination of answers (male and pregnant).</a:t>
            </a:r>
          </a:p>
          <a:p>
            <a:r>
              <a:rPr lang="en-US" sz="1400" b="0" dirty="0"/>
              <a:t>Completeness check: a required field is empty. Chase it now while the chart is still available.</a:t>
            </a:r>
          </a:p>
          <a:p>
            <a:r>
              <a:rPr lang="en-US" sz="1400" b="0" dirty="0"/>
              <a:t>How to do it in practice: electronic forms can block impossible values at entry (next slide). On paper, a weekly check by the study coordinator does the same job.</a:t>
            </a:r>
          </a:p>
          <a:p>
            <a:r>
              <a:rPr lang="en-US" sz="1400" b="0" dirty="0"/>
              <a:t>Clinical point: the earlier you find the error, the easier it is to fix. Next week the patient's chart is still on the ward. Next year it is archived.</a:t>
            </a:r>
          </a:p>
          <a:p>
            <a:r>
              <a:rPr lang="en-US" sz="1400" b="0" dirty="0"/>
              <a:t>Ask (call on two or three people, microphone on): what impossible values have you seen in hospital data? Expected: weights of 700 kg, dates in the future, a heart rate of 0 in a living patient.</a:t>
            </a:r>
          </a:p>
          <a:p>
            <a:r>
              <a:rPr lang="en-US" sz="1400" b="0" dirty="0"/>
              <a:t>Timing: 2 minutes. Then data management in practice, then the two missing-data slides.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good data need a safe route from the patient to the analysis file. Two routes are shown.</a:t>
            </a:r>
          </a:p>
          <a:p>
            <a:r>
              <a:rPr lang="en-US" sz="1400" b="0" dirty="0"/>
              <a:t>Paper route: the CRF is typed into the computer twice by two different people (double data entry). A simple comparison shows every mismatch, and each one is corrected by looking at the paper form. This catches most typing errors (lactate 21 instead of 2.1).</a:t>
            </a:r>
          </a:p>
          <a:p>
            <a:r>
              <a:rPr lang="en-US" sz="1400" b="0" dirty="0"/>
              <a:t>Electronic data capture (EDC): the form is filled directly on a tablet or computer. Free, widely used examples are REDCap and KoBoToolbox. The range, logic and required-field checks from the data dictionary run at entry, so impossible values are blocked before they are saved.</a:t>
            </a:r>
          </a:p>
          <a:p>
            <a:r>
              <a:rPr lang="en-US" sz="1400" b="0" dirty="0"/>
              <a:t>Audit trail (third card): a good system records who changed what, when and why. Never overwrite silently. Ethics committees, monitors and journals may ask for this.</a:t>
            </a:r>
          </a:p>
          <a:p>
            <a:r>
              <a:rPr lang="en-US" sz="1400" b="0" dirty="0"/>
              <a:t>The database holds coded study IDs, not names. The key linking IDs to names is kept separately and locked.</a:t>
            </a:r>
          </a:p>
          <a:p>
            <a:r>
              <a:rPr lang="en-US" sz="1400" b="0" dirty="0"/>
              <a:t>Ask (call on two or three people, microphone on): who has seen an Excel sheet with names, phone numbers and results in the same file, emailed around? Expected: many. That is exactly what we want to avoid.</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Missing data, part 1: why it matters (prevention is next, the mechanisms and statistical handling come in Session 6, section 6.4).</a:t>
            </a:r>
          </a:p>
          <a:p>
            <a:r>
              <a:rPr lang="en-US" sz="1400" b="0" dirty="0"/>
              <a:t>Teaching point: missing data reduce the number of patients, and they can also give the wrong answer.</a:t>
            </a:r>
          </a:p>
          <a:p>
            <a:r>
              <a:rPr lang="en-US" sz="1400" b="0" dirty="0"/>
              <a:t>Walk through the picture: 100 patients, 30 truly died. But 15 of the deaths have an empty outcome box (transferred out, died at night, form never completed). Among the 85 recorded patients we see 15 deaths: 18%. The truth was 30%.</a:t>
            </a:r>
          </a:p>
          <a:p>
            <a:r>
              <a:rPr lang="en-US" sz="1400" b="0" dirty="0"/>
              <a:t>Why? Because missing is linked to the outcome itself. The sickest, most chaotic patients are the ones whose forms stay empty.</a:t>
            </a:r>
          </a:p>
          <a:p>
            <a:r>
              <a:rPr lang="en-US" sz="1400" b="0" dirty="0"/>
              <a:t>Common misconception: 'we lost only 15%, that is fine'. The amount matters less than who is missing.</a:t>
            </a:r>
          </a:p>
          <a:p>
            <a:r>
              <a:rPr lang="en-US" sz="1400" b="0" dirty="0"/>
              <a:t>Next Saturday (Session 6, 6.4) we name the mechanisms (MCAR, MAR, MNAR) and see the idea of multiple imputation. But statistical fixes are always second best to prevention.</a:t>
            </a:r>
          </a:p>
          <a:p>
            <a:r>
              <a:rPr lang="en-US" sz="1400" b="0" dirty="0"/>
              <a:t>Ask (call on two or three people, microphone on): in your unit, which patients are most likely to have incomplete records? Expected: transfers, deaths, night admissions, very short stays.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Missing data, part 2: prevention.</a:t>
            </a:r>
          </a:p>
          <a:p>
            <a:r>
              <a:rPr lang="en-US" sz="1400" b="0" dirty="0"/>
              <a:t>Teaching point: five habits prevent most missing data.</a:t>
            </a:r>
          </a:p>
          <a:p>
            <a:r>
              <a:rPr lang="en-US" sz="1400" b="0" dirty="0"/>
              <a:t>Fewer items: every extra item increases the chance that something is left blank.</a:t>
            </a:r>
          </a:p>
          <a:p>
            <a:r>
              <a:rPr lang="en-US" sz="1400" b="0" dirty="0"/>
              <a:t>Clear form: mark required fields. Give 'not done' and 'unknown' options so a blank always means 'forgotten'.</a:t>
            </a:r>
          </a:p>
          <a:p>
            <a:r>
              <a:rPr lang="en-US" sz="1400" b="0" dirty="0"/>
              <a:t>Train: a 30-minute session for every nurse or resident who will collect data, with the data dictionary in hand.</a:t>
            </a:r>
          </a:p>
          <a:p>
            <a:r>
              <a:rPr lang="en-US" sz="1400" b="0" dirty="0"/>
              <a:t>Check weekly: a simple count of empty boxes per variable and per patient. If one item is always empty, the item is the problem.</a:t>
            </a:r>
          </a:p>
          <a:p>
            <a:r>
              <a:rPr lang="en-US" sz="1400" b="0" dirty="0"/>
              <a:t>Chase early: the day-28 outcome is the most often missing variable in ICU studies. Plan who will check it (phone call, records) for patients transferred out.</a:t>
            </a:r>
          </a:p>
          <a:p>
            <a:r>
              <a:rPr lang="en-US" sz="1400" b="0" dirty="0"/>
              <a:t>Mention: write these steps into your proposal as the 'data quality plan' (Part 3).</a:t>
            </a:r>
          </a:p>
          <a:p>
            <a:r>
              <a:rPr lang="en-US" sz="1400" b="0" dirty="0"/>
              <a:t>Transition: now we fix some bad CRF items together.</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task closing 5.1 (7 minutes, 20:08 to 20:15). Exercises 1 and 2 are in the Session 5 exercise sheet (Course/Practicals/s5_exercises.md, sent as a PDF before the session). Answers in Course/Solutions/s5_solutions.md.</a:t>
            </a:r>
          </a:p>
          <a:p>
            <a:r>
              <a:rPr lang="en-US" sz="1400" b="0" dirty="0"/>
              <a:t>Run it: share the sheet on screen. For each item (start with 'Fluid given: ____', then 'Lactate high? Y / N'), give 1 minute, call on two or three people to read their version, and type the class version into the shared document while the class applies the four checks on the side panel. Aim for two items done well rather than four done in a hurry.</a:t>
            </a:r>
          </a:p>
          <a:p>
            <a:r>
              <a:rPr lang="en-US" sz="1400" b="0" dirty="0"/>
              <a:t>Model rewrite for (a): 'Total IV fluid received from ICU admission to 24 h (ml), including crystalloids, colloids and drug diluents: [ ][ ][ ][ ][ ] ml, or tick: not recorded.'</a:t>
            </a:r>
          </a:p>
          <a:p>
            <a:r>
              <a:rPr lang="en-US" sz="1400" b="0" dirty="0"/>
              <a:t>Model rewrite for (d): 'Serum lactate at ICU admission (mmol/L): [ ][ ].[ ], or tick: not done.' Collecting the number is better than a yes/no.</a:t>
            </a:r>
          </a:p>
          <a:p>
            <a:r>
              <a:rPr lang="en-US" sz="1400" b="0" dirty="0"/>
              <a:t>Exercise 1 (classify 10 variables) was covered by the quick quiz. It stays as homework and self-check.</a:t>
            </a:r>
          </a:p>
          <a:p>
            <a:r>
              <a:rPr lang="en-US" sz="1400" b="0" dirty="0"/>
              <a:t>If the class is fast: ask them to suggest one data dictionary row for the rewritten fluid item.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5.2 opener (25 minutes, 20:15 to 20:40: the study, the flow of patients, raw vs clean data, an 8-minute live R cleaning demo, the cleaning log, the five questions, then Question 1 written together as a PECO sentence).</a:t>
            </a:r>
          </a:p>
          <a:p>
            <a:r>
              <a:rPr lang="en-US" sz="1400" b="0" dirty="0"/>
              <a:t>Key message: from now on you will analyse and write up a realistic study, as well as reading other people's. FLUID-ICU is simulated: invented by computer, no real patient, hospital or country. But it behaves like real ICU data, including its problems.</a:t>
            </a:r>
          </a:p>
          <a:p>
            <a:r>
              <a:rPr lang="en-US" sz="1400" b="0" dirty="0"/>
              <a:t>Nobody needs to run R. The instructor runs it live on the shared screen. You read and interpret. Participants who took the Neudata course 'Clinical Data Analysis in R' can reproduce everything with the scripts in Course/Data/R.</a:t>
            </a:r>
          </a:p>
          <a:p>
            <a:r>
              <a:rPr lang="en-US" sz="1400" b="0" dirty="0"/>
              <a:t>Link to the running example: Sessions 1-4 asked an interventional question (restrictive fluids: an RCT, Paper 1, Boulet 2024, a pilot trial of restrictive vs usual fluids in septic shock, in Course/Papers). FLUID-ICU asks the observational form: is a positive fluid balance associated with death? That is a cohort question, like Paper 2 (Hyun 2023). Ask (call on two or three people, microphone on): what can a cohort claim that an RCT cannot, and vice versa? Expected: association, not causation. But real-world patients and more of them.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before any analysis, know the study: who, exposure, outcome, what else was measured.</a:t>
            </a:r>
          </a:p>
          <a:p>
            <a:r>
              <a:rPr lang="en-US" sz="1400" b="0" dirty="0"/>
              <a:t>Who: 620 adults with sepsis in 4 ICUs (ICU A 191, ICU B 164, ICU C 147, ICU D 118), enrolled January 2023 to December 2024. Simulated data.</a:t>
            </a:r>
          </a:p>
          <a:p>
            <a:r>
              <a:rPr lang="en-US" sz="1400" b="0" dirty="0"/>
              <a:t>Exposure: cumulative fluid balance by day 3, (all fluid in minus all fluid out over days 1-3) divided by admission weight, in ml/kg. Positive balance in 373 of 618 patients with a computable balance (60.4%), median 8.8 ml/kg (IQR -10.3 to 26.2).</a:t>
            </a:r>
          </a:p>
          <a:p>
            <a:r>
              <a:rPr lang="en-US" sz="1400" b="0" dirty="0"/>
              <a:t>Primary outcome: death by day 28: 179 of 620 (28.9%). Time to death is also recorded (survivors censored at day 28).</a:t>
            </a:r>
          </a:p>
          <a:p>
            <a:r>
              <a:rPr lang="en-US" sz="1400" b="0" dirty="0"/>
              <a:t>Other variables: demographics, comorbidities, infection source, severity scores (SOFA = Sequential Organ Failure Assessment, APACHE II = Acute Physiology and Chronic Health Evaluation II), lactate, vasopressors, ventilation, AKI, renal replacement, ventilator-free days, ICU stay.</a:t>
            </a:r>
          </a:p>
          <a:p>
            <a:r>
              <a:rPr lang="en-US" sz="1400" b="0" dirty="0"/>
              <a:t>The full data dictionary is Course/Data/data_dictionary.md (also sent as a PDF): the same structure as the one you saw in 5.1.</a:t>
            </a:r>
          </a:p>
          <a:p>
            <a:r>
              <a:rPr lang="en-US" sz="1400" b="0" dirty="0"/>
              <a:t>Ask (call on two or three people, microphone on): from what you know of Session 4 and Paper 2, which patients do you expect to have a positive balance? Expected: the sickest ones. Keep that in mind for Table 1 and Session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flow of patients (the STROBE flow diagram in the manuscript, STROBE is the reporting guideline for observational studies, Session 7).</a:t>
            </a:r>
          </a:p>
          <a:p>
            <a:r>
              <a:rPr lang="en-US" sz="1400" b="0" dirty="0"/>
              <a:t>Raw file: 623 rows. Three patients were entered twice: after removing duplicates, 620 enrolled patients.</a:t>
            </a:r>
          </a:p>
          <a:p>
            <a:r>
              <a:rPr lang="en-US" sz="1400" b="0" dirty="0"/>
              <a:t>Two patients have no day-3 fluid balance (their weight or one fluid output was impossible and set to missing during cleaning): 618 in the exposure population, used for Table 1 and the comparisons.</a:t>
            </a:r>
          </a:p>
          <a:p>
            <a:r>
              <a:rPr lang="en-US" sz="1400" b="0" dirty="0"/>
              <a:t>91 more have no lactate (or age): 527 complete cases for the adjusted model in Session 6.</a:t>
            </a:r>
          </a:p>
          <a:p>
            <a:r>
              <a:rPr lang="en-US" sz="1400" b="0" dirty="0"/>
              <a:t>Why it matters: 527 of 620 is 85%. Are the 91 patients without lactate different? Session 6 (6.4) answers this: they were less sick.</a:t>
            </a:r>
          </a:p>
          <a:p>
            <a:r>
              <a:rPr lang="en-US" sz="1400" b="0" dirty="0"/>
              <a:t>Ask (call on two or three people, microphone on): in which section of your manuscript will this flow go? Expected: the first paragraph of the Results (participants), as Figure 1.</a:t>
            </a:r>
          </a:p>
          <a:p>
            <a:r>
              <a:rPr lang="en-US" sz="1400" b="0" dirty="0"/>
              <a:t>This slide is now built from editable shapes (it was a picture before). The numbers are unchanged.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these are the data-quality problems found in the raw file, and how each was fixed. Call on people to guess the problem for each row before revealing the clean column.</a:t>
            </a:r>
          </a:p>
          <a:p>
            <a:r>
              <a:rPr lang="en-US" sz="1400" b="0" dirty="0"/>
              <a:t>Sex and yes/no variables spelled in many ways. Three date formats (is 03/04 March or April?). ICU C sent lactate in mg/dL instead of mmol/L (found by comparing medians by ICU), 999 and -99 used as missing codes. Impossible values (an age of 210, a weight of 7 kg, a negative fluid output). Duplicate records (623 rows for 620 patients).</a:t>
            </a:r>
          </a:p>
          <a:p>
            <a:r>
              <a:rPr lang="en-US" sz="1400" b="0" dirty="0"/>
              <a:t>Each problem breaks the analysis silently: a lactate of 999 inflates the mean. 'Y' and 'Yes' become two categories. Mg/dL values make ICU C look like a lactate catastrophe.</a:t>
            </a:r>
          </a:p>
          <a:p>
            <a:r>
              <a:rPr lang="en-US" sz="1400" b="0" dirty="0"/>
              <a:t>Impossible values are set to missing and a query is sent to the site. The patient stays in the study. We never guess.</a:t>
            </a:r>
          </a:p>
          <a:p>
            <a:r>
              <a:rPr lang="en-US" sz="1400" b="0" dirty="0"/>
              <a:t>Link to 5.1: every one of these would have been prevented by an electronic CRF with validation rules and a data dictionary.</a:t>
            </a:r>
          </a:p>
          <a:p>
            <a:r>
              <a:rPr lang="en-US" sz="1400" b="0" dirty="0"/>
              <a:t>Ask (call on two or three people, microphone on): which problem would you never have spotted without a graph or a summary by ICU? Expected: the lactate unit.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Live demo on the shared screen, 8 minutes. Full script with expected outputs and fallback screenshots: Course/Demos/s5_demo.md (Part A).</a:t>
            </a:r>
          </a:p>
          <a:p>
            <a:r>
              <a:rPr lang="en-US" sz="1400" b="0" dirty="0"/>
              <a:t>You run R, participants watch. Run blocks one at a time with Ctrl+Enter and say aloud what each block fixes. Before a block, ask the class to predict (poll, or call on two or three people).</a:t>
            </a:r>
          </a:p>
          <a:p>
            <a:r>
              <a:rPr lang="en-US" sz="1400" b="0" dirty="0"/>
              <a:t>Show: the raw data read as text, 623 rows reduced to 620 by removing the 3 duplicates. The table of sex spellings before and after. The three date formats. The lactate medians by ICU (ICU C about 9 times higher) and the conversion. Impossible values set to missing. The final check that the cleaned file is identical to the reference clean file.</a:t>
            </a:r>
          </a:p>
          <a:p>
            <a:r>
              <a:rPr lang="en-US" sz="1400" b="0" dirty="0"/>
              <a:t>Teaching points: (1) the raw file is never edited. (2) one problem, one block, one log entry. (3) because it is a script, anyone can re-run it and get exactly the same clean data: reproducibility.</a:t>
            </a:r>
          </a:p>
          <a:p>
            <a:r>
              <a:rPr lang="en-US" sz="1400" b="0" dirty="0"/>
              <a:t>If R fails: show the raw-vs-clean slide again and the screenshots in the demo script. The teaching points are the same.</a:t>
            </a:r>
          </a:p>
          <a:p>
            <a:r>
              <a:rPr lang="en-US" sz="1400" b="0" dirty="0"/>
              <a:t>Do not let the demo run over: stop after 8 minutes, even if you skip a block.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cleaning log is the audit trail of the dataset. Show the real file on the shared screen (Course/Data/cleaning_log.md).</a:t>
            </a:r>
          </a:p>
          <a:p>
            <a:r>
              <a:rPr lang="en-US" sz="1400" b="0" dirty="0"/>
              <a:t>The rule: the raw file is never edited. Every change is made by the script and written down.</a:t>
            </a:r>
          </a:p>
          <a:p>
            <a:r>
              <a:rPr lang="en-US" sz="1400" b="0" dirty="0"/>
              <a:t>Each row: the problem found, how many records, what was done and why (for example: lactate at ICU C in mg/dL, divided by 9.01 to obtain mmol/L, confirmed with the site laboratory).</a:t>
            </a:r>
          </a:p>
          <a:p>
            <a:r>
              <a:rPr lang="en-US" sz="1400" b="0" dirty="0"/>
              <a:t>Queries: impossible values are set to missing and a query is sent to the site. The patient is not deleted (deleting would bias the sample).</a:t>
            </a:r>
          </a:p>
          <a:p>
            <a:r>
              <a:rPr lang="en-US" sz="1400" b="0" dirty="0"/>
              <a:t>What is left after cleaning is real missing data: lactate 93 of 620 (15.0%), every other variable 1% or less. These gaps are the subject of 6.4 next Saturday.</a:t>
            </a:r>
          </a:p>
          <a:p>
            <a:r>
              <a:rPr lang="en-US" sz="1400" b="0" dirty="0"/>
              <a:t>Ask (call on two or three people, microphone on): why not just delete the patient with an age of 210? Expected: the rest of the record is valid. Deleting patients for typing errors can bias the sample.</a:t>
            </a:r>
          </a:p>
          <a:p>
            <a:r>
              <a:rPr lang="en-US" sz="1400" b="0" dirty="0"/>
              <a:t>Your manuscript's Methods will say: 'Data were cleaned with a script. All changes are documented in a cleaning log.'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one dataset, five different research questions, matching the secondary objectives of the FLUID-ICU statistical analysis plan (SAP, Course/Data/SAP_FLUID-ICU.md).</a:t>
            </a:r>
          </a:p>
          <a:p>
            <a:r>
              <a:rPr lang="en-US" sz="1400" b="0" dirty="0"/>
              <a:t>Question 1 (Q1): positive fluid balance by day 3 and 28-day mortality: logistic regression plus Kaplan-Meier and Cox. The primary question. We work through Q1 in full in Sessions 5 and 6.</a:t>
            </a:r>
          </a:p>
          <a:p>
            <a:r>
              <a:rPr lang="en-US" sz="1400" b="0" dirty="0"/>
              <a:t>Question 2 (Q2): cumulative fluid balance and acute kidney injury: logistic regression.</a:t>
            </a:r>
          </a:p>
          <a:p>
            <a:r>
              <a:rPr lang="en-US" sz="1400" b="0" dirty="0"/>
              <a:t>Question 3 (Q3): cumulative fluid balance and ventilator-free days: a count from 0 to 28, piled up at both ends: Mann-Whitney and linear regression.</a:t>
            </a:r>
          </a:p>
          <a:p>
            <a:r>
              <a:rPr lang="en-US" sz="1400" b="0" dirty="0"/>
              <a:t>Question 4 (Q4): initial lactate and 28-day mortality, and what missing lactate does: complete-case analysis vs multiple imputation.</a:t>
            </a:r>
          </a:p>
          <a:p>
            <a:r>
              <a:rPr lang="en-US" sz="1400" b="0" dirty="0"/>
              <a:t>Question 5 (Q5): fluid balance and ICU length of stay among survivors: a skewed outcome (median, IQR, log scale).</a:t>
            </a:r>
          </a:p>
          <a:p>
            <a:r>
              <a:rPr lang="en-US" sz="1400" b="0" dirty="0"/>
              <a:t>Each question has a results pack: Course/Data/results_packs/Results_Pack_Q1 to Q5 (Table 1, figures, regression tables, plain-language notes), sent to everyone as PDFs before this session. In class we use all five as worked examples (Q1 in full, Q2 to Q5 more briefly).</a:t>
            </a:r>
          </a:p>
          <a:p>
            <a:r>
              <a:rPr lang="en-US" sz="1400" b="0" dirty="0"/>
              <a:t>For the manuscript (Weeks 7-8), each participant chooses one question and writes the paper from its results pack: we give you the results, you write the paper. Ask participants to tell you their choice (chat, email or the course form) before Session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task, 4 minutes (20:36 to 20:40). Exercise 7 of the Session 5 exercise sheet has the same table. Participants complete it later for the question they choose.</a:t>
            </a:r>
          </a:p>
          <a:p>
            <a:r>
              <a:rPr lang="en-US" sz="1400" b="0" dirty="0"/>
              <a:t>PECO: P = population, E = exposure, C = comparison, O = outcome (the observational form of PICO from Session 1). Use the variable types from 5.1.</a:t>
            </a:r>
          </a:p>
          <a:p>
            <a:r>
              <a:rPr lang="en-US" sz="1400" b="0" dirty="0"/>
              <a:t>Q1 in full: call on two or three people for the outcome type (binary, and also time-to-event) and the exposure type (binary: positive vs negative balance). Then type the sentence: 'In adults with sepsis admitted to the ICU, is a positive cumulative fluid balance by day 3, compared with a negative balance, associated with higher 28-day mortality?'</a:t>
            </a:r>
          </a:p>
          <a:p>
            <a:r>
              <a:rPr lang="en-US" sz="1400" b="0" dirty="0"/>
              <a:t>Q2 to Q5, one line each: Q2 binary outcome (AKI), continuous exposure. Q3 count outcome (0-28, skewed), continuous exposure. Q4 binary outcome, continuous exposure (lactate) with missing values. Q5 continuous skewed outcome (survivors only), binary exposure.</a:t>
            </a:r>
          </a:p>
          <a:p>
            <a:r>
              <a:rPr lang="en-US" sz="1400" b="0" dirty="0"/>
              <a:t>Then break.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slide is only a picture on purpose. Before the break, say: we restart at 20:55 with 5.3 (mean or median, SD or IQR, which graph, good and bad figures, Table 1). Optional: look at Table 1 in the Q1 results pack.</a:t>
            </a:r>
          </a:p>
          <a:p>
            <a:r>
              <a:rPr lang="en-US" sz="1400" b="0" dirty="0"/>
              <a:t>Break: 15 minutes (20:40 to 20:55). Start again on time.</a:t>
            </a:r>
          </a:p>
          <a:p>
            <a:r>
              <a:rPr lang="en-US" sz="1400" b="0" dirty="0"/>
              <a:t>During the break: check that the R project for 02_describe.R opens and runs, and that the fallback figures for 5.4 are ready to share.</a:t>
            </a:r>
          </a:p>
          <a:p>
            <a:r>
              <a:rPr lang="en-US" sz="1400" b="0" dirty="0"/>
              <a:t>Read the chat, or ask two or three people what was hardest so far (often the course-dataset cleaning). Adjust the pace of 5.3.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5.3 opener (35 minutes, 20:55 to 21:30: a worked example by hand, mean vs median, spread, shapes, a check, which graph, honest figures, Table 1 and publication-quality tables).</a:t>
            </a:r>
          </a:p>
          <a:p>
            <a:r>
              <a:rPr lang="en-US" sz="1400" b="0" dirty="0"/>
              <a:t>Key message: every paper begins its results by describing the patients: who they were, how sick, how old. You need two numbers for any numerical variable: a centre (where is the typical patient?) and a spread (how different are patients from each other?).</a:t>
            </a:r>
          </a:p>
          <a:p>
            <a:r>
              <a:rPr lang="en-US" sz="1400" b="0" dirty="0"/>
              <a:t>The choice between the two families (mean and SD, or median and IQR) depends on one thing: the shape of the data.</a:t>
            </a:r>
          </a:p>
          <a:p>
            <a:r>
              <a:rPr lang="en-US" sz="1400" b="0" dirty="0"/>
              <a:t>Transition: let us look at the most famous skewed variable in hospital medicine: length of stay.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(3 minutes). Type the seven numbers on the shared screen (whiteboard or a blank slide).</a:t>
            </a:r>
          </a:p>
          <a:p>
            <a:r>
              <a:rPr lang="en-US" sz="1400" b="0" dirty="0"/>
              <a:t>Line up: they are already sorted: 1, 2, 2, 3, 4, 6, 24.</a:t>
            </a:r>
          </a:p>
          <a:p>
            <a:r>
              <a:rPr lang="en-US" sz="1400" b="0" dirty="0"/>
              <a:t>Median: the middle patient of seven is the 4th: 3 days. Half stayed less, half more.</a:t>
            </a:r>
          </a:p>
          <a:p>
            <a:r>
              <a:rPr lang="en-US" sz="1400" b="0" dirty="0"/>
              <a:t>Mean: add them up: 1 + 2 + 2 + 3 + 4 + 6 + 24 = 42. Divide by 7 = 6 days.</a:t>
            </a:r>
          </a:p>
          <a:p>
            <a:r>
              <a:rPr lang="en-US" sz="1400" b="0" dirty="0"/>
              <a:t>Compare: six of the seven patients stayed 6 days or less. The mean of 6 is pulled up by the single 24-day stay. The median describes the typical patient.</a:t>
            </a:r>
          </a:p>
          <a:p>
            <a:r>
              <a:rPr lang="en-US" sz="1400" b="0" dirty="0"/>
              <a:t>Now ask (call on two or three people, microphone on): if the long-stay patient had stayed 60 days instead of 24, what happens? Expected: the median stays 3, the mean jumps to about 11 (78 / 7 = 11.1).</a:t>
            </a:r>
          </a:p>
          <a:p>
            <a:r>
              <a:rPr lang="en-US" sz="1400" b="0" dirty="0"/>
              <a:t>This is the only hand calculation today. Afterwards the computer does it and you interpret.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median is the middle patient when you line everyone up. The mean is the arithmetic average.</a:t>
            </a:r>
          </a:p>
          <a:p>
            <a:r>
              <a:rPr lang="en-US" sz="1400" b="0" dirty="0"/>
              <a:t>In this simulated ICU, most patients stay 1 to 5 days, but a few stay 3 to 6 weeks. Those few long stays pull the mean to the right (3.9 days) while the median stays with the typical patient (2.8 days).</a:t>
            </a:r>
          </a:p>
          <a:p>
            <a:r>
              <a:rPr lang="en-US" sz="1400" b="0" dirty="0"/>
              <a:t>Clinical translation: if a manager says 'the average ICU stay is 3.9 days', most of your patients actually leave earlier than that.</a:t>
            </a:r>
          </a:p>
          <a:p>
            <a:r>
              <a:rPr lang="en-US" sz="1400" b="0" dirty="0"/>
              <a:t>Common misconception: 'the mean is always the correct average'. For skewed data it describes no real patient.</a:t>
            </a:r>
          </a:p>
          <a:p>
            <a:r>
              <a:rPr lang="en-US" sz="1400" b="0" dirty="0"/>
              <a:t>Rule of thumb: if the mean and median are far apart, the data are skewed: report the median.</a:t>
            </a:r>
          </a:p>
          <a:p>
            <a:r>
              <a:rPr lang="en-US" sz="1400" b="0" dirty="0"/>
              <a:t>Ask (call on two or three people, microphone on): name other skewed variables in your work. Expected: hospital costs, CRP, troponin, time to antibiotics, days on ventilator.</a:t>
            </a:r>
          </a:p>
          <a:p>
            <a:r>
              <a:rPr lang="en-US" sz="1400" b="0" dirty="0"/>
              <a:t>Running example: Paper 1 (Boulet 2024) reported cumulative fluid balance as medians (6.9 vs 35.0 ml/kg) for exactly this reason.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spread tells you how different patients are from each other.</a:t>
            </a:r>
          </a:p>
          <a:p>
            <a:r>
              <a:rPr lang="en-US" sz="1400" b="0" dirty="0"/>
              <a:t>Left: age is roughly symmetric. The standard deviation (SD) is the typical distance of a patient from the mean. In bell-shaped data, about two thirds of patients lie within one SD of the mean.</a:t>
            </a:r>
          </a:p>
          <a:p>
            <a:r>
              <a:rPr lang="en-US" sz="1400" b="0" dirty="0"/>
              <a:t>Right: length of stay is skewed. The boxplot shows the median (thick line), the box from the 25th to the 75th percentile (the interquartile range, IQR: the middle 50% of patients), whiskers, and outliers as dots.</a:t>
            </a:r>
          </a:p>
          <a:p>
            <a:r>
              <a:rPr lang="en-US" sz="1400" b="0" dirty="0"/>
              <a:t>How to read 'median 2.8 (IQR 1.5-4.7)': half the patients stayed less than 2.8 days. The middle half stayed between 1.5 and 4.7 days.</a:t>
            </a:r>
          </a:p>
          <a:p>
            <a:r>
              <a:rPr lang="en-US" sz="1400" b="0" dirty="0"/>
              <a:t>Common mistakes: reporting mean with IQR, or median with SD. And confusing SD (spread of patients) with the standard error or CI (precision of the estimate), which comes in 6.1.</a:t>
            </a:r>
          </a:p>
          <a:p>
            <a:r>
              <a:rPr lang="en-US" sz="1400" b="0" dirty="0"/>
              <a:t>Paper 1 example: control-group fluid balance 'median 35.0 (IQR -7.9, 40.2)'. Point out the negative lower quartile: a quarter of patients had a negative balance.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two shapes cover most clinical data.</a:t>
            </a:r>
          </a:p>
          <a:p>
            <a:r>
              <a:rPr lang="en-US" sz="1400" b="0" dirty="0"/>
              <a:t>Why these two (reviewer question): most clinical measurements either cluster around a typical value (body size, physiology tightly regulated by the body: symmetric) or cannot go below zero but can go very high (times, counts, costs, inflammatory markers: right-skewed). Together they cover the large majority of variables in a clinical dataset, and they lead to the two ways of summarising data.</a:t>
            </a:r>
          </a:p>
          <a:p>
            <a:r>
              <a:rPr lang="en-US" sz="1400" b="0" dirty="0"/>
              <a:t>Other shapes exist but are rarer: left-skewed (a ceiling, e.g. gestational age at birth, oxygen saturation), bimodal (two groups mixed, e.g. age on a ward that admits both children and adults). For any shape that is not clearly symmetric, show the histogram and report median (IQR).</a:t>
            </a:r>
          </a:p>
          <a:p>
            <a:r>
              <a:rPr lang="en-US" sz="1400" b="0" dirty="0"/>
              <a:t>Symmetric, bell-shaped (often called 'normal'): mean and median are in the same place. Examples: age in adults, height, haemoglobin, systolic blood pressure. Report mean (SD).</a:t>
            </a:r>
          </a:p>
          <a:p>
            <a:r>
              <a:rPr lang="en-US" sz="1400" b="0" dirty="0"/>
              <a:t>Right-skewed: a long tail of high values pulls the mean to the right of the median. Examples: length of stay, cost, CRP, many lab values that cannot go below zero. Report median (IQR).</a:t>
            </a:r>
          </a:p>
          <a:p>
            <a:r>
              <a:rPr lang="en-US" sz="1400" b="0" dirty="0"/>
              <a:t>Quick check without software: if the SD is larger than half the mean for a variable that cannot be negative, it is probably skewed.</a:t>
            </a:r>
          </a:p>
          <a:p>
            <a:r>
              <a:rPr lang="en-US" sz="1400" b="0" dirty="0"/>
              <a:t>Why this matters later: the shape also decides the test (t-test for symmetric, Mann-Whitney for skewed). That is the decision table in 6.1.</a:t>
            </a:r>
          </a:p>
          <a:p>
            <a:r>
              <a:rPr lang="en-US" sz="1400" b="0" dirty="0"/>
              <a:t>Ask (call on two or three people, microphone on): is 'number of days on vasopressors' symmetric or skewed? Expected: skewed (most patients 1-3 days, a few for weeks).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your understanding (3 minutes), half-way through 5.3. Run it as a poll (one question per item).</a:t>
            </a:r>
          </a:p>
          <a:p>
            <a:r>
              <a:rPr lang="en-US" sz="1400" b="0" dirty="0"/>
              <a:t>Q1: median (IQR): length of stay is right-skewed.</a:t>
            </a:r>
          </a:p>
          <a:p>
            <a:r>
              <a:rPr lang="en-US" sz="1400" b="0" dirty="0"/>
              <a:t>Q2: mean (SD): bell-shaped data.</a:t>
            </a:r>
          </a:p>
          <a:p>
            <a:r>
              <a:rPr lang="en-US" sz="1400" b="0" dirty="0"/>
              <a:t>Q3: n (%): a binary variable has no mean or SD. Report the number and percentage.</a:t>
            </a:r>
          </a:p>
          <a:p>
            <a:r>
              <a:rPr lang="en-US" sz="1400" b="0" dirty="0"/>
              <a:t>Q4: n (%) for each stage, shown with a bar chart. The median stage is also acceptable for an ordinal variable. Do not report a 'mean stage of 1.8'.</a:t>
            </a:r>
          </a:p>
          <a:p>
            <a:r>
              <a:rPr lang="en-US" sz="1400" b="0" dirty="0"/>
              <a:t>If many get Q1 wrong, return to the histogram slide for one minute.</a:t>
            </a:r>
          </a:p>
          <a:p>
            <a:r>
              <a:rPr lang="en-US" sz="1400" b="0" dirty="0"/>
              <a:t>Transition: now, how to show these summaries: graphs, figures and tables.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four graphs cover most of what you need to describe data. Survival curves (Kaplan-Meier) come in Session 6, when we analyse time-to-event outcomes.</a:t>
            </a:r>
          </a:p>
          <a:p>
            <a:r>
              <a:rPr lang="en-US" sz="1400" b="0" dirty="0"/>
              <a:t>One categorical variable: bar chart with counts or percentages (source of sepsis). Avoid 3-D pie charts.</a:t>
            </a:r>
          </a:p>
          <a:p>
            <a:r>
              <a:rPr lang="en-US" sz="1400" b="0" dirty="0"/>
              <a:t>One numerical variable: histogram to see the shape (length of stay).</a:t>
            </a:r>
          </a:p>
          <a:p>
            <a:r>
              <a:rPr lang="en-US" sz="1400" b="0" dirty="0"/>
              <a:t>A number compared between groups: side-by-side boxplots (fluid balance in restrictive vs usual care).</a:t>
            </a:r>
          </a:p>
          <a:p>
            <a:r>
              <a:rPr lang="en-US" sz="1400" b="0" dirty="0"/>
              <a:t>Two numerical variables: scatter plot (fluid balance against lactate).</a:t>
            </a:r>
          </a:p>
          <a:p>
            <a:r>
              <a:rPr lang="en-US" sz="1400" b="0" dirty="0"/>
              <a:t>Common mistake: a bar chart of means with a small error bar for skewed data. It hides the shape and the outliers. A boxplot shows much more.</a:t>
            </a:r>
          </a:p>
          <a:p>
            <a:r>
              <a:rPr lang="en-US" sz="1400" b="0" dirty="0"/>
              <a:t>Ask (call on two or three people, microphone on): which graph would you use to compare ICU length of stay between the two fluid groups? Expected: side-by-side boxplots (skewed numbers by group).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'dynamite plot' (bar of the mean plus an error bar) is the most common bad figure in clinical journals. It shows two numbers per group and hides the rest.</a:t>
            </a:r>
          </a:p>
          <a:p>
            <a:r>
              <a:rPr lang="en-US" sz="1400" b="0" dirty="0"/>
              <a:t>Left: the bars suggest the usual-care group has much higher fluid balance. Right: the same simulated data as dots plus a boxplot. Now you see that one extreme patient (160 ml/kg) drags the usual-care mean up, that the data are skewed, and that the groups overlap a lot.</a:t>
            </a:r>
          </a:p>
          <a:p>
            <a:r>
              <a:rPr lang="en-US" sz="1400" b="0" dirty="0"/>
              <a:t>Also note: the left plot shows the standard error (SE), not the SD, which makes the spread look small. Always say whether bars are SD, SE or 95% CI.</a:t>
            </a:r>
          </a:p>
          <a:p>
            <a:r>
              <a:rPr lang="en-US" sz="1400" b="0" dirty="0"/>
              <a:t>Rule: with fewer than about 100 patients per group, show the individual points.</a:t>
            </a:r>
          </a:p>
          <a:p>
            <a:r>
              <a:rPr lang="en-US" sz="1400" b="0" dirty="0"/>
              <a:t>Many journals now explicitly discourage bar charts for continuous data.</a:t>
            </a:r>
          </a:p>
          <a:p>
            <a:r>
              <a:rPr lang="en-US" sz="1400" b="0" dirty="0"/>
              <a:t>Ask (call on two or three people, microphone on): what would you have concluded from the left picture alone? Expected: 'the usual-care group is clearly higher'. That is the danger.</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Table 1 in almost every clinical paper describes the patients at baseline, by group.</a:t>
            </a:r>
          </a:p>
          <a:p>
            <a:r>
              <a:rPr lang="en-US" sz="1400" b="0" dirty="0"/>
              <a:t>Read it row by row: the summary is written in the row label. Symmetric variables as mean (SD), skewed ones as median (IQR), categories as n (%).</a:t>
            </a:r>
          </a:p>
          <a:p>
            <a:r>
              <a:rPr lang="en-US" sz="1400" b="0" dirty="0"/>
              <a:t>Two questions to ask of every Table 1: (1) Do these patients look like mine? (generalisability) (2) Are the groups similar at the start? (fair comparison).</a:t>
            </a:r>
          </a:p>
          <a:p>
            <a:r>
              <a:rPr lang="en-US" sz="1400" b="0" dirty="0"/>
              <a:t>In an RCT, groups should be similar by chance thanks to randomisation. Small differences are expected. Many guidelines (CONSORT, the reporting guideline for trials) advise against p-values in an RCT's Table 1, because any difference is due to chance by definition.</a:t>
            </a:r>
          </a:p>
          <a:p>
            <a:r>
              <a:rPr lang="en-US" sz="1400" b="0" dirty="0"/>
              <a:t>In a cohort (Paper 2), large baseline differences are a warning sign of confounding. That is why Paper 2 matched patients on a propensity score before comparing them.</a:t>
            </a:r>
          </a:p>
          <a:p>
            <a:r>
              <a:rPr lang="en-US" sz="1400" b="0" dirty="0"/>
              <a:t>Numbers on the slide are illustrative, not from Paper 1. Paper 1's real Table 1 has 24 patients per group. Participants can open it in Course/Papers.</a:t>
            </a:r>
          </a:p>
          <a:p>
            <a:r>
              <a:rPr lang="en-US" sz="1400" b="0" dirty="0"/>
              <a:t>Ask (call on two or three people, microphone on): what would worry you if the restrictive group had a median SOFA of 6 and usual care 11? Expected: the groups are not comparable. Sicker patients in one arm.</a:t>
            </a:r>
          </a:p>
          <a:p>
            <a:r>
              <a:rPr lang="en-US" sz="1400" b="0" dirty="0"/>
              <a:t>This slide is now an editable table (it was a picture before). Timing: 2 minutes. Next: a table written badly and well.</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table in a paper must stand alone. Compare the two versions row by row. (These two stay as pictures on purpose: the bad one shows formatting faults, such as grid lines, that a native slide table would hide.)</a:t>
            </a:r>
          </a:p>
          <a:p>
            <a:r>
              <a:rPr lang="en-US" sz="1400" b="0" dirty="0"/>
              <a:t>Column headers: 'Group A / Group B' tells the reader nothing. Write the group names and the number of patients in each column (n = 24).</a:t>
            </a:r>
          </a:p>
          <a:p>
            <a:r>
              <a:rPr lang="en-US" sz="1400" b="0" dirty="0"/>
              <a:t>Row labels: say the unit and the summary used: 'Age, years, mean (SD)', 'Lactate, mmol/L, median (IQR)'.</a:t>
            </a:r>
          </a:p>
          <a:p>
            <a:r>
              <a:rPr lang="en-US" sz="1400" b="0" dirty="0"/>
              <a:t>Numbers: sensible, consistent decimals: age as whole years, percentages without decimals for small samples, lactate with one decimal. 63.4567 suggests a precision that does not exist.</a:t>
            </a:r>
          </a:p>
          <a:p>
            <a:r>
              <a:rPr lang="en-US" sz="1400" b="0" dirty="0"/>
              <a:t>Categories as n (%), never as a proportion like 0.375.</a:t>
            </a:r>
          </a:p>
          <a:p>
            <a:r>
              <a:rPr lang="en-US" sz="1400" b="0" dirty="0"/>
              <a:t>Footnotes explain every abbreviation (SOFA, IQR) and, if p-values are shown, which test was used. In an RCT Table 1, leave p-values out (CONSORT).</a:t>
            </a:r>
          </a:p>
          <a:p>
            <a:r>
              <a:rPr lang="en-US" sz="1400" b="0" dirty="0"/>
              <a:t>No vertical lines, few horizontal ones. Journals will re-typeset anyway, but reviewers notice messy tables.</a:t>
            </a:r>
          </a:p>
          <a:p>
            <a:r>
              <a:rPr lang="en-US" sz="1400" b="0" dirty="0"/>
              <a:t>The proposal template and Sessions 7-8 (writing the paper) use these same rules.</a:t>
            </a:r>
          </a:p>
          <a:p>
            <a:r>
              <a:rPr lang="en-US" sz="1400" b="0" dirty="0"/>
              <a:t>Ask (call on two or three people, microphone on): find four problems in the left table in 30 seconds. Expected: no n, no units, no %, too many decimals, unexplained SOFA, p-values in an RCT.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5.4 opener (25 minutes, 21:30 to 21:55: a 6-minute live demo of Table 1 and figures, four slides of FLUID-ICU results, then a 10-minute whole-class reading of Table 1).</a:t>
            </a:r>
          </a:p>
          <a:p>
            <a:r>
              <a:rPr lang="en-US" sz="1400" b="0" dirty="0"/>
              <a:t>Key message: everything from 5.3 (shape, mean or median, which graph, Table 1) now applied to FLUID-ICU. Same rules, real (simulated) numbers.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Live demo on the shared screen, 6 minutes. Full script: Course/Demos/s5_demo.md (Part B), using Course/Data/R/02_describe.R.</a:t>
            </a:r>
          </a:p>
          <a:p>
            <a:r>
              <a:rPr lang="en-US" sz="1400" b="0" dirty="0"/>
              <a:t>Show: the shape of age (roughly symmetric, so mean and SD) vs lactate and ICU stay (right-skewed, so median and IQR). The Table 1 by fluid-balance group with overall, negative (n = 245) and positive (n = 373) columns and the number missing per variable. The histogram of fluid balance, the SOFA boxplot by group, the sorted bar chart of infection source.</a:t>
            </a:r>
          </a:p>
          <a:p>
            <a:r>
              <a:rPr lang="en-US" sz="1400" b="0" dirty="0"/>
              <a:t>Point out: no p-values in Table 1 (it describes, it does not test), as written in the FLUID-ICU SAP.</a:t>
            </a:r>
          </a:p>
          <a:p>
            <a:r>
              <a:rPr lang="en-US" sz="1400" b="0" dirty="0"/>
              <a:t>If R fails: go straight to the next slides. They show the same outputs.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read Table 1 with the two questions from 5.3: do these patients look like mine, and were the groups alike at the start?</a:t>
            </a:r>
          </a:p>
          <a:p>
            <a:r>
              <a:rPr lang="en-US" sz="1400" b="0" dirty="0"/>
              <a:t>Age: mean 64.6 vs 61.4 years (negative vs positive): similar.</a:t>
            </a:r>
          </a:p>
          <a:p>
            <a:r>
              <a:rPr lang="en-US" sz="1400" b="0" dirty="0"/>
              <a:t>Severity is not similar: SOFA median 6 (4 to 8) vs 8 (6 to 10). Vasopressor 61/245 (24.9%) vs 205/373 (55.0%). Mechanical ventilation 97/245 (39.6%) vs 216/373 (57.9%), lactate median 2.2 vs 2.9 mmol/L.</a:t>
            </a:r>
          </a:p>
          <a:p>
            <a:r>
              <a:rPr lang="en-US" sz="1400" b="0" dirty="0"/>
              <a:t>Heart failure: 54/245 (22.0%) vs 43/373 (11.5%): clinicians give less fluid to patients with heart failure.</a:t>
            </a:r>
          </a:p>
          <a:p>
            <a:r>
              <a:rPr lang="en-US" sz="1400" b="0" dirty="0"/>
              <a:t>Interpretation: patients with a positive balance were sicker before the fluid was given. Sicker patients receive more fluid and die more often: confounding by indication (Session 4). Any crude comparison of mortality will be biased. Session 6 adjusts for it.</a:t>
            </a:r>
          </a:p>
          <a:p>
            <a:r>
              <a:rPr lang="en-US" sz="1400" b="0" dirty="0"/>
              <a:t>Ask (poll, or call on two or three people): from this table alone, would you expect the crude odds ratio for death to be larger or smaller than the adjusted one? Expected: larger (the sickness inflates 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always look at the exposure before using it.</a:t>
            </a:r>
          </a:p>
          <a:p>
            <a:r>
              <a:rPr lang="en-US" sz="1400" b="0" dirty="0"/>
              <a:t>The cumulative fluid balance at day 3 ranges widely. Median 8.8 ml/kg (IQR -10.3 to 26.2). 373 of 618 patients (60.4%) had a positive balance.</a:t>
            </a:r>
          </a:p>
          <a:p>
            <a:r>
              <a:rPr lang="en-US" sz="1400" b="0" dirty="0"/>
              <a:t>The primary analysis (Q1) cuts the continuous variable at 0 ml/kg into two groups. Q2 and Q3 keep it continuous (per 10 ml/kg). Cutting loses information but is easier to explain. The SAP fixed this choice in advance.</a:t>
            </a:r>
          </a:p>
          <a:p>
            <a:r>
              <a:rPr lang="en-US" sz="1400" b="0" dirty="0"/>
              <a:t>Ask (call on two or three people, microphone on): which summary would you report for this variable in Table 1? Expected: median (IQR), as here, because of the tails. Roughly symmetric in the middle, so mean (SD) would also be acceptable if stated.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'dots plus box' figure from 5.3, applied to FLUID-ICU.</a:t>
            </a:r>
          </a:p>
          <a:p>
            <a:r>
              <a:rPr lang="en-US" sz="1400" b="0" dirty="0"/>
              <a:t>SOFA score on admission: median 6 (IQR 4 to 8) in the negative-balance group vs 8 (6 to 10) in the positive-balance group. Every dot is a patient, so the reader sees the overlap and the shift.</a:t>
            </a:r>
          </a:p>
          <a:p>
            <a:r>
              <a:rPr lang="en-US" sz="1400" b="0" dirty="0"/>
              <a:t>This single picture is the visual proof of confounding by indication in this dataset.</a:t>
            </a:r>
          </a:p>
          <a:p>
            <a:r>
              <a:rPr lang="en-US" sz="1400" b="0" dirty="0"/>
              <a:t>Ask (call on two or three people, microphone on): why a boxplot and not a bar of the mean SOFA? Expected: SOFA is a score with a skewed distribution. The bar would hide the spread and the overlap.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length-of-stay picture from 5.3 is true in FLUID-ICU too.</a:t>
            </a:r>
          </a:p>
          <a:p>
            <a:r>
              <a:rPr lang="en-US" sz="1400" b="0" dirty="0"/>
              <a:t>ICU stay among the 439 survivors is right-skewed: a few very long stays pull the mean (7.5 days) above the median (6.2 days). Across all patients: mean 7.3, median 6.0.</a:t>
            </a:r>
          </a:p>
          <a:p>
            <a:r>
              <a:rPr lang="en-US" sz="1400" b="0" dirty="0"/>
              <a:t>Question 5 (Q5) is about this outcome: it reports medians (IQR), compares groups with the Mann-Whitney test, and uses a log scale in the model (Session 6).</a:t>
            </a:r>
          </a:p>
          <a:p>
            <a:r>
              <a:rPr lang="en-US" sz="1400" b="0" dirty="0"/>
              <a:t>Ask (call on two or three people, microphone on): who most needs this slide? Expected: anyone who chooses Q5 for the manuscript, but every manuscript reports at least one skewed variable in Table 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task, 10 minutes (21:45 to 21:55). Exercise 6 of the Session 5 exercise sheet. Model answers in Course/Solutions/s5_solutions.md.</a:t>
            </a:r>
          </a:p>
          <a:p>
            <a:r>
              <a:rPr lang="en-US" sz="1400" b="0" dirty="0"/>
              <a:t>Share Table 1 from the Q1 results pack on screen. All five packs contain the same Table 1 by fluid-balance group (the Q5 pack also has a table for survivors).</a:t>
            </a:r>
          </a:p>
          <a:p>
            <a:r>
              <a:rPr lang="en-US" sz="1400" b="0" dirty="0"/>
              <a:t>Poll (2 minutes): age = mean (SD), symmetric. SOFA = median (IQR), skewed score. Vasopressor = n (%), binary.</a:t>
            </a:r>
          </a:p>
          <a:p>
            <a:r>
              <a:rPr lang="en-US" sz="1400" b="0" dirty="0"/>
              <a:t>Call on two or three people (3 minutes): biggest difference = severity (SOFA, vasopressor, ventilation). Someone may spot heart failure going the other way: clinicians give less fluid in heart failure.</a:t>
            </a:r>
          </a:p>
          <a:p>
            <a:r>
              <a:rPr lang="en-US" sz="1400" b="0" dirty="0"/>
              <a:t>Write together (4 minutes), typing in the shared document: 'Of 620 enrolled patients, 618 had a computable day-3 fluid balance, 373 (60.4%) had a positive balance. Patients with a positive balance were more severely ill at admission (median SOFA 8 vs 6, vasopressor 55.0% vs 24.9%, mechanical ventilation 57.9% vs 39.6%).'</a:t>
            </a:r>
          </a:p>
          <a:p>
            <a:r>
              <a:rPr lang="en-US" sz="1400" b="0" dirty="0"/>
              <a:t>Q2 to Q5 (1 minute): the same patients, so the same Table 1. Q5 adds survivors only (n = 439).</a:t>
            </a:r>
          </a:p>
          <a:p>
            <a:r>
              <a:rPr lang="en-US" sz="1400" b="0" dirty="0"/>
              <a:t>Listen for: correct summaries (mean vs median), no interpretation of 'significance' in Table 1, and the realisation that severity differs between groups.</a:t>
            </a:r>
          </a:p>
          <a:p>
            <a:r>
              <a:rPr lang="en-US" sz="1400" b="0" dirty="0"/>
              <a:t>These sentences go straight into the Results of each participant's manuscript (Session 7).</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Show for 1 minute before the instructor starts modelling, so participants see the expected level.</a:t>
            </a:r>
          </a:p>
          <a:p>
            <a:r>
              <a:rPr lang="en-US" sz="1400" b="0" dirty="0"/>
              <a:t>Variables table: primary outcome, exposure (or intervention), 3-5 confounders, each with its type. This table drives everything else.</a:t>
            </a:r>
          </a:p>
          <a:p>
            <a:r>
              <a:rPr lang="en-US" sz="1400" b="0" dirty="0"/>
              <a:t>Mini-CRF: 6 to 10 items that collect exactly those variables, with units, time points and 'unknown' options (the worked example).</a:t>
            </a:r>
          </a:p>
          <a:p>
            <a:r>
              <a:rPr lang="en-US" sz="1400" b="0" dirty="0"/>
              <a:t>Data dictionary: 3 to 5 rows with short variable names, labels, types, units or codes, and allowed values.</a:t>
            </a:r>
          </a:p>
          <a:p>
            <a:r>
              <a:rPr lang="en-US" sz="1400" b="0" dirty="0"/>
              <a:t>Data-management plan: one or two sentences: EDC (electronic data capture) or paper with double entry, coded IDs with a separately locked linking log, audit trail, backups, and a data-sharing statement in the consent form.</a:t>
            </a:r>
          </a:p>
          <a:p>
            <a:r>
              <a:rPr lang="en-US" sz="1400" b="0" dirty="0"/>
              <a:t>Each participant writes this for their own research question (their own proposal), not for FLUID-ICU.</a:t>
            </a:r>
          </a:p>
          <a:p>
            <a:r>
              <a:rPr lang="en-US" sz="1400" b="0" dirty="0"/>
              <a:t>Next Saturday (Session 6) the proposal gets the sample size, the analysis plan and the missing-data plan.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Proposal builder 5: 30 minutes (21:55 to 22:25). Template: Course/Templates/Research_Proposal_Template.docx (sent before Session 1). Worksheet: Exercise 8 of the Session 5 exercise sheet, with the same headings.</a:t>
            </a:r>
          </a:p>
          <a:p>
            <a:r>
              <a:rPr lang="en-US" sz="1400" b="0" dirty="0"/>
              <a:t>Model live (18 minutes) on the running example, typing into a copy of the template on the shared screen: variables table (5 min), mini-CRF (5 min), data dictionary rows with one validation rule (4 min), data-management plan (4 min). Call on people to suggest items as you go.</a:t>
            </a:r>
          </a:p>
          <a:p>
            <a:r>
              <a:rPr lang="en-US" sz="1400" b="0" dirty="0"/>
              <a:t>Individual slot (10 minutes): everyone drafts their own variables table quietly (cameras can stay off). Then 2 minutes for questions in the chat.</a:t>
            </a:r>
          </a:p>
          <a:p>
            <a:r>
              <a:rPr lang="en-US" sz="1400" b="0" dirty="0"/>
              <a:t>Use the FLUID-ICU data dictionary as a model: participants have just seen what a real one looks like.</a:t>
            </a:r>
          </a:p>
          <a:p>
            <a:r>
              <a:rPr lang="en-US" sz="1400" b="0" dirty="0"/>
              <a:t>Common problems to mention while modelling: too many CRF items (keep to 10). Confounders that are actually outcomes. Names and IDs in the same file. No plan for backups.</a:t>
            </a:r>
          </a:p>
          <a:p>
            <a:r>
              <a:rPr lang="en-US" sz="1400" b="0" dirty="0"/>
              <a:t>Homework: finish the mini-CRF, data dictionary rows and data-management plan in your own template before Session 6.</a:t>
            </a:r>
          </a:p>
          <a:p>
            <a:r>
              <a:rPr lang="en-US" sz="1400" b="0" dirty="0"/>
              <a:t>At 22:25, stop for the wrap-up.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Key words of the day (2 minutes). Point to each word and call on someone for a one-line definition, microphone on. Correct gently.</a:t>
            </a:r>
          </a:p>
          <a:p>
            <a:r>
              <a:rPr lang="en-US" sz="1400" b="0" dirty="0"/>
              <a:t>Variable type: number vs category, and the subtypes. CRF (case report form): the form that collects the data. Data dictionary: one row per variable, with type, unit/codes and allowed values.</a:t>
            </a:r>
          </a:p>
          <a:p>
            <a:r>
              <a:rPr lang="en-US" sz="1400" b="0" dirty="0"/>
              <a:t>Validation check: a rule that flags impossible values (range, consistency, logic, completeness). Audit trail: the record of who changed what, when and why. Cleaning log: the list of every correction made to the raw data (FLUID-ICU).</a:t>
            </a:r>
          </a:p>
          <a:p>
            <a:r>
              <a:rPr lang="en-US" sz="1400" b="0" dirty="0"/>
              <a:t>Median (IQR) for skewed data, mean (SD) for symmetric data. Skewed = long tail.</a:t>
            </a:r>
          </a:p>
          <a:p>
            <a:r>
              <a:rPr lang="en-US" sz="1400" b="0" dirty="0"/>
              <a:t>Table 1: baseline characteristics by group. Dots + box: show every patient, n (%): how categories are reported.</a:t>
            </a:r>
          </a:p>
          <a:p>
            <a:r>
              <a:rPr lang="en-US" sz="1400" b="0" dirty="0"/>
              <a:t>All terms are in the EN-VN glossary in Course/References.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recap (2 minutes). Ask three volunteers (raise-hand button) to give one example for each card from today.</a:t>
            </a:r>
          </a:p>
          <a:p>
            <a:r>
              <a:rPr lang="en-US" sz="1400" b="0" dirty="0"/>
              <a:t>Design the data: the worked CRF item, the data dictionary, validation rules.</a:t>
            </a:r>
          </a:p>
          <a:p>
            <a:r>
              <a:rPr lang="en-US" sz="1400" b="0" dirty="0"/>
              <a:t>Keep it clean: FLUID-ICU showed what real data look like before cleaning and why the cleaning log matters.</a:t>
            </a:r>
          </a:p>
          <a:p>
            <a:r>
              <a:rPr lang="en-US" sz="1400" b="0" dirty="0"/>
              <a:t>Describe honestly: median vs mean, dots instead of dynamite plots, a Table 1 a reader understands without the text.</a:t>
            </a:r>
          </a:p>
          <a:p>
            <a:r>
              <a:rPr lang="en-US" sz="1400" b="0" dirty="0"/>
              <a:t>Next Saturday (Session 6): from the sample to an answer: confidence intervals, p-values, tests, regression, survival and missing data, all run live on FLUID-ICU.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Wrap-up: 5 minutes (22:25 to 22:30), including the key-words and recap slides.</a:t>
            </a:r>
          </a:p>
          <a:p>
            <a:r>
              <a:rPr lang="en-US" sz="1400" b="0" dirty="0"/>
              <a:t>Exit question in the chat (or a one-question form): name one data-quality problem found in the raw FLUID-ICU data and how the cleaning fixed it. Purpose: it checks understanding of today's core idea (clean with a script and a log, never by hand). Read the answers before Session 6 and open Session 6 with two or three of them.</a:t>
            </a:r>
          </a:p>
          <a:p>
            <a:r>
              <a:rPr lang="en-US" sz="1400" b="0" dirty="0"/>
              <a:t>Homework: finish the mini-CRF, data dictionary rows and data-management plan of your own proposal (Part 3, first half). Choose one of the five FLUID-ICU questions for your manuscript, tell the instructor, and read its results pack (Table 1, figures). Optional: Exercises 1, 3, 4 and 5 of the Session 5 exercise sheet.</a:t>
            </a:r>
          </a:p>
          <a:p>
            <a:r>
              <a:rPr lang="en-US" sz="1400" b="0" dirty="0"/>
              <a:t>Thank the class: today was a lot of new vocabulary. Next Saturday builds directly on 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slides after this point are optional. Use them if the class is ahead of time, or point participants to them for self-study (they are in the handout deck).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four habits that cost little and save studies.</a:t>
            </a:r>
          </a:p>
          <a:p>
            <a:r>
              <a:rPr lang="en-US" sz="1400" b="0" dirty="0"/>
              <a:t>Coding: store categories as numeric codes defined in the data dictionary (1 = lung, 2 = urine...). Use a study ID for each patient. Names and hospital numbers stay in a separate, locked linking log.</a:t>
            </a:r>
          </a:p>
          <a:p>
            <a:r>
              <a:rPr lang="en-US" sz="1400" b="0" dirty="0"/>
              <a:t>Versions: the raw data file is never edited. It is set to read-only. Every cleaning step creates a new, dated copy (data_2026-03-12_v2) and a short log of what changed. Then any result can be traced back.</a:t>
            </a:r>
          </a:p>
          <a:p>
            <a:r>
              <a:rPr lang="en-US" sz="1400" b="0" dirty="0"/>
              <a:t>Backups: the 3-2-1 rule: three copies, on two different media, one off-site, encrypted. A backup you have never restored is only a hope.</a:t>
            </a:r>
          </a:p>
          <a:p>
            <a:r>
              <a:rPr lang="en-US" sz="1400" b="0" dirty="0"/>
              <a:t>Data-sharing statement: most journals now require one (Sessions 7-8). Example wording: 'De-identified participant data and the data dictionary will be available from the corresponding author on reasonable request after publication, subject to ethics approval.' Write it into the consent form and protocol now, or you may not be allowed to share later.</a:t>
            </a:r>
          </a:p>
          <a:p>
            <a:r>
              <a:rPr lang="en-US" sz="1400" b="0" dirty="0"/>
              <a:t>Ask: if your laptop were stolen tonight, would your study survive? Expected: an uncomfortable silence. Good.</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three distortions you will see in posters, reports and papers. Top row misleading, bottom row fixed.</a:t>
            </a:r>
          </a:p>
          <a:p>
            <a:r>
              <a:rPr lang="en-US" sz="1400" b="0" dirty="0"/>
              <a:t>3-D pie: the tilt makes slices at the front look bigger. The eye cannot compare angles well. Ask: which slice is bigger, urine or abdomen? Then show the sorted bar chart: 25% vs 20%, instantly clear.</a:t>
            </a:r>
          </a:p>
          <a:p>
            <a:r>
              <a:rPr lang="en-US" sz="1400" b="0" dirty="0"/>
              <a:t>Truncated axis: the y-axis starts at 28.5%, so a 2-point difference in mortality (31% vs 29%) looks like a tripling. Bars must start at zero. (Line charts may zoom in, but say so.)</a:t>
            </a:r>
          </a:p>
          <a:p>
            <a:r>
              <a:rPr lang="en-US" sz="1400" b="0" dirty="0"/>
              <a:t>Dual axes: two different y-axes scaled by the author make any two lines cross wherever the author wants, suggesting 'hand hygiene went up, so infections went down'. Better: two panels sharing the time axis, and remember correlation is not causation (6.3).</a:t>
            </a:r>
          </a:p>
          <a:p>
            <a:r>
              <a:rPr lang="en-US" sz="1400" b="0" dirty="0"/>
              <a:t>All data here are simulated.</a:t>
            </a:r>
          </a:p>
          <a:p>
            <a:r>
              <a:rPr lang="en-US" sz="1400" b="0" dirty="0"/>
              <a:t>Ask: where have you seen a truncated axis recently? Expected: hospital dashboards, pharmaceutical advertisements, news.</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 Id="rId4" Type="http://schemas.openxmlformats.org/officeDocument/2006/relationships/image" Target="../media/image2.png"/>
<Relationship Id="rId5" Type="http://schemas.openxmlformats.org/officeDocument/2006/relationships/image" Target="../media/image3.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 Id="rId4" Type="http://schemas.openxmlformats.org/officeDocument/2006/relationships/image" Target="../media/image4.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 Id="rId4" Type="http://schemas.openxmlformats.org/officeDocument/2006/relationships/image" Target="../media/image5.pn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 Id="rId4" Type="http://schemas.openxmlformats.org/officeDocument/2006/relationships/image" Target="../media/image6.pn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 Id="rId4" Type="http://schemas.openxmlformats.org/officeDocument/2006/relationships/image" Target="../media/image7.pn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 Id="rId4" Type="http://schemas.openxmlformats.org/officeDocument/2006/relationships/image" Target="../media/image8.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 Id="rId4" Type="http://schemas.openxmlformats.org/officeDocument/2006/relationships/image" Target="../media/image9.png"/>
<Relationship Id="rId5" Type="http://schemas.openxmlformats.org/officeDocument/2006/relationships/image" Target="../media/image10.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 Id="rId4" Type="http://schemas.openxmlformats.org/officeDocument/2006/relationships/image" Target="../media/image11.png"/>
<Relationship Id="rId5" Type="http://schemas.openxmlformats.org/officeDocument/2006/relationships/image" Target="../media/image12.pn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 Id="rId4" Type="http://schemas.openxmlformats.org/officeDocument/2006/relationships/image" Target="../media/image13.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 Id="rId4" Type="http://schemas.openxmlformats.org/officeDocument/2006/relationships/image" Target="../media/image14.pn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 Id="rId4" Type="http://schemas.openxmlformats.org/officeDocument/2006/relationships/image" Target="../media/image15.pn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 Id="rId4" Type="http://schemas.openxmlformats.org/officeDocument/2006/relationships/image" Target="../media/image16.pn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600" b="1" dirty="0">
                <a:solidFill>
                  <a:srgbClr val="0D7377"/>
                </a:solidFill>
                <a:latin typeface="Arial"/>
                <a:cs typeface="Arial"/>
              </a:rPr>
              <a:t>Session 5 · Data: collect it well, describe it honestly</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5 · Saturday</a:t>
            </a:r>
          </a:p>
          <a:p>
            <a:pPr>
              <a:buNone/>
            </a:pPr>
            <a:endParaRPr sz="800"/>
          </a:p>
          <a:p>
            <a:pPr marL="274320" indent="-274320" algn="l">
              <a:spcBef>
                <a:spcPts val="440"/>
              </a:spcBef>
              <a:buFont typeface="Arial"/>
              <a:buChar char="•"/>
            </a:pPr>
            <a:r>
              <a:rPr lang="en-US" sz="1900" dirty="0">
                <a:solidFill>
                  <a:srgbClr val="000000"/>
                </a:solidFill>
                <a:latin typeface="Arial"/>
                <a:cs typeface="Arial"/>
              </a:rPr>
              <a:t>Recap quiz on Sessions 3-4 (10 min)</a:t>
            </a:r>
          </a:p>
          <a:p>
            <a:pPr marL="274320" indent="-274320" algn="l">
              <a:spcBef>
                <a:spcPts val="440"/>
              </a:spcBef>
              <a:buFont typeface="Arial"/>
              <a:buChar char="•"/>
            </a:pPr>
            <a:r>
              <a:rPr lang="en-US" sz="1900" dirty="0">
                <a:solidFill>
                  <a:srgbClr val="000000"/>
                </a:solidFill>
                <a:latin typeface="Arial"/>
                <a:cs typeface="Arial"/>
              </a:rPr>
              <a:t>5.1 Good data by design: variables, CRF, data dictionary, checks, data management</a:t>
            </a:r>
          </a:p>
          <a:p>
            <a:pPr marL="274320" indent="-274320" algn="l">
              <a:spcBef>
                <a:spcPts val="440"/>
              </a:spcBef>
              <a:buFont typeface="Arial"/>
              <a:buChar char="•"/>
            </a:pPr>
            <a:r>
              <a:rPr lang="en-US" sz="1900" dirty="0">
                <a:solidFill>
                  <a:srgbClr val="000000"/>
                </a:solidFill>
                <a:latin typeface="Arial"/>
                <a:cs typeface="Arial"/>
              </a:rPr>
              <a:t>5.2 Meet the course dataset FLUID-ICU (live R cleaning demo)</a:t>
            </a:r>
          </a:p>
          <a:p>
            <a:pPr marL="274320" indent="-274320" algn="l">
              <a:spcBef>
                <a:spcPts val="440"/>
              </a:spcBef>
              <a:buFont typeface="Arial"/>
              <a:buChar char="•"/>
            </a:pPr>
            <a:r>
              <a:rPr lang="en-US" sz="1900" dirty="0">
                <a:solidFill>
                  <a:srgbClr val="000000"/>
                </a:solidFill>
                <a:latin typeface="Arial"/>
                <a:cs typeface="Arial"/>
              </a:rPr>
              <a:t>5.3 Describing and showing data: summaries, figures, tables</a:t>
            </a:r>
          </a:p>
          <a:p>
            <a:pPr marL="274320" indent="-274320" algn="l">
              <a:spcBef>
                <a:spcPts val="440"/>
              </a:spcBef>
              <a:buFont typeface="Arial"/>
              <a:buChar char="•"/>
            </a:pPr>
            <a:r>
              <a:rPr lang="en-US" sz="1900" dirty="0">
                <a:solidFill>
                  <a:srgbClr val="000000"/>
                </a:solidFill>
                <a:latin typeface="Arial"/>
                <a:cs typeface="Arial"/>
              </a:rPr>
              <a:t>5.4 Describe the course dataset: Table 1 and figures</a:t>
            </a:r>
          </a:p>
          <a:p>
            <a:pPr marL="274320" indent="-274320" algn="l">
              <a:spcBef>
                <a:spcPts val="440"/>
              </a:spcBef>
              <a:buFont typeface="Arial"/>
              <a:buChar char="•"/>
            </a:pPr>
            <a:r>
              <a:rPr lang="en-US" sz="1900" dirty="0">
                <a:solidFill>
                  <a:srgbClr val="000000"/>
                </a:solidFill>
                <a:latin typeface="Arial"/>
                <a:cs typeface="Arial"/>
              </a:rPr>
              <a:t>Proposal builder 5: variables, mini-CRF, data dictionary, data management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quiz: Sessions 3-4 in three questions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10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Q1. Patients who smoke are followed for 10 years to see who develops a stroke. Which design?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Q2. In a cohort, sicker septic patients receive more fluid and die more often. What is this called?</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Q3. Mortality is 30% with usual care and 20% with a new strategy. What are the risk ratio (RR) and the number needed to treat (NNT)?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Answer each question in the poll (1 minute each), then we discuss</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 (reveal after)</a:t>
            </a:r>
          </a:p>
          <a:p>
            <a:pPr marL="274320" indent="-274320" algn="l">
              <a:lnSpc>
                <a:spcPct val="104000"/>
              </a:lnSpc>
              <a:spcBef>
                <a:spcPts val="300"/>
              </a:spcBef>
              <a:buFont typeface="Arial"/>
              <a:buChar char="•"/>
            </a:pPr>
            <a:r>
              <a:rPr lang="en-US" sz="1500" dirty="0">
                <a:solidFill>
                  <a:srgbClr val="000000"/>
                </a:solidFill>
                <a:latin typeface="Arial"/>
                <a:cs typeface="Arial"/>
              </a:rPr>
              <a:t>Q1: prospective cohort</a:t>
            </a:r>
          </a:p>
          <a:p>
            <a:pPr marL="274320" indent="-274320" algn="l">
              <a:lnSpc>
                <a:spcPct val="104000"/>
              </a:lnSpc>
              <a:spcBef>
                <a:spcPts val="300"/>
              </a:spcBef>
              <a:buFont typeface="Arial"/>
              <a:buChar char="•"/>
            </a:pPr>
            <a:r>
              <a:rPr lang="en-US" sz="1500" dirty="0">
                <a:solidFill>
                  <a:srgbClr val="000000"/>
                </a:solidFill>
                <a:latin typeface="Arial"/>
                <a:cs typeface="Arial"/>
              </a:rPr>
              <a:t>Q2: confounding by indication</a:t>
            </a:r>
          </a:p>
          <a:p>
            <a:pPr marL="274320" indent="-274320" algn="l">
              <a:lnSpc>
                <a:spcPct val="104000"/>
              </a:lnSpc>
              <a:spcBef>
                <a:spcPts val="300"/>
              </a:spcBef>
              <a:buFont typeface="Arial"/>
              <a:buChar char="•"/>
            </a:pPr>
            <a:r>
              <a:rPr lang="en-US" sz="1500" dirty="0">
                <a:solidFill>
                  <a:srgbClr val="000000"/>
                </a:solidFill>
                <a:latin typeface="Arial"/>
                <a:cs typeface="Arial"/>
              </a:rPr>
              <a:t>Q3: RR = 20/30 = 0.67. Risk difference (RD) = 10%. NNT = 1/0.10 = 10</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back on track with designs, confounding and the 2x2 measures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5.1 Good data by design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Bad data cannot be rescued by good statistics.</a:t>
            </a:r>
          </a:p>
          <a:p>
            <a:pPr marL="0" indent="0" algn="ctr">
              <a:spcBef>
                <a:spcPts val="1200"/>
              </a:spcBef>
              <a:buNone/>
            </a:pPr>
            <a:r>
              <a:rPr lang="en-US" sz="1900" i="1" dirty="0">
                <a:solidFill>
                  <a:srgbClr val="595959"/>
                </a:solidFill>
                <a:latin typeface="Arial"/>
                <a:cs typeface="Arial"/>
              </a:rPr>
              <a:t>5.1 Good data by design  |  35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type of variable is it?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Numbers are measured (first two cards). Categories are groups (last three). Time-to-event combines how long and whether it happened.</a:t>
            </a:r>
          </a:p>
        </p:txBody>
      </p:sp>
      <p:sp>
        <p:nvSpPr>
          <p:cNvPr id="70" name="CardHead"/>
          <p:cNvSpPr/>
          <p:nvPr/>
        </p:nvSpPr>
        <p:spPr>
          <a:xfrm>
            <a:off x="457200" y="2289454"/>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Continuous</a:t>
            </a:r>
          </a:p>
        </p:txBody>
      </p:sp>
      <p:sp>
        <p:nvSpPr>
          <p:cNvPr id="71" name="CardBody"/>
          <p:cNvSpPr/>
          <p:nvPr/>
        </p:nvSpPr>
        <p:spPr>
          <a:xfrm>
            <a:off x="45720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Any value on a scale</a:t>
            </a:r>
          </a:p>
          <a:p>
            <a:pPr marL="0" indent="0" algn="l">
              <a:lnSpc>
                <a:spcPct val="104000"/>
              </a:lnSpc>
              <a:spcBef>
                <a:spcPts val="400"/>
              </a:spcBef>
              <a:buNone/>
            </a:pPr>
            <a:r>
              <a:rPr lang="en-US" sz="1450" dirty="0">
                <a:solidFill>
                  <a:srgbClr val="000000"/>
                </a:solidFill>
                <a:latin typeface="Arial"/>
                <a:cs typeface="Arial"/>
              </a:rPr>
              <a:t>Fluid balance (ml/kg), lactate, age</a:t>
            </a:r>
          </a:p>
        </p:txBody>
      </p:sp>
      <p:sp>
        <p:nvSpPr>
          <p:cNvPr id="72" name="CardHead"/>
          <p:cNvSpPr/>
          <p:nvPr/>
        </p:nvSpPr>
        <p:spPr>
          <a:xfrm>
            <a:off x="2752720" y="2289454"/>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Count</a:t>
            </a:r>
          </a:p>
        </p:txBody>
      </p:sp>
      <p:sp>
        <p:nvSpPr>
          <p:cNvPr id="73" name="CardBody"/>
          <p:cNvSpPr/>
          <p:nvPr/>
        </p:nvSpPr>
        <p:spPr>
          <a:xfrm>
            <a:off x="275272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 whole number</a:t>
            </a:r>
          </a:p>
          <a:p>
            <a:pPr marL="0" indent="0" algn="l">
              <a:lnSpc>
                <a:spcPct val="104000"/>
              </a:lnSpc>
              <a:spcBef>
                <a:spcPts val="400"/>
              </a:spcBef>
              <a:buNone/>
            </a:pPr>
            <a:r>
              <a:rPr lang="en-US" sz="1450" dirty="0">
                <a:solidFill>
                  <a:srgbClr val="000000"/>
                </a:solidFill>
                <a:latin typeface="Arial"/>
                <a:cs typeface="Arial"/>
              </a:rPr>
              <a:t>Number of organ failures</a:t>
            </a:r>
          </a:p>
        </p:txBody>
      </p:sp>
      <p:sp>
        <p:nvSpPr>
          <p:cNvPr id="74" name="CardHead"/>
          <p:cNvSpPr/>
          <p:nvPr/>
        </p:nvSpPr>
        <p:spPr>
          <a:xfrm>
            <a:off x="5048240" y="2289454"/>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Binary</a:t>
            </a:r>
          </a:p>
        </p:txBody>
      </p:sp>
      <p:sp>
        <p:nvSpPr>
          <p:cNvPr id="75" name="CardBody"/>
          <p:cNvSpPr/>
          <p:nvPr/>
        </p:nvSpPr>
        <p:spPr>
          <a:xfrm>
            <a:off x="504824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Two options</a:t>
            </a:r>
          </a:p>
          <a:p>
            <a:pPr marL="0" indent="0" algn="l">
              <a:lnSpc>
                <a:spcPct val="104000"/>
              </a:lnSpc>
              <a:spcBef>
                <a:spcPts val="400"/>
              </a:spcBef>
              <a:buNone/>
            </a:pPr>
            <a:r>
              <a:rPr lang="en-US" sz="1450" dirty="0">
                <a:solidFill>
                  <a:srgbClr val="000000"/>
                </a:solidFill>
                <a:latin typeface="Arial"/>
                <a:cs typeface="Arial"/>
              </a:rPr>
              <a:t>Died by day 28: yes or no</a:t>
            </a:r>
          </a:p>
        </p:txBody>
      </p:sp>
      <p:sp>
        <p:nvSpPr>
          <p:cNvPr id="76" name="CardHead"/>
          <p:cNvSpPr/>
          <p:nvPr/>
        </p:nvSpPr>
        <p:spPr>
          <a:xfrm>
            <a:off x="7343760" y="2289454"/>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Nominal</a:t>
            </a:r>
          </a:p>
        </p:txBody>
      </p:sp>
      <p:sp>
        <p:nvSpPr>
          <p:cNvPr id="77" name="CardBody"/>
          <p:cNvSpPr/>
          <p:nvPr/>
        </p:nvSpPr>
        <p:spPr>
          <a:xfrm>
            <a:off x="734376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Groups with no order</a:t>
            </a:r>
          </a:p>
          <a:p>
            <a:pPr marL="0" indent="0" algn="l">
              <a:lnSpc>
                <a:spcPct val="104000"/>
              </a:lnSpc>
              <a:spcBef>
                <a:spcPts val="400"/>
              </a:spcBef>
              <a:buNone/>
            </a:pPr>
            <a:r>
              <a:rPr lang="en-US" sz="1450" dirty="0">
                <a:solidFill>
                  <a:srgbClr val="000000"/>
                </a:solidFill>
                <a:latin typeface="Arial"/>
                <a:cs typeface="Arial"/>
              </a:rPr>
              <a:t>Source of sepsis: lung, urine, abdomen</a:t>
            </a:r>
          </a:p>
        </p:txBody>
      </p:sp>
      <p:sp>
        <p:nvSpPr>
          <p:cNvPr id="78" name="CardHead"/>
          <p:cNvSpPr/>
          <p:nvPr/>
        </p:nvSpPr>
        <p:spPr>
          <a:xfrm>
            <a:off x="9639280" y="2289454"/>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Ordinal</a:t>
            </a:r>
          </a:p>
        </p:txBody>
      </p:sp>
      <p:sp>
        <p:nvSpPr>
          <p:cNvPr id="79" name="CardBody"/>
          <p:cNvSpPr/>
          <p:nvPr/>
        </p:nvSpPr>
        <p:spPr>
          <a:xfrm>
            <a:off x="963928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Groups in an order</a:t>
            </a:r>
          </a:p>
          <a:p>
            <a:pPr marL="0" indent="0" algn="l">
              <a:lnSpc>
                <a:spcPct val="104000"/>
              </a:lnSpc>
              <a:spcBef>
                <a:spcPts val="400"/>
              </a:spcBef>
              <a:buNone/>
            </a:pPr>
            <a:r>
              <a:rPr lang="en-US" sz="1450" dirty="0">
                <a:solidFill>
                  <a:srgbClr val="000000"/>
                </a:solidFill>
                <a:latin typeface="Arial"/>
                <a:cs typeface="Arial"/>
              </a:rPr>
              <a:t>Acute kidney injury (AKI) stage 1, 2 or 3</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variable type decides the CRF box, the summary and the test.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what type of variable?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Heart rate (beats per minute)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Glasgow Coma Scale (GCS, 3-15)</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Blood group (A, B, AB, 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Ventilated on day 1 (yes / no)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Time from ICU admission to extubation</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Continuous</a:t>
            </a:r>
          </a:p>
          <a:p>
            <a:pPr marL="274320" indent="-274320" algn="l">
              <a:lnSpc>
                <a:spcPct val="104000"/>
              </a:lnSpc>
              <a:spcBef>
                <a:spcPts val="300"/>
              </a:spcBef>
              <a:buFont typeface="Arial"/>
              <a:buChar char="•"/>
            </a:pPr>
            <a:r>
              <a:rPr lang="en-US" sz="1500" dirty="0">
                <a:solidFill>
                  <a:srgbClr val="000000"/>
                </a:solidFill>
                <a:latin typeface="Arial"/>
                <a:cs typeface="Arial"/>
              </a:rPr>
              <a:t>Ordinal (often analysed as a number)</a:t>
            </a:r>
          </a:p>
          <a:p>
            <a:pPr marL="274320" indent="-274320" algn="l">
              <a:lnSpc>
                <a:spcPct val="104000"/>
              </a:lnSpc>
              <a:spcBef>
                <a:spcPts val="300"/>
              </a:spcBef>
              <a:buFont typeface="Arial"/>
              <a:buChar char="•"/>
            </a:pPr>
            <a:r>
              <a:rPr lang="en-US" sz="1500" dirty="0">
                <a:solidFill>
                  <a:srgbClr val="000000"/>
                </a:solidFill>
                <a:latin typeface="Arial"/>
                <a:cs typeface="Arial"/>
              </a:rPr>
              <a:t>Nominal</a:t>
            </a:r>
          </a:p>
          <a:p>
            <a:pPr marL="274320" indent="-274320" algn="l">
              <a:lnSpc>
                <a:spcPct val="104000"/>
              </a:lnSpc>
              <a:spcBef>
                <a:spcPts val="300"/>
              </a:spcBef>
              <a:buFont typeface="Arial"/>
              <a:buChar char="•"/>
            </a:pPr>
            <a:r>
              <a:rPr lang="en-US" sz="1500" dirty="0">
                <a:solidFill>
                  <a:srgbClr val="000000"/>
                </a:solidFill>
                <a:latin typeface="Arial"/>
                <a:cs typeface="Arial"/>
              </a:rPr>
              <a:t>Binary</a:t>
            </a:r>
          </a:p>
          <a:p>
            <a:pPr marL="274320" indent="-274320" algn="l">
              <a:lnSpc>
                <a:spcPct val="104000"/>
              </a:lnSpc>
              <a:spcBef>
                <a:spcPts val="300"/>
              </a:spcBef>
              <a:buFont typeface="Arial"/>
              <a:buChar char="•"/>
            </a:pPr>
            <a:r>
              <a:rPr lang="en-US" sz="1500" dirty="0">
                <a:solidFill>
                  <a:srgbClr val="000000"/>
                </a:solidFill>
                <a:latin typeface="Arial"/>
                <a:cs typeface="Arial"/>
              </a:rPr>
              <a:t>Time-to-event (some never extubated)</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can name the variable types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Good vs bad CRF items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A case report form (CRF) question must have only one possible reading.</a:t>
            </a:r>
          </a:p>
        </p:txBody>
      </p:sp>
      <p:pic>
        <p:nvPicPr>
          <p:cNvPr id="25" name="Figure"/>
          <p:cNvPicPr>
            <a:picLocks noChangeAspect="1"/>
          </p:cNvPicPr>
          <p:nvPr/>
        </p:nvPicPr>
        <p:blipFill>
          <a:blip r:embed="rId4"/>
          <a:stretch>
            <a:fillRect/>
          </a:stretch>
        </p:blipFill>
        <p:spPr>
          <a:xfrm>
            <a:off x="634100" y="1660000"/>
            <a:ext cx="5160000" cy="3870000"/>
          </a:xfrm>
          <a:prstGeom prst="rect">
            <a:avLst/>
          </a:prstGeom>
        </p:spPr>
      </p:pic>
      <p:sp>
        <p:nvSpPr>
          <p:cNvPr id="27" name="Caption"/>
          <p:cNvSpPr txBox="1"/>
          <p:nvPr/>
        </p:nvSpPr>
        <p:spPr>
          <a:xfrm>
            <a:off x="4572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Ambiguous: two nurses will write two different things</a:t>
            </a:r>
          </a:p>
        </p:txBody>
      </p:sp>
      <p:pic>
        <p:nvPicPr>
          <p:cNvPr id="26" name="Figure"/>
          <p:cNvPicPr>
            <a:picLocks noChangeAspect="1"/>
          </p:cNvPicPr>
          <p:nvPr/>
        </p:nvPicPr>
        <p:blipFill>
          <a:blip r:embed="rId5"/>
          <a:stretch>
            <a:fillRect/>
          </a:stretch>
        </p:blipFill>
        <p:spPr>
          <a:xfrm>
            <a:off x="6397900" y="1660000"/>
            <a:ext cx="5160000" cy="3870000"/>
          </a:xfrm>
          <a:prstGeom prst="rect">
            <a:avLst/>
          </a:prstGeom>
        </p:spPr>
      </p:pic>
      <p:sp>
        <p:nvSpPr>
          <p:cNvPr id="28" name="Caption"/>
          <p:cNvSpPr txBox="1"/>
          <p:nvPr/>
        </p:nvSpPr>
        <p:spPr>
          <a:xfrm>
            <a:off x="62210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Clear: unit, time window, one answer, 'unknown'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from a question to one CRF item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The variable 'cumulative fluid balance' in five decisions.</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What?</a:t>
            </a:r>
          </a:p>
        </p:txBody>
      </p:sp>
      <p:sp>
        <p:nvSpPr>
          <p:cNvPr id="81" name="StepText"/>
          <p:cNvSpPr/>
          <p:nvPr/>
        </p:nvSpPr>
        <p:spPr>
          <a:xfrm>
            <a:off x="49720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Fluid in minus fluid out</a:t>
            </a:r>
          </a:p>
          <a:p>
            <a:pPr marL="0" indent="0" algn="l">
              <a:lnSpc>
                <a:spcPct val="104000"/>
              </a:lnSpc>
              <a:spcBef>
                <a:spcPts val="200"/>
              </a:spcBef>
              <a:buNone/>
            </a:pPr>
            <a:r>
              <a:rPr lang="en-US" sz="1500" dirty="0">
                <a:solidFill>
                  <a:srgbClr val="000000"/>
                </a:solidFill>
                <a:latin typeface="Arial"/>
                <a:cs typeface="Arial"/>
              </a:rPr>
              <a:t>All routes, including drug diluents</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When?</a:t>
            </a:r>
          </a:p>
        </p:txBody>
      </p:sp>
      <p:sp>
        <p:nvSpPr>
          <p:cNvPr id="83" name="StepText"/>
          <p:cNvSpPr/>
          <p:nvPr/>
        </p:nvSpPr>
        <p:spPr>
          <a:xfrm>
            <a:off x="274072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From ICU admission to the end of day 3</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Unit?</a:t>
            </a:r>
          </a:p>
        </p:txBody>
      </p:sp>
      <p:sp>
        <p:nvSpPr>
          <p:cNvPr id="85" name="StepText"/>
          <p:cNvSpPr/>
          <p:nvPr/>
        </p:nvSpPr>
        <p:spPr>
          <a:xfrm>
            <a:off x="498424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ml per kg of admission weight</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Format?</a:t>
            </a:r>
          </a:p>
        </p:txBody>
      </p:sp>
      <p:sp>
        <p:nvSpPr>
          <p:cNvPr id="87" name="StepText"/>
          <p:cNvSpPr/>
          <p:nvPr/>
        </p:nvSpPr>
        <p:spPr>
          <a:xfrm>
            <a:off x="722776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 number with a +/- sign</a:t>
            </a:r>
          </a:p>
          <a:p>
            <a:pPr marL="0" indent="0" algn="l">
              <a:lnSpc>
                <a:spcPct val="104000"/>
              </a:lnSpc>
              <a:spcBef>
                <a:spcPts val="200"/>
              </a:spcBef>
              <a:buNone/>
            </a:pPr>
            <a:r>
              <a:rPr lang="en-US" sz="1500" dirty="0">
                <a:solidFill>
                  <a:srgbClr val="000000"/>
                </a:solidFill>
                <a:latin typeface="Arial"/>
                <a:cs typeface="Arial"/>
              </a:rPr>
              <a:t>One box per digit</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Missing?</a:t>
            </a:r>
          </a:p>
        </p:txBody>
      </p:sp>
      <p:sp>
        <p:nvSpPr>
          <p:cNvPr id="89" name="StepText"/>
          <p:cNvSpPr/>
          <p:nvPr/>
        </p:nvSpPr>
        <p:spPr>
          <a:xfrm>
            <a:off x="947128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 'not recorded' box</a:t>
            </a:r>
          </a:p>
          <a:p>
            <a:pPr marL="0" indent="0" algn="l">
              <a:lnSpc>
                <a:spcPct val="104000"/>
              </a:lnSpc>
              <a:spcBef>
                <a:spcPts val="200"/>
              </a:spcBef>
              <a:buNone/>
            </a:pPr>
            <a:r>
              <a:rPr lang="en-US" sz="1500" dirty="0">
                <a:solidFill>
                  <a:srgbClr val="000000"/>
                </a:solidFill>
                <a:latin typeface="Arial"/>
                <a:cs typeface="Arial"/>
              </a:rPr>
              <a:t>A reason for the gap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Answer what, when, unit, format and missing before the first patient.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Five rules for a good CRF</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Write the form before the first patient, then test it on five patients.</a:t>
            </a:r>
          </a:p>
        </p:txBody>
      </p:sp>
      <p:sp>
        <p:nvSpPr>
          <p:cNvPr id="70" name="CardHead"/>
          <p:cNvSpPr/>
          <p:nvPr/>
        </p:nvSpPr>
        <p:spPr>
          <a:xfrm>
            <a:off x="457200" y="2191590"/>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Only what you need</a:t>
            </a:r>
          </a:p>
        </p:txBody>
      </p:sp>
      <p:sp>
        <p:nvSpPr>
          <p:cNvPr id="71" name="CardBody"/>
          <p:cNvSpPr/>
          <p:nvPr/>
        </p:nvSpPr>
        <p:spPr>
          <a:xfrm>
            <a:off x="45720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Every item links to an objective</a:t>
            </a:r>
          </a:p>
          <a:p>
            <a:pPr marL="0" indent="0" algn="l">
              <a:lnSpc>
                <a:spcPct val="104000"/>
              </a:lnSpc>
              <a:spcBef>
                <a:spcPts val="400"/>
              </a:spcBef>
              <a:buNone/>
            </a:pPr>
            <a:r>
              <a:rPr lang="en-US" sz="1450" dirty="0">
                <a:solidFill>
                  <a:srgbClr val="000000"/>
                </a:solidFill>
                <a:latin typeface="Arial"/>
                <a:cs typeface="Arial"/>
              </a:rPr>
              <a:t>Short forms get completed</a:t>
            </a:r>
          </a:p>
        </p:txBody>
      </p:sp>
      <p:sp>
        <p:nvSpPr>
          <p:cNvPr id="72" name="CardHead"/>
          <p:cNvSpPr/>
          <p:nvPr/>
        </p:nvSpPr>
        <p:spPr>
          <a:xfrm>
            <a:off x="2752720" y="2191590"/>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One question, one answer</a:t>
            </a:r>
          </a:p>
        </p:txBody>
      </p:sp>
      <p:sp>
        <p:nvSpPr>
          <p:cNvPr id="73" name="CardBody"/>
          <p:cNvSpPr/>
          <p:nvPr/>
        </p:nvSpPr>
        <p:spPr>
          <a:xfrm>
            <a:off x="275272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No double questions</a:t>
            </a:r>
          </a:p>
          <a:p>
            <a:pPr marL="0" indent="0" algn="l">
              <a:lnSpc>
                <a:spcPct val="104000"/>
              </a:lnSpc>
              <a:spcBef>
                <a:spcPts val="400"/>
              </a:spcBef>
              <a:buNone/>
            </a:pPr>
            <a:r>
              <a:rPr lang="en-US" sz="1450" dirty="0">
                <a:solidFill>
                  <a:srgbClr val="000000"/>
                </a:solidFill>
                <a:latin typeface="Arial"/>
                <a:cs typeface="Arial"/>
              </a:rPr>
              <a:t>Objective, not opinion</a:t>
            </a:r>
          </a:p>
        </p:txBody>
      </p:sp>
      <p:sp>
        <p:nvSpPr>
          <p:cNvPr id="74" name="CardHead"/>
          <p:cNvSpPr/>
          <p:nvPr/>
        </p:nvSpPr>
        <p:spPr>
          <a:xfrm>
            <a:off x="5048240" y="2191590"/>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Units and timing</a:t>
            </a:r>
          </a:p>
        </p:txBody>
      </p:sp>
      <p:sp>
        <p:nvSpPr>
          <p:cNvPr id="75" name="CardBody"/>
          <p:cNvSpPr/>
          <p:nvPr/>
        </p:nvSpPr>
        <p:spPr>
          <a:xfrm>
            <a:off x="504824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ml/kg, mmol/L</a:t>
            </a:r>
          </a:p>
          <a:p>
            <a:pPr marL="0" indent="0" algn="l">
              <a:lnSpc>
                <a:spcPct val="104000"/>
              </a:lnSpc>
              <a:spcBef>
                <a:spcPts val="400"/>
              </a:spcBef>
              <a:buNone/>
            </a:pPr>
            <a:r>
              <a:rPr lang="en-US" sz="1450" dirty="0">
                <a:solidFill>
                  <a:srgbClr val="000000"/>
                </a:solidFill>
                <a:latin typeface="Arial"/>
                <a:cs typeface="Arial"/>
              </a:rPr>
              <a:t>'at ICU admission', 'day 5'</a:t>
            </a:r>
          </a:p>
        </p:txBody>
      </p:sp>
      <p:sp>
        <p:nvSpPr>
          <p:cNvPr id="76" name="CardHead"/>
          <p:cNvSpPr/>
          <p:nvPr/>
        </p:nvSpPr>
        <p:spPr>
          <a:xfrm>
            <a:off x="7343760" y="2191590"/>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Closed answers</a:t>
            </a:r>
          </a:p>
        </p:txBody>
      </p:sp>
      <p:sp>
        <p:nvSpPr>
          <p:cNvPr id="77" name="CardBody"/>
          <p:cNvSpPr/>
          <p:nvPr/>
        </p:nvSpPr>
        <p:spPr>
          <a:xfrm>
            <a:off x="734376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Tick boxes</a:t>
            </a:r>
          </a:p>
          <a:p>
            <a:pPr marL="0" indent="0" algn="l">
              <a:lnSpc>
                <a:spcPct val="104000"/>
              </a:lnSpc>
              <a:spcBef>
                <a:spcPts val="400"/>
              </a:spcBef>
              <a:buNone/>
            </a:pPr>
            <a:r>
              <a:rPr lang="en-US" sz="1450" dirty="0">
                <a:solidFill>
                  <a:srgbClr val="000000"/>
                </a:solidFill>
                <a:latin typeface="Arial"/>
                <a:cs typeface="Arial"/>
              </a:rPr>
              <a:t>Include 'other' and 'unknown'</a:t>
            </a:r>
          </a:p>
        </p:txBody>
      </p:sp>
      <p:sp>
        <p:nvSpPr>
          <p:cNvPr id="78" name="CardHead"/>
          <p:cNvSpPr/>
          <p:nvPr/>
        </p:nvSpPr>
        <p:spPr>
          <a:xfrm>
            <a:off x="9639280" y="2191590"/>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Pilot it</a:t>
            </a:r>
          </a:p>
        </p:txBody>
      </p:sp>
      <p:sp>
        <p:nvSpPr>
          <p:cNvPr id="79" name="CardBody"/>
          <p:cNvSpPr/>
          <p:nvPr/>
        </p:nvSpPr>
        <p:spPr>
          <a:xfrm>
            <a:off x="963928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Two people, same patient</a:t>
            </a:r>
          </a:p>
          <a:p>
            <a:pPr marL="0" indent="0" algn="l">
              <a:lnSpc>
                <a:spcPct val="104000"/>
              </a:lnSpc>
              <a:spcBef>
                <a:spcPts val="400"/>
              </a:spcBef>
              <a:buNone/>
            </a:pPr>
            <a:r>
              <a:rPr lang="en-US" sz="1450" dirty="0">
                <a:solidFill>
                  <a:srgbClr val="000000"/>
                </a:solidFill>
                <a:latin typeface="Arial"/>
                <a:cs typeface="Arial"/>
              </a:rPr>
              <a:t>Do they agree?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two colleagues can fill an item differently, rewrite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data dictionary: one row per variable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175808"/>
          <a:ext cx="11277600" cy="436620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380000">
                <a:tc>
                  <a:txBody>
                    <a:bodyPr/>
                    <a:lstStyle/>
                    <a:p>
                      <a:pPr algn="l"/>
                      <a:r>
                        <a:rPr lang="en-US" sz="1500" b="1" dirty="0">
                          <a:solidFill>
                            <a:srgbClr val="FFFFFF"/>
                          </a:solidFill>
                          <a:latin typeface="Arial"/>
                          <a:cs typeface="Arial"/>
                        </a:rPr>
                        <a:t>Variable name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Label (meaning)</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Type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Unit / codes</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Allowed values</a:t>
                      </a:r>
                    </a:p>
                  </a:txBody>
                  <a:tcPr marL="73152" marR="73152" marT="45720" marB="45720" anchor="ctr">
                    <a:solidFill>
                      <a:srgbClr val="0D7377"/>
                    </a:solidFill>
                  </a:tcPr>
                </a:tc>
              </a:tr>
              <a:tr h="797240">
                <a:tc>
                  <a:txBody>
                    <a:bodyPr/>
                    <a:lstStyle/>
                    <a:p>
                      <a:pPr algn="l"/>
                      <a:r>
                        <a:rPr lang="en-US" sz="1500" dirty="0">
                          <a:solidFill>
                            <a:srgbClr val="000000"/>
                          </a:solidFill>
                          <a:latin typeface="Arial"/>
                          <a:cs typeface="Arial"/>
                        </a:rPr>
                        <a:t>fb_d5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Cumulative fluid balance, day 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Continuous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ml/kg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-100 to 300</a:t>
                      </a:r>
                    </a:p>
                  </a:txBody>
                  <a:tcPr marL="73152" marR="73152" marT="45720" marB="45720" anchor="ctr">
                    <a:solidFill>
                      <a:srgbClr val="FFFFFF"/>
                    </a:solidFill>
                  </a:tcPr>
                </a:tc>
              </a:tr>
              <a:tr h="797240">
                <a:tc>
                  <a:txBody>
                    <a:bodyPr/>
                    <a:lstStyle/>
                    <a:p>
                      <a:pPr algn="l"/>
                      <a:r>
                        <a:rPr lang="en-US" sz="1500" dirty="0">
                          <a:solidFill>
                            <a:srgbClr val="000000"/>
                          </a:solidFill>
                          <a:latin typeface="Arial"/>
                          <a:cs typeface="Arial"/>
                        </a:rPr>
                        <a:t>age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Age at ICU admission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Continuous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years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18 to 110</a:t>
                      </a:r>
                    </a:p>
                  </a:txBody>
                  <a:tcPr marL="73152" marR="73152" marT="45720" marB="45720" anchor="ctr">
                    <a:solidFill>
                      <a:srgbClr val="F5F9FA"/>
                    </a:solidFill>
                  </a:tcPr>
                </a:tc>
              </a:tr>
              <a:tr h="797240">
                <a:tc>
                  <a:txBody>
                    <a:bodyPr/>
                    <a:lstStyle/>
                    <a:p>
                      <a:pPr algn="l"/>
                      <a:r>
                        <a:rPr lang="en-US" sz="1500" dirty="0">
                          <a:solidFill>
                            <a:srgbClr val="000000"/>
                          </a:solidFill>
                          <a:latin typeface="Arial"/>
                          <a:cs typeface="Arial"/>
                        </a:rPr>
                        <a:t>sex</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Sex</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Binary</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 = male, 2 = female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1, 2</a:t>
                      </a:r>
                    </a:p>
                  </a:txBody>
                  <a:tcPr marL="73152" marR="73152" marT="45720" marB="45720" anchor="ctr">
                    <a:solidFill>
                      <a:srgbClr val="FFFFFF"/>
                    </a:solidFill>
                  </a:tcPr>
                </a:tc>
              </a:tr>
              <a:tr h="797240">
                <a:tc>
                  <a:txBody>
                    <a:bodyPr/>
                    <a:lstStyle/>
                    <a:p>
                      <a:pPr algn="l"/>
                      <a:r>
                        <a:rPr lang="en-US" sz="1500" dirty="0">
                          <a:solidFill>
                            <a:srgbClr val="000000"/>
                          </a:solidFill>
                          <a:latin typeface="Arial"/>
                          <a:cs typeface="Arial"/>
                        </a:rPr>
                        <a:t>src</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Main source of infection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Nominal</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 lung, 2 urine, 3 abdomen, 4 other, 9 unknown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 to 4, 9</a:t>
                      </a:r>
                    </a:p>
                  </a:txBody>
                  <a:tcPr marL="73152" marR="73152" marT="45720" marB="45720" anchor="ctr">
                    <a:solidFill>
                      <a:srgbClr val="F5F9FA"/>
                    </a:solidFill>
                  </a:tcPr>
                </a:tc>
              </a:tr>
              <a:tr h="797240">
                <a:tc>
                  <a:txBody>
                    <a:bodyPr/>
                    <a:lstStyle/>
                    <a:p>
                      <a:pPr algn="l"/>
                      <a:r>
                        <a:rPr lang="en-US" sz="1500" dirty="0">
                          <a:solidFill>
                            <a:srgbClr val="000000"/>
                          </a:solidFill>
                          <a:latin typeface="Arial"/>
                          <a:cs typeface="Arial"/>
                        </a:rPr>
                        <a:t>died28</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Died by day 28</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Binary</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 = alive, 1 = died</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0, 1</a:t>
                      </a:r>
                    </a:p>
                  </a:txBody>
                  <a:tcPr marL="73152" marR="73152" marT="45720" marB="45720" anchor="ctr">
                    <a:solidFill>
                      <a:srgbClr val="FFFFFF"/>
                    </a:solidFill>
                  </a:tcPr>
                </a:tc>
              </a:tr>
            </a:tbl>
          </a:graphicData>
        </a:graphic>
      </p:graphicFrame>
      <p:sp>
        <p:nvSpPr>
          <p:cNvPr id="31" name="Caption"/>
          <p:cNvSpPr txBox="1"/>
          <p:nvPr/>
        </p:nvSpPr>
        <p:spPr>
          <a:xfrm>
            <a:off x="457200" y="5632008"/>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Example rows for the fluids-in-septic-shock study. The data dictionary is the instruction manual for your dataset.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Data validation: let the rules catch the errors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Four simple checks catch most data-entry errors.</a:t>
            </a:r>
          </a:p>
        </p:txBody>
      </p:sp>
      <p:sp>
        <p:nvSpPr>
          <p:cNvPr id="70" name="CardHead"/>
          <p:cNvSpPr/>
          <p:nvPr/>
        </p:nvSpPr>
        <p:spPr>
          <a:xfrm>
            <a:off x="457200" y="21598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Range check</a:t>
            </a:r>
          </a:p>
        </p:txBody>
      </p:sp>
      <p:sp>
        <p:nvSpPr>
          <p:cNvPr id="71" name="CardBody"/>
          <p:cNvSpPr/>
          <p:nvPr/>
        </p:nvSpPr>
        <p:spPr>
          <a:xfrm>
            <a:off x="4572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Age = 230</a:t>
            </a:r>
          </a:p>
          <a:p>
            <a:pPr marL="0" indent="0" algn="l">
              <a:lnSpc>
                <a:spcPct val="104000"/>
              </a:lnSpc>
              <a:spcBef>
                <a:spcPts val="400"/>
              </a:spcBef>
              <a:buNone/>
            </a:pPr>
            <a:r>
              <a:rPr lang="en-US" sz="1600" dirty="0">
                <a:solidFill>
                  <a:srgbClr val="000000"/>
                </a:solidFill>
                <a:latin typeface="Arial"/>
                <a:cs typeface="Arial"/>
              </a:rPr>
              <a:t>Allowed: 18 to 110</a:t>
            </a:r>
          </a:p>
        </p:txBody>
      </p:sp>
      <p:sp>
        <p:nvSpPr>
          <p:cNvPr id="72" name="CardHead"/>
          <p:cNvSpPr/>
          <p:nvPr/>
        </p:nvSpPr>
        <p:spPr>
          <a:xfrm>
            <a:off x="3326600" y="21598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Consistency check</a:t>
            </a:r>
          </a:p>
        </p:txBody>
      </p:sp>
      <p:sp>
        <p:nvSpPr>
          <p:cNvPr id="73" name="CardBody"/>
          <p:cNvSpPr/>
          <p:nvPr/>
        </p:nvSpPr>
        <p:spPr>
          <a:xfrm>
            <a:off x="33266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Discharge 02/03, admission 05/03</a:t>
            </a:r>
          </a:p>
          <a:p>
            <a:pPr marL="0" indent="0" algn="l">
              <a:lnSpc>
                <a:spcPct val="104000"/>
              </a:lnSpc>
              <a:spcBef>
                <a:spcPts val="400"/>
              </a:spcBef>
              <a:buNone/>
            </a:pPr>
            <a:r>
              <a:rPr lang="en-US" sz="1600" dirty="0">
                <a:solidFill>
                  <a:srgbClr val="000000"/>
                </a:solidFill>
                <a:latin typeface="Arial"/>
                <a:cs typeface="Arial"/>
              </a:rPr>
              <a:t>Discharge must come after admission</a:t>
            </a:r>
          </a:p>
        </p:txBody>
      </p:sp>
      <p:sp>
        <p:nvSpPr>
          <p:cNvPr id="74" name="CardHead"/>
          <p:cNvSpPr/>
          <p:nvPr/>
        </p:nvSpPr>
        <p:spPr>
          <a:xfrm>
            <a:off x="6196000" y="21598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Logic check</a:t>
            </a:r>
          </a:p>
        </p:txBody>
      </p:sp>
      <p:sp>
        <p:nvSpPr>
          <p:cNvPr id="75" name="CardBody"/>
          <p:cNvSpPr/>
          <p:nvPr/>
        </p:nvSpPr>
        <p:spPr>
          <a:xfrm>
            <a:off x="61960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Sex = male, pregnant = yes</a:t>
            </a:r>
          </a:p>
          <a:p>
            <a:pPr marL="0" indent="0" algn="l">
              <a:lnSpc>
                <a:spcPct val="104000"/>
              </a:lnSpc>
              <a:spcBef>
                <a:spcPts val="400"/>
              </a:spcBef>
              <a:buNone/>
            </a:pPr>
            <a:r>
              <a:rPr lang="en-US" sz="1600" dirty="0">
                <a:solidFill>
                  <a:srgbClr val="000000"/>
                </a:solidFill>
                <a:latin typeface="Arial"/>
                <a:cs typeface="Arial"/>
              </a:rPr>
              <a:t>An impossible combination</a:t>
            </a:r>
          </a:p>
        </p:txBody>
      </p:sp>
      <p:sp>
        <p:nvSpPr>
          <p:cNvPr id="76" name="CardHead"/>
          <p:cNvSpPr/>
          <p:nvPr/>
        </p:nvSpPr>
        <p:spPr>
          <a:xfrm>
            <a:off x="9065400" y="21598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Completeness check</a:t>
            </a:r>
          </a:p>
        </p:txBody>
      </p:sp>
      <p:sp>
        <p:nvSpPr>
          <p:cNvPr id="77" name="CardBody"/>
          <p:cNvSpPr/>
          <p:nvPr/>
        </p:nvSpPr>
        <p:spPr>
          <a:xfrm>
            <a:off x="90654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Day-28 status left blank</a:t>
            </a:r>
          </a:p>
          <a:p>
            <a:pPr marL="0" indent="0" algn="l">
              <a:lnSpc>
                <a:spcPct val="104000"/>
              </a:lnSpc>
              <a:spcBef>
                <a:spcPts val="400"/>
              </a:spcBef>
              <a:buNone/>
            </a:pPr>
            <a:r>
              <a:rPr lang="en-US" sz="1600" dirty="0">
                <a:solidFill>
                  <a:srgbClr val="000000"/>
                </a:solidFill>
                <a:latin typeface="Arial"/>
                <a:cs typeface="Arial"/>
              </a:rPr>
              <a:t>A required field: chase it now</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Check data while the patient is still in the unit, not a year later.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Data management in practice: from bedside to database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Two safe routes from the patient to one secure database.</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CRF</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Double data entry: two people type each form</a:t>
            </a:r>
          </a:p>
          <a:p>
            <a:pPr marL="0" indent="0" algn="l">
              <a:lnSpc>
                <a:spcPct val="104000"/>
              </a:lnSpc>
              <a:spcBef>
                <a:spcPts val="400"/>
              </a:spcBef>
              <a:buNone/>
            </a:pPr>
            <a:r>
              <a:rPr lang="en-US" sz="1750" dirty="0">
                <a:solidFill>
                  <a:srgbClr val="000000"/>
                </a:solidFill>
                <a:latin typeface="Arial"/>
                <a:cs typeface="Arial"/>
              </a:rPr>
              <a:t>A computer compares the two copies</a:t>
            </a:r>
          </a:p>
          <a:p>
            <a:pPr marL="0" indent="0" algn="l">
              <a:lnSpc>
                <a:spcPct val="104000"/>
              </a:lnSpc>
              <a:spcBef>
                <a:spcPts val="400"/>
              </a:spcBef>
              <a:buNone/>
            </a:pPr>
            <a:r>
              <a:rPr lang="en-US" sz="1750" dirty="0">
                <a:solidFill>
                  <a:srgbClr val="000000"/>
                </a:solidFill>
                <a:latin typeface="Arial"/>
                <a:cs typeface="Arial"/>
              </a:rPr>
              <a:t>Mismatches are fixed from the paper form</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Electronic data capture (EDC)</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Form on a tablet or computer</a:t>
            </a:r>
          </a:p>
          <a:p>
            <a:pPr marL="0" indent="0" algn="l">
              <a:lnSpc>
                <a:spcPct val="104000"/>
              </a:lnSpc>
              <a:spcBef>
                <a:spcPts val="400"/>
              </a:spcBef>
              <a:buNone/>
            </a:pPr>
            <a:r>
              <a:rPr lang="en-US" sz="1750" dirty="0">
                <a:solidFill>
                  <a:srgbClr val="000000"/>
                </a:solidFill>
                <a:latin typeface="Arial"/>
                <a:cs typeface="Arial"/>
              </a:rPr>
              <a:t>For example REDCap or KoBoToolbox</a:t>
            </a:r>
          </a:p>
          <a:p>
            <a:pPr marL="0" indent="0" algn="l">
              <a:lnSpc>
                <a:spcPct val="104000"/>
              </a:lnSpc>
              <a:spcBef>
                <a:spcPts val="400"/>
              </a:spcBef>
              <a:buNone/>
            </a:pPr>
            <a:r>
              <a:rPr lang="en-US" sz="1750" dirty="0">
                <a:solidFill>
                  <a:srgbClr val="000000"/>
                </a:solidFill>
                <a:latin typeface="Arial"/>
                <a:cs typeface="Arial"/>
              </a:rPr>
              <a:t>Range, logic and required-field checks at entry</a:t>
            </a:r>
          </a:p>
        </p:txBody>
      </p:sp>
      <p:sp>
        <p:nvSpPr>
          <p:cNvPr id="74" name="CardHead"/>
          <p:cNvSpPr/>
          <p:nvPr/>
        </p:nvSpPr>
        <p:spPr>
          <a:xfrm>
            <a:off x="8108932" y="192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Secure database</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Coded study IDs, no names</a:t>
            </a:r>
          </a:p>
          <a:p>
            <a:pPr marL="0" indent="0" algn="l">
              <a:lnSpc>
                <a:spcPct val="104000"/>
              </a:lnSpc>
              <a:spcBef>
                <a:spcPts val="400"/>
              </a:spcBef>
              <a:buNone/>
            </a:pPr>
            <a:r>
              <a:rPr lang="en-US" sz="1750" dirty="0">
                <a:solidFill>
                  <a:srgbClr val="000000"/>
                </a:solidFill>
                <a:latin typeface="Arial"/>
                <a:cs typeface="Arial"/>
              </a:rPr>
              <a:t>Audit trail: who changed what, when and why</a:t>
            </a:r>
          </a:p>
          <a:p>
            <a:pPr marL="0" indent="0" algn="l">
              <a:lnSpc>
                <a:spcPct val="104000"/>
              </a:lnSpc>
              <a:spcBef>
                <a:spcPts val="400"/>
              </a:spcBef>
              <a:buNone/>
            </a:pPr>
            <a:r>
              <a:rPr lang="en-US" sz="1750" dirty="0">
                <a:solidFill>
                  <a:srgbClr val="000000"/>
                </a:solidFill>
                <a:latin typeface="Arial"/>
                <a:cs typeface="Arial"/>
              </a:rPr>
              <a:t>Example: lactate 21 corrected to 2.1, 'typo'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Check at entry, enter twice if on paper, and log every change.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Missing data: why it matters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Missing data are rarely random: the sickest patients go missing first.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Missing data: how to prevent it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Prevention is the only reliable cure.</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Fewer items</a:t>
            </a:r>
          </a:p>
        </p:txBody>
      </p:sp>
      <p:sp>
        <p:nvSpPr>
          <p:cNvPr id="81" name="StepText"/>
          <p:cNvSpPr/>
          <p:nvPr/>
        </p:nvSpPr>
        <p:spPr>
          <a:xfrm>
            <a:off x="49720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Collect only what you need</a:t>
            </a:r>
          </a:p>
          <a:p>
            <a:pPr marL="0" indent="0" algn="l">
              <a:lnSpc>
                <a:spcPct val="104000"/>
              </a:lnSpc>
              <a:spcBef>
                <a:spcPts val="200"/>
              </a:spcBef>
              <a:buNone/>
            </a:pPr>
            <a:r>
              <a:rPr lang="en-US" sz="1500" dirty="0">
                <a:solidFill>
                  <a:srgbClr val="000000"/>
                </a:solidFill>
                <a:latin typeface="Arial"/>
                <a:cs typeface="Arial"/>
              </a:rPr>
              <a:t>Short forms get finished</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Clear form</a:t>
            </a:r>
          </a:p>
        </p:txBody>
      </p:sp>
      <p:sp>
        <p:nvSpPr>
          <p:cNvPr id="83" name="StepText"/>
          <p:cNvSpPr/>
          <p:nvPr/>
        </p:nvSpPr>
        <p:spPr>
          <a:xfrm>
            <a:off x="274072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Required fields marked</a:t>
            </a:r>
          </a:p>
          <a:p>
            <a:pPr marL="0" indent="0" algn="l">
              <a:lnSpc>
                <a:spcPct val="104000"/>
              </a:lnSpc>
              <a:spcBef>
                <a:spcPts val="200"/>
              </a:spcBef>
              <a:buNone/>
            </a:pPr>
            <a:r>
              <a:rPr lang="en-US" sz="1500" dirty="0">
                <a:solidFill>
                  <a:srgbClr val="000000"/>
                </a:solidFill>
                <a:latin typeface="Arial"/>
                <a:cs typeface="Arial"/>
              </a:rPr>
              <a:t>'Not done' and 'unknown' options</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Train</a:t>
            </a:r>
          </a:p>
        </p:txBody>
      </p:sp>
      <p:sp>
        <p:nvSpPr>
          <p:cNvPr id="85" name="StepText"/>
          <p:cNvSpPr/>
          <p:nvPr/>
        </p:nvSpPr>
        <p:spPr>
          <a:xfrm>
            <a:off x="498424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Train every data collector</a:t>
            </a:r>
          </a:p>
          <a:p>
            <a:pPr marL="0" indent="0" algn="l">
              <a:lnSpc>
                <a:spcPct val="104000"/>
              </a:lnSpc>
              <a:spcBef>
                <a:spcPts val="200"/>
              </a:spcBef>
              <a:buNone/>
            </a:pPr>
            <a:r>
              <a:rPr lang="en-US" sz="1500" dirty="0">
                <a:solidFill>
                  <a:srgbClr val="000000"/>
                </a:solidFill>
                <a:latin typeface="Arial"/>
                <a:cs typeface="Arial"/>
              </a:rPr>
              <a:t>Same rules, same definitions</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Check weekly</a:t>
            </a:r>
          </a:p>
        </p:txBody>
      </p:sp>
      <p:sp>
        <p:nvSpPr>
          <p:cNvPr id="87" name="StepText"/>
          <p:cNvSpPr/>
          <p:nvPr/>
        </p:nvSpPr>
        <p:spPr>
          <a:xfrm>
            <a:off x="722776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 completeness report</a:t>
            </a:r>
          </a:p>
          <a:p>
            <a:pPr marL="0" indent="0" algn="l">
              <a:lnSpc>
                <a:spcPct val="104000"/>
              </a:lnSpc>
              <a:spcBef>
                <a:spcPts val="200"/>
              </a:spcBef>
              <a:buNone/>
            </a:pPr>
            <a:r>
              <a:rPr lang="en-US" sz="1500" dirty="0">
                <a:solidFill>
                  <a:srgbClr val="000000"/>
                </a:solidFill>
                <a:latin typeface="Arial"/>
                <a:cs typeface="Arial"/>
              </a:rPr>
              <a:t>Who and what is missing?</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Chase early</a:t>
            </a:r>
          </a:p>
        </p:txBody>
      </p:sp>
      <p:sp>
        <p:nvSpPr>
          <p:cNvPr id="89" name="StepText"/>
          <p:cNvSpPr/>
          <p:nvPr/>
        </p:nvSpPr>
        <p:spPr>
          <a:xfrm>
            <a:off x="947128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Fix while the chart is on the ward</a:t>
            </a:r>
          </a:p>
          <a:p>
            <a:pPr marL="0" indent="0" algn="l">
              <a:lnSpc>
                <a:spcPct val="104000"/>
              </a:lnSpc>
              <a:spcBef>
                <a:spcPts val="200"/>
              </a:spcBef>
              <a:buNone/>
            </a:pPr>
            <a:r>
              <a:rPr lang="en-US" sz="1500" dirty="0">
                <a:solidFill>
                  <a:srgbClr val="000000"/>
                </a:solidFill>
                <a:latin typeface="Arial"/>
                <a:cs typeface="Arial"/>
              </a:rPr>
              <a:t>Plan follow-up for transfers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Plan who completes, checks and chases each form before you start.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Fix the CRF items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7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Open the Session 5 exercise sheet (PDF sent before the session), Exercise 2: four unclear CRF items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 instructor shows one item at a time on the shared screen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Rewrite each item, then two or three people read theirs aloud (1 minute per item)</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 instructor builds the class version live, using the four checks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Items we do not reach, and Exercise 1 (classify 10 variables), are homework</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The four checks</a:t>
            </a:r>
          </a:p>
          <a:p>
            <a:pPr marL="274320" indent="-274320" algn="l">
              <a:lnSpc>
                <a:spcPct val="104000"/>
              </a:lnSpc>
              <a:spcBef>
                <a:spcPts val="300"/>
              </a:spcBef>
              <a:buFont typeface="Arial"/>
              <a:buChar char="•"/>
            </a:pPr>
            <a:r>
              <a:rPr lang="en-US" sz="1500" dirty="0">
                <a:solidFill>
                  <a:srgbClr val="000000"/>
                </a:solidFill>
                <a:latin typeface="Arial"/>
                <a:cs typeface="Arial"/>
              </a:rPr>
              <a:t>Unit in the question?</a:t>
            </a:r>
          </a:p>
          <a:p>
            <a:pPr marL="274320" indent="-274320" algn="l">
              <a:lnSpc>
                <a:spcPct val="104000"/>
              </a:lnSpc>
              <a:spcBef>
                <a:spcPts val="300"/>
              </a:spcBef>
              <a:buFont typeface="Arial"/>
              <a:buChar char="•"/>
            </a:pPr>
            <a:r>
              <a:rPr lang="en-US" sz="1500" dirty="0">
                <a:solidFill>
                  <a:srgbClr val="000000"/>
                </a:solidFill>
                <a:latin typeface="Arial"/>
                <a:cs typeface="Arial"/>
              </a:rPr>
              <a:t>Time point in the question?</a:t>
            </a:r>
          </a:p>
          <a:p>
            <a:pPr marL="274320" indent="-274320" algn="l">
              <a:lnSpc>
                <a:spcPct val="104000"/>
              </a:lnSpc>
              <a:spcBef>
                <a:spcPts val="300"/>
              </a:spcBef>
              <a:buFont typeface="Arial"/>
              <a:buChar char="•"/>
            </a:pPr>
            <a:r>
              <a:rPr lang="en-US" sz="1500" dirty="0">
                <a:solidFill>
                  <a:srgbClr val="000000"/>
                </a:solidFill>
                <a:latin typeface="Arial"/>
                <a:cs typeface="Arial"/>
              </a:rPr>
              <a:t>One answer only?</a:t>
            </a:r>
          </a:p>
          <a:p>
            <a:pPr marL="274320" indent="-274320" algn="l">
              <a:lnSpc>
                <a:spcPct val="104000"/>
              </a:lnSpc>
              <a:spcBef>
                <a:spcPts val="300"/>
              </a:spcBef>
              <a:buFont typeface="Arial"/>
              <a:buChar char="•"/>
            </a:pPr>
            <a:r>
              <a:rPr lang="en-US" sz="1500" dirty="0">
                <a:solidFill>
                  <a:srgbClr val="000000"/>
                </a:solidFill>
                <a:latin typeface="Arial"/>
                <a:cs typeface="Arial"/>
              </a:rPr>
              <a:t>'Unknown' option?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Rewritten CRF items agreed by the whole class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5.2 Meet the course dataset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One realistic dataset, five research questions.</a:t>
            </a:r>
          </a:p>
          <a:p>
            <a:pPr marL="0" indent="0" algn="ctr">
              <a:spcBef>
                <a:spcPts val="1200"/>
              </a:spcBef>
              <a:buNone/>
            </a:pPr>
            <a:r>
              <a:rPr lang="en-US" sz="1900" i="1" dirty="0">
                <a:solidFill>
                  <a:srgbClr val="595959"/>
                </a:solidFill>
                <a:latin typeface="Arial"/>
                <a:cs typeface="Arial"/>
              </a:rPr>
              <a:t>5.2 Meet the course dataset FLUID-ICU  |  25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FLUID-ICU at a glance (simulated cohort)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A multicentre prospective cohort in 4 intensive care units (ICUs), January 2023 to December 2024.</a:t>
            </a:r>
          </a:p>
        </p:txBody>
      </p:sp>
      <p:sp>
        <p:nvSpPr>
          <p:cNvPr id="70" name="CardHead"/>
          <p:cNvSpPr/>
          <p:nvPr/>
        </p:nvSpPr>
        <p:spPr>
          <a:xfrm>
            <a:off x="457200" y="18719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Who</a:t>
            </a:r>
          </a:p>
        </p:txBody>
      </p:sp>
      <p:sp>
        <p:nvSpPr>
          <p:cNvPr id="71" name="CardBody"/>
          <p:cNvSpPr/>
          <p:nvPr/>
        </p:nvSpPr>
        <p:spPr>
          <a:xfrm>
            <a:off x="4572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620 adults with sepsis</a:t>
            </a:r>
          </a:p>
          <a:p>
            <a:pPr marL="0" indent="0" algn="l">
              <a:lnSpc>
                <a:spcPct val="104000"/>
              </a:lnSpc>
              <a:spcBef>
                <a:spcPts val="400"/>
              </a:spcBef>
              <a:buNone/>
            </a:pPr>
            <a:r>
              <a:rPr lang="en-US" sz="1600" dirty="0">
                <a:solidFill>
                  <a:srgbClr val="000000"/>
                </a:solidFill>
                <a:latin typeface="Arial"/>
                <a:cs typeface="Arial"/>
              </a:rPr>
              <a:t>ICU A 191, ICU B 164, ICU C 147, ICU D 118</a:t>
            </a:r>
          </a:p>
        </p:txBody>
      </p:sp>
      <p:sp>
        <p:nvSpPr>
          <p:cNvPr id="72" name="CardHead"/>
          <p:cNvSpPr/>
          <p:nvPr/>
        </p:nvSpPr>
        <p:spPr>
          <a:xfrm>
            <a:off x="3326600" y="18719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Exposure</a:t>
            </a:r>
          </a:p>
        </p:txBody>
      </p:sp>
      <p:sp>
        <p:nvSpPr>
          <p:cNvPr id="73" name="CardBody"/>
          <p:cNvSpPr/>
          <p:nvPr/>
        </p:nvSpPr>
        <p:spPr>
          <a:xfrm>
            <a:off x="33266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Cumulative fluid balance by day 3 (ml/kg)</a:t>
            </a:r>
          </a:p>
          <a:p>
            <a:pPr marL="0" indent="0" algn="l">
              <a:lnSpc>
                <a:spcPct val="104000"/>
              </a:lnSpc>
              <a:spcBef>
                <a:spcPts val="400"/>
              </a:spcBef>
              <a:buNone/>
            </a:pPr>
            <a:r>
              <a:rPr lang="en-US" sz="1600" dirty="0">
                <a:solidFill>
                  <a:srgbClr val="000000"/>
                </a:solidFill>
                <a:latin typeface="Arial"/>
                <a:cs typeface="Arial"/>
              </a:rPr>
              <a:t>Positive in 373/618 (60.4%)</a:t>
            </a:r>
          </a:p>
        </p:txBody>
      </p:sp>
      <p:sp>
        <p:nvSpPr>
          <p:cNvPr id="74" name="CardHead"/>
          <p:cNvSpPr/>
          <p:nvPr/>
        </p:nvSpPr>
        <p:spPr>
          <a:xfrm>
            <a:off x="6196000" y="18719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Primary outcome</a:t>
            </a:r>
          </a:p>
        </p:txBody>
      </p:sp>
      <p:sp>
        <p:nvSpPr>
          <p:cNvPr id="75" name="CardBody"/>
          <p:cNvSpPr/>
          <p:nvPr/>
        </p:nvSpPr>
        <p:spPr>
          <a:xfrm>
            <a:off x="61960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Death by day 28: 179/620 (28.9%)</a:t>
            </a:r>
          </a:p>
          <a:p>
            <a:pPr marL="0" indent="0" algn="l">
              <a:lnSpc>
                <a:spcPct val="104000"/>
              </a:lnSpc>
              <a:spcBef>
                <a:spcPts val="400"/>
              </a:spcBef>
              <a:buNone/>
            </a:pPr>
            <a:r>
              <a:rPr lang="en-US" sz="1600" dirty="0">
                <a:solidFill>
                  <a:srgbClr val="000000"/>
                </a:solidFill>
                <a:latin typeface="Arial"/>
                <a:cs typeface="Arial"/>
              </a:rPr>
              <a:t>Time to death also recorded</a:t>
            </a:r>
          </a:p>
        </p:txBody>
      </p:sp>
      <p:sp>
        <p:nvSpPr>
          <p:cNvPr id="76" name="CardHead"/>
          <p:cNvSpPr/>
          <p:nvPr/>
        </p:nvSpPr>
        <p:spPr>
          <a:xfrm>
            <a:off x="9065400" y="18719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Also recorded</a:t>
            </a:r>
          </a:p>
        </p:txBody>
      </p:sp>
      <p:sp>
        <p:nvSpPr>
          <p:cNvPr id="77" name="CardBody"/>
          <p:cNvSpPr/>
          <p:nvPr/>
        </p:nvSpPr>
        <p:spPr>
          <a:xfrm>
            <a:off x="90654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Severity scores (SOFA, APACHE II)</a:t>
            </a:r>
          </a:p>
          <a:p>
            <a:pPr marL="0" indent="0" algn="l">
              <a:lnSpc>
                <a:spcPct val="104000"/>
              </a:lnSpc>
              <a:spcBef>
                <a:spcPts val="400"/>
              </a:spcBef>
              <a:buNone/>
            </a:pPr>
            <a:r>
              <a:rPr lang="en-US" sz="1600" dirty="0">
                <a:solidFill>
                  <a:srgbClr val="000000"/>
                </a:solidFill>
                <a:latin typeface="Arial"/>
                <a:cs typeface="Arial"/>
              </a:rPr>
              <a:t>Lactate</a:t>
            </a:r>
          </a:p>
          <a:p>
            <a:pPr marL="0" indent="0" algn="l">
              <a:lnSpc>
                <a:spcPct val="104000"/>
              </a:lnSpc>
              <a:spcBef>
                <a:spcPts val="400"/>
              </a:spcBef>
              <a:buNone/>
            </a:pPr>
            <a:r>
              <a:rPr lang="en-US" sz="1600" dirty="0">
                <a:solidFill>
                  <a:srgbClr val="000000"/>
                </a:solidFill>
                <a:latin typeface="Arial"/>
                <a:cs typeface="Arial"/>
              </a:rPr>
              <a:t>Acute kidney injury (AKI)</a:t>
            </a:r>
          </a:p>
          <a:p>
            <a:pPr marL="0" indent="0" algn="l">
              <a:lnSpc>
                <a:spcPct val="104000"/>
              </a:lnSpc>
              <a:spcBef>
                <a:spcPts val="400"/>
              </a:spcBef>
              <a:buNone/>
            </a:pPr>
            <a:r>
              <a:rPr lang="en-US" sz="1600" dirty="0">
                <a:solidFill>
                  <a:srgbClr val="000000"/>
                </a:solidFill>
                <a:latin typeface="Arial"/>
                <a:cs typeface="Arial"/>
              </a:rPr>
              <a:t>Ventilator-free days, ICU stay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Question: is a positive fluid balance by day 3 associated with 28-day death?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From 623 rows to 527 complete cases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(simulated): who is included at each step, and why not.</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Raw file</a:t>
            </a:r>
          </a:p>
        </p:txBody>
      </p:sp>
      <p:sp>
        <p:nvSpPr>
          <p:cNvPr id="81" name="StepText"/>
          <p:cNvSpPr/>
          <p:nvPr/>
        </p:nvSpPr>
        <p:spPr>
          <a:xfrm>
            <a:off x="4972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623 rows</a:t>
            </a:r>
          </a:p>
          <a:p>
            <a:pPr marL="0" indent="0" algn="l">
              <a:lnSpc>
                <a:spcPct val="104000"/>
              </a:lnSpc>
              <a:spcBef>
                <a:spcPts val="200"/>
              </a:spcBef>
              <a:buNone/>
            </a:pPr>
            <a:r>
              <a:rPr lang="en-US" sz="1500" dirty="0">
                <a:solidFill>
                  <a:srgbClr val="000000"/>
                </a:solidFill>
                <a:latin typeface="Arial"/>
                <a:cs typeface="Arial"/>
              </a:rPr>
              <a:t>Minus 3 duplicate records</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Enrolled</a:t>
            </a:r>
          </a:p>
        </p:txBody>
      </p:sp>
      <p:sp>
        <p:nvSpPr>
          <p:cNvPr id="83" name="StepText"/>
          <p:cNvSpPr/>
          <p:nvPr/>
        </p:nvSpPr>
        <p:spPr>
          <a:xfrm>
            <a:off x="33016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620 patients</a:t>
            </a:r>
          </a:p>
          <a:p>
            <a:pPr marL="0" indent="0" algn="l">
              <a:lnSpc>
                <a:spcPct val="104000"/>
              </a:lnSpc>
              <a:spcBef>
                <a:spcPts val="200"/>
              </a:spcBef>
              <a:buNone/>
            </a:pPr>
            <a:r>
              <a:rPr lang="en-US" sz="1500" dirty="0">
                <a:solidFill>
                  <a:srgbClr val="000000"/>
                </a:solidFill>
                <a:latin typeface="Arial"/>
                <a:cs typeface="Arial"/>
              </a:rPr>
              <a:t>Minus 2 without a day-3 fluid balance</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Exposure analysis</a:t>
            </a:r>
          </a:p>
        </p:txBody>
      </p:sp>
      <p:sp>
        <p:nvSpPr>
          <p:cNvPr id="85" name="StepText"/>
          <p:cNvSpPr/>
          <p:nvPr/>
        </p:nvSpPr>
        <p:spPr>
          <a:xfrm>
            <a:off x="61060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618 patients (Table 1, comparisons)</a:t>
            </a:r>
          </a:p>
          <a:p>
            <a:pPr marL="0" indent="0" algn="l">
              <a:lnSpc>
                <a:spcPct val="104000"/>
              </a:lnSpc>
              <a:spcBef>
                <a:spcPts val="200"/>
              </a:spcBef>
              <a:buNone/>
            </a:pPr>
            <a:r>
              <a:rPr lang="en-US" sz="1500" dirty="0">
                <a:solidFill>
                  <a:srgbClr val="000000"/>
                </a:solidFill>
                <a:latin typeface="Arial"/>
                <a:cs typeface="Arial"/>
              </a:rPr>
              <a:t>Minus 91 without lactate (or age)</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Complete cases</a:t>
            </a:r>
          </a:p>
        </p:txBody>
      </p:sp>
      <p:sp>
        <p:nvSpPr>
          <p:cNvPr id="87" name="StepText"/>
          <p:cNvSpPr/>
          <p:nvPr/>
        </p:nvSpPr>
        <p:spPr>
          <a:xfrm>
            <a:off x="89104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527 patients</a:t>
            </a:r>
          </a:p>
          <a:p>
            <a:pPr marL="0" indent="0" algn="l">
              <a:lnSpc>
                <a:spcPct val="104000"/>
              </a:lnSpc>
              <a:spcBef>
                <a:spcPts val="200"/>
              </a:spcBef>
              <a:buNone/>
            </a:pPr>
            <a:r>
              <a:rPr lang="en-US" sz="1500" dirty="0">
                <a:solidFill>
                  <a:srgbClr val="000000"/>
                </a:solidFill>
                <a:latin typeface="Arial"/>
                <a:cs typeface="Arial"/>
              </a:rPr>
              <a:t>Used for the adjusted model</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Every paper reports this flow: who was included at each step, and why not.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Raw vs clean: what the four ICUs actually sent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525455"/>
          <a:ext cx="11277600" cy="2973633"/>
        </p:xfrm>
        <a:graphic>
          <a:graphicData uri="http://schemas.openxmlformats.org/drawingml/2006/table">
            <a:tbl>
              <a:tblPr firstRow="1" bandRow="1">
                <a:tableStyleId>{5C22544A-7EE6-4342-B048-85BDC9FD1C3A}</a:tableStyleId>
              </a:tblPr>
              <a:tblGrid>
                <a:gridCol w="2563090"/>
                <a:gridCol w="5382490"/>
                <a:gridCol w="3332020"/>
              </a:tblGrid>
              <a:tr h="380000">
                <a:tc>
                  <a:txBody>
                    <a:bodyPr/>
                    <a:lstStyle/>
                    <a:p>
                      <a:pPr algn="l"/>
                      <a:r>
                        <a:rPr lang="en-US" sz="1700" b="1" dirty="0">
                          <a:solidFill>
                            <a:srgbClr val="FFFFFF"/>
                          </a:solidFill>
                          <a:latin typeface="Arial"/>
                          <a:cs typeface="Arial"/>
                        </a:rPr>
                        <a:t>Problem</a:t>
                      </a:r>
                    </a:p>
                  </a:txBody>
                  <a:tcPr marL="73152" marR="73152" marT="45720" marB="45720" anchor="ctr">
                    <a:solidFill>
                      <a:srgbClr val="0B376C"/>
                    </a:solidFill>
                  </a:tcPr>
                </a:tc>
                <a:tc>
                  <a:txBody>
                    <a:bodyPr/>
                    <a:lstStyle/>
                    <a:p>
                      <a:pPr algn="l"/>
                      <a:r>
                        <a:rPr lang="en-US" sz="1700" b="1" dirty="0">
                          <a:solidFill>
                            <a:srgbClr val="FFFFFF"/>
                          </a:solidFill>
                          <a:latin typeface="Arial"/>
                          <a:cs typeface="Arial"/>
                        </a:rPr>
                        <a:t>Raw file (as sent)</a:t>
                      </a:r>
                    </a:p>
                  </a:txBody>
                  <a:tcPr marL="73152" marR="73152" marT="45720" marB="45720" anchor="ctr">
                    <a:solidFill>
                      <a:srgbClr val="B23B2E"/>
                    </a:solidFill>
                  </a:tcPr>
                </a:tc>
                <a:tc>
                  <a:txBody>
                    <a:bodyPr/>
                    <a:lstStyle/>
                    <a:p>
                      <a:pPr algn="l"/>
                      <a:r>
                        <a:rPr lang="en-US" sz="1700" b="1" dirty="0">
                          <a:solidFill>
                            <a:srgbClr val="FFFFFF"/>
                          </a:solidFill>
                          <a:latin typeface="Arial"/>
                          <a:cs typeface="Arial"/>
                        </a:rPr>
                        <a:t>Clean file (01_clean.R)</a:t>
                      </a:r>
                    </a:p>
                  </a:txBody>
                  <a:tcPr marL="73152" marR="73152" marT="45720" marB="45720" anchor="ctr">
                    <a:solidFill>
                      <a:srgbClr val="0D7377"/>
                    </a:solidFill>
                  </a:tcPr>
                </a:tc>
              </a:tr>
              <a:tr h="370519">
                <a:tc>
                  <a:txBody>
                    <a:bodyPr/>
                    <a:lstStyle/>
                    <a:p>
                      <a:pPr algn="l"/>
                      <a:r>
                        <a:rPr lang="en-US" sz="1700" b="1" dirty="0">
                          <a:solidFill>
                            <a:srgbClr val="000000"/>
                          </a:solidFill>
                          <a:latin typeface="Arial"/>
                          <a:cs typeface="Arial"/>
                        </a:rPr>
                        <a:t>Sex</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8 spellings: M, m, male, F, f ...</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Male / Female</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Yes / No</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Yes, Y, yes, 1  |  No, N, no, 0</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Yes / No</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Admission date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2023-03-14 | 14/03/2023 | 14-Mar-2023</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2023-03-14</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Lactate, ICU C</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23.4  (mg/dL)</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2.6  (mmol/L)</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Missing codes</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999  |  -99</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missing (NA)</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Impossible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age 210 | weight 7 kg | output -2990 ml</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missing + query to site</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Duplicates</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623 rows (3 IDs twice)</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620 patients</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Real data arrive messy: clean them with a script, never by hand.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cleaning FLUID-ICU in 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8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FLUID-ICU.Rproj and the script 01_clean.R</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Read the raw file as text and look at it</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Run one block per problem: names, duplicates, sites, dates, codes</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Find the lactate unit problem with a summary by ICU</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Last block: the cleaned file is identical to the reference file</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Watch for</a:t>
            </a:r>
          </a:p>
          <a:p>
            <a:pPr marL="274320" indent="-274320" algn="l">
              <a:lnSpc>
                <a:spcPct val="104000"/>
              </a:lnSpc>
              <a:spcBef>
                <a:spcPts val="300"/>
              </a:spcBef>
              <a:buFont typeface="Arial"/>
              <a:buChar char="•"/>
            </a:pPr>
            <a:r>
              <a:rPr lang="en-US" sz="1500" dirty="0">
                <a:solidFill>
                  <a:srgbClr val="000000"/>
                </a:solidFill>
                <a:latin typeface="Arial"/>
                <a:cs typeface="Arial"/>
              </a:rPr>
              <a:t>One problem, one block</a:t>
            </a:r>
          </a:p>
          <a:p>
            <a:pPr marL="274320" indent="-274320" algn="l">
              <a:lnSpc>
                <a:spcPct val="104000"/>
              </a:lnSpc>
              <a:spcBef>
                <a:spcPts val="300"/>
              </a:spcBef>
              <a:buFont typeface="Arial"/>
              <a:buChar char="•"/>
            </a:pPr>
            <a:r>
              <a:rPr lang="en-US" sz="1500" dirty="0">
                <a:solidFill>
                  <a:srgbClr val="000000"/>
                </a:solidFill>
                <a:latin typeface="Arial"/>
                <a:cs typeface="Arial"/>
              </a:rPr>
              <a:t>The raw file is never changed</a:t>
            </a:r>
          </a:p>
          <a:p>
            <a:pPr marL="274320" indent="-274320" algn="l">
              <a:lnSpc>
                <a:spcPct val="104000"/>
              </a:lnSpc>
              <a:spcBef>
                <a:spcPts val="300"/>
              </a:spcBef>
              <a:buFont typeface="Arial"/>
              <a:buChar char="•"/>
            </a:pPr>
            <a:r>
              <a:rPr lang="en-US" sz="1500" dirty="0">
                <a:solidFill>
                  <a:srgbClr val="000000"/>
                </a:solidFill>
                <a:latin typeface="Arial"/>
                <a:cs typeface="Arial"/>
              </a:rPr>
              <a:t>Every step goes in the log</a:t>
            </a:r>
          </a:p>
          <a:p>
            <a:pPr marL="274320" indent="-274320" algn="l">
              <a:lnSpc>
                <a:spcPct val="104000"/>
              </a:lnSpc>
              <a:spcBef>
                <a:spcPts val="300"/>
              </a:spcBef>
              <a:buFont typeface="Arial"/>
              <a:buChar char="•"/>
            </a:pPr>
            <a:r>
              <a:rPr lang="en-US" sz="1500" dirty="0">
                <a:solidFill>
                  <a:srgbClr val="000000"/>
                </a:solidFill>
                <a:latin typeface="Arial"/>
                <a:cs typeface="Arial"/>
              </a:rPr>
              <a:t>Re-run = same result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Everyone has seen raw data become clean, reproducibly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cleaning log: the audit trail of the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Course/Data/cleaning_log.md: one row for every change made to the raw data.</a:t>
            </a:r>
          </a:p>
        </p:txBody>
      </p:sp>
      <p:sp>
        <p:nvSpPr>
          <p:cNvPr id="70" name="CardHead"/>
          <p:cNvSpPr/>
          <p:nvPr/>
        </p:nvSpPr>
        <p:spPr>
          <a:xfrm>
            <a:off x="457200" y="20751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The rule</a:t>
            </a:r>
          </a:p>
        </p:txBody>
      </p:sp>
      <p:sp>
        <p:nvSpPr>
          <p:cNvPr id="71" name="CardBody"/>
          <p:cNvSpPr/>
          <p:nvPr/>
        </p:nvSpPr>
        <p:spPr>
          <a:xfrm>
            <a:off x="457200" y="2715173"/>
            <a:ext cx="26694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Never edit the raw file</a:t>
            </a:r>
          </a:p>
          <a:p>
            <a:pPr marL="0" indent="0" algn="l">
              <a:lnSpc>
                <a:spcPct val="104000"/>
              </a:lnSpc>
              <a:spcBef>
                <a:spcPts val="400"/>
              </a:spcBef>
              <a:buNone/>
            </a:pPr>
            <a:r>
              <a:rPr lang="en-US" sz="1600" dirty="0">
                <a:solidFill>
                  <a:srgbClr val="000000"/>
                </a:solidFill>
                <a:latin typeface="Arial"/>
                <a:cs typeface="Arial"/>
              </a:rPr>
              <a:t>Every change is made by the script and logged</a:t>
            </a:r>
          </a:p>
        </p:txBody>
      </p:sp>
      <p:sp>
        <p:nvSpPr>
          <p:cNvPr id="72" name="CardHead"/>
          <p:cNvSpPr/>
          <p:nvPr/>
        </p:nvSpPr>
        <p:spPr>
          <a:xfrm>
            <a:off x="3326600" y="20751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Each row says</a:t>
            </a:r>
          </a:p>
        </p:txBody>
      </p:sp>
      <p:sp>
        <p:nvSpPr>
          <p:cNvPr id="73" name="CardBody"/>
          <p:cNvSpPr/>
          <p:nvPr/>
        </p:nvSpPr>
        <p:spPr>
          <a:xfrm>
            <a:off x="3326600" y="2715173"/>
            <a:ext cx="26694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The problem found</a:t>
            </a:r>
          </a:p>
          <a:p>
            <a:pPr marL="0" indent="0" algn="l">
              <a:lnSpc>
                <a:spcPct val="104000"/>
              </a:lnSpc>
              <a:spcBef>
                <a:spcPts val="400"/>
              </a:spcBef>
              <a:buNone/>
            </a:pPr>
            <a:r>
              <a:rPr lang="en-US" sz="1600" dirty="0">
                <a:solidFill>
                  <a:srgbClr val="000000"/>
                </a:solidFill>
                <a:latin typeface="Arial"/>
                <a:cs typeface="Arial"/>
              </a:rPr>
              <a:t>How many records</a:t>
            </a:r>
          </a:p>
          <a:p>
            <a:pPr marL="0" indent="0" algn="l">
              <a:lnSpc>
                <a:spcPct val="104000"/>
              </a:lnSpc>
              <a:spcBef>
                <a:spcPts val="400"/>
              </a:spcBef>
              <a:buNone/>
            </a:pPr>
            <a:r>
              <a:rPr lang="en-US" sz="1600" dirty="0">
                <a:solidFill>
                  <a:srgbClr val="000000"/>
                </a:solidFill>
                <a:latin typeface="Arial"/>
                <a:cs typeface="Arial"/>
              </a:rPr>
              <a:t>What we did and why</a:t>
            </a:r>
          </a:p>
        </p:txBody>
      </p:sp>
      <p:sp>
        <p:nvSpPr>
          <p:cNvPr id="74" name="CardHead"/>
          <p:cNvSpPr/>
          <p:nvPr/>
        </p:nvSpPr>
        <p:spPr>
          <a:xfrm>
            <a:off x="6196000" y="20751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Queries</a:t>
            </a:r>
          </a:p>
        </p:txBody>
      </p:sp>
      <p:sp>
        <p:nvSpPr>
          <p:cNvPr id="75" name="CardBody"/>
          <p:cNvSpPr/>
          <p:nvPr/>
        </p:nvSpPr>
        <p:spPr>
          <a:xfrm>
            <a:off x="6196000" y="2715173"/>
            <a:ext cx="26694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Impossible value set to missing</a:t>
            </a:r>
          </a:p>
          <a:p>
            <a:pPr marL="0" indent="0" algn="l">
              <a:lnSpc>
                <a:spcPct val="104000"/>
              </a:lnSpc>
              <a:spcBef>
                <a:spcPts val="400"/>
              </a:spcBef>
              <a:buNone/>
            </a:pPr>
            <a:r>
              <a:rPr lang="en-US" sz="1600" dirty="0">
                <a:solidFill>
                  <a:srgbClr val="000000"/>
                </a:solidFill>
                <a:latin typeface="Arial"/>
                <a:cs typeface="Arial"/>
              </a:rPr>
              <a:t>Query sent to the site</a:t>
            </a:r>
          </a:p>
          <a:p>
            <a:pPr marL="0" indent="0" algn="l">
              <a:lnSpc>
                <a:spcPct val="104000"/>
              </a:lnSpc>
              <a:spcBef>
                <a:spcPts val="400"/>
              </a:spcBef>
              <a:buNone/>
            </a:pPr>
            <a:r>
              <a:rPr lang="en-US" sz="1600" dirty="0">
                <a:solidFill>
                  <a:srgbClr val="000000"/>
                </a:solidFill>
                <a:latin typeface="Arial"/>
                <a:cs typeface="Arial"/>
              </a:rPr>
              <a:t>The patient stays in</a:t>
            </a:r>
          </a:p>
        </p:txBody>
      </p:sp>
      <p:sp>
        <p:nvSpPr>
          <p:cNvPr id="76" name="CardHead"/>
          <p:cNvSpPr/>
          <p:nvPr/>
        </p:nvSpPr>
        <p:spPr>
          <a:xfrm>
            <a:off x="9065400" y="20751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What is left</a:t>
            </a:r>
          </a:p>
        </p:txBody>
      </p:sp>
      <p:sp>
        <p:nvSpPr>
          <p:cNvPr id="77" name="CardBody"/>
          <p:cNvSpPr/>
          <p:nvPr/>
        </p:nvSpPr>
        <p:spPr>
          <a:xfrm>
            <a:off x="9065400" y="2715173"/>
            <a:ext cx="26694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Real missing values</a:t>
            </a:r>
          </a:p>
          <a:p>
            <a:pPr marL="0" indent="0" algn="l">
              <a:lnSpc>
                <a:spcPct val="104000"/>
              </a:lnSpc>
              <a:spcBef>
                <a:spcPts val="400"/>
              </a:spcBef>
              <a:buNone/>
            </a:pPr>
            <a:r>
              <a:rPr lang="en-US" sz="1600" dirty="0">
                <a:solidFill>
                  <a:srgbClr val="000000"/>
                </a:solidFill>
                <a:latin typeface="Arial"/>
                <a:cs typeface="Arial"/>
              </a:rPr>
              <a:t>Lactate: 93/620 (15.0%)</a:t>
            </a:r>
          </a:p>
          <a:p>
            <a:pPr marL="0" indent="0" algn="l">
              <a:lnSpc>
                <a:spcPct val="104000"/>
              </a:lnSpc>
              <a:spcBef>
                <a:spcPts val="400"/>
              </a:spcBef>
              <a:buNone/>
            </a:pPr>
            <a:r>
              <a:rPr lang="en-US" sz="1600" dirty="0">
                <a:solidFill>
                  <a:srgbClr val="000000"/>
                </a:solidFill>
                <a:latin typeface="Arial"/>
                <a:cs typeface="Arial"/>
              </a:rPr>
              <a:t>Others: 1% or less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reviewer must be able to trace every number back to the raw data.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Five questions, one dataset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In class we work through all five together. For your manuscript, you choose one.</a:t>
            </a:r>
          </a:p>
        </p:txBody>
      </p:sp>
      <p:sp>
        <p:nvSpPr>
          <p:cNvPr id="70" name="CardHead"/>
          <p:cNvSpPr/>
          <p:nvPr/>
        </p:nvSpPr>
        <p:spPr>
          <a:xfrm>
            <a:off x="457200" y="2097927"/>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Q1 Mortality</a:t>
            </a:r>
          </a:p>
        </p:txBody>
      </p:sp>
      <p:sp>
        <p:nvSpPr>
          <p:cNvPr id="71" name="CardBody"/>
          <p:cNvSpPr/>
          <p:nvPr/>
        </p:nvSpPr>
        <p:spPr>
          <a:xfrm>
            <a:off x="45720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Positive balance and 28-day death</a:t>
            </a:r>
          </a:p>
          <a:p>
            <a:pPr marL="0" indent="0" algn="l">
              <a:lnSpc>
                <a:spcPct val="104000"/>
              </a:lnSpc>
              <a:spcBef>
                <a:spcPts val="400"/>
              </a:spcBef>
              <a:buNone/>
            </a:pPr>
            <a:r>
              <a:rPr lang="en-US" sz="1450" dirty="0">
                <a:solidFill>
                  <a:srgbClr val="000000"/>
                </a:solidFill>
                <a:latin typeface="Arial"/>
                <a:cs typeface="Arial"/>
              </a:rPr>
              <a:t>Logistic regression</a:t>
            </a:r>
          </a:p>
          <a:p>
            <a:pPr marL="0" indent="0" algn="l">
              <a:lnSpc>
                <a:spcPct val="104000"/>
              </a:lnSpc>
              <a:spcBef>
                <a:spcPts val="400"/>
              </a:spcBef>
              <a:buNone/>
            </a:pPr>
            <a:r>
              <a:rPr lang="en-US" sz="1450" dirty="0">
                <a:solidFill>
                  <a:srgbClr val="000000"/>
                </a:solidFill>
                <a:latin typeface="Arial"/>
                <a:cs typeface="Arial"/>
              </a:rPr>
              <a:t>Kaplan-Meier and Cox</a:t>
            </a:r>
          </a:p>
        </p:txBody>
      </p:sp>
      <p:sp>
        <p:nvSpPr>
          <p:cNvPr id="72" name="CardHead"/>
          <p:cNvSpPr/>
          <p:nvPr/>
        </p:nvSpPr>
        <p:spPr>
          <a:xfrm>
            <a:off x="2752720" y="2097927"/>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Q2 Kidneys</a:t>
            </a:r>
          </a:p>
        </p:txBody>
      </p:sp>
      <p:sp>
        <p:nvSpPr>
          <p:cNvPr id="73" name="CardBody"/>
          <p:cNvSpPr/>
          <p:nvPr/>
        </p:nvSpPr>
        <p:spPr>
          <a:xfrm>
            <a:off x="275272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Fluid balance and acute kidney injury (AKI)</a:t>
            </a:r>
          </a:p>
          <a:p>
            <a:pPr marL="0" indent="0" algn="l">
              <a:lnSpc>
                <a:spcPct val="104000"/>
              </a:lnSpc>
              <a:spcBef>
                <a:spcPts val="400"/>
              </a:spcBef>
              <a:buNone/>
            </a:pPr>
            <a:r>
              <a:rPr lang="en-US" sz="1450" dirty="0">
                <a:solidFill>
                  <a:srgbClr val="000000"/>
                </a:solidFill>
                <a:latin typeface="Arial"/>
                <a:cs typeface="Arial"/>
              </a:rPr>
              <a:t>Logistic regression</a:t>
            </a:r>
          </a:p>
        </p:txBody>
      </p:sp>
      <p:sp>
        <p:nvSpPr>
          <p:cNvPr id="74" name="CardHead"/>
          <p:cNvSpPr/>
          <p:nvPr/>
        </p:nvSpPr>
        <p:spPr>
          <a:xfrm>
            <a:off x="5048240" y="2097927"/>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Q3 Ventilation</a:t>
            </a:r>
          </a:p>
        </p:txBody>
      </p:sp>
      <p:sp>
        <p:nvSpPr>
          <p:cNvPr id="75" name="CardBody"/>
          <p:cNvSpPr/>
          <p:nvPr/>
        </p:nvSpPr>
        <p:spPr>
          <a:xfrm>
            <a:off x="504824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Fluid balance and ventilator-free days</a:t>
            </a:r>
          </a:p>
          <a:p>
            <a:pPr marL="0" indent="0" algn="l">
              <a:lnSpc>
                <a:spcPct val="104000"/>
              </a:lnSpc>
              <a:spcBef>
                <a:spcPts val="400"/>
              </a:spcBef>
              <a:buNone/>
            </a:pPr>
            <a:r>
              <a:rPr lang="en-US" sz="1450" dirty="0">
                <a:solidFill>
                  <a:srgbClr val="000000"/>
                </a:solidFill>
                <a:latin typeface="Arial"/>
                <a:cs typeface="Arial"/>
              </a:rPr>
              <a:t>Mann-Whitney and linear regression</a:t>
            </a:r>
          </a:p>
        </p:txBody>
      </p:sp>
      <p:sp>
        <p:nvSpPr>
          <p:cNvPr id="76" name="CardHead"/>
          <p:cNvSpPr/>
          <p:nvPr/>
        </p:nvSpPr>
        <p:spPr>
          <a:xfrm>
            <a:off x="7343760" y="2097927"/>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Q4 Lactate</a:t>
            </a:r>
          </a:p>
        </p:txBody>
      </p:sp>
      <p:sp>
        <p:nvSpPr>
          <p:cNvPr id="77" name="CardBody"/>
          <p:cNvSpPr/>
          <p:nvPr/>
        </p:nvSpPr>
        <p:spPr>
          <a:xfrm>
            <a:off x="734376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Lactate and 28-day death</a:t>
            </a:r>
          </a:p>
          <a:p>
            <a:pPr marL="0" indent="0" algn="l">
              <a:lnSpc>
                <a:spcPct val="104000"/>
              </a:lnSpc>
              <a:spcBef>
                <a:spcPts val="400"/>
              </a:spcBef>
              <a:buNone/>
            </a:pPr>
            <a:r>
              <a:rPr lang="en-US" sz="1450" dirty="0">
                <a:solidFill>
                  <a:srgbClr val="000000"/>
                </a:solidFill>
                <a:latin typeface="Arial"/>
                <a:cs typeface="Arial"/>
              </a:rPr>
              <a:t>Missing lactate: complete case vs multiple imputation</a:t>
            </a:r>
          </a:p>
        </p:txBody>
      </p:sp>
      <p:sp>
        <p:nvSpPr>
          <p:cNvPr id="78" name="CardHead"/>
          <p:cNvSpPr/>
          <p:nvPr/>
        </p:nvSpPr>
        <p:spPr>
          <a:xfrm>
            <a:off x="9639280" y="2097927"/>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Q5 ICU stay</a:t>
            </a:r>
          </a:p>
        </p:txBody>
      </p:sp>
      <p:sp>
        <p:nvSpPr>
          <p:cNvPr id="79" name="CardBody"/>
          <p:cNvSpPr/>
          <p:nvPr/>
        </p:nvSpPr>
        <p:spPr>
          <a:xfrm>
            <a:off x="9639280" y="2737927"/>
            <a:ext cx="2095520" cy="16362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Fluid balance and ICU stay in survivors</a:t>
            </a:r>
          </a:p>
          <a:p>
            <a:pPr marL="0" indent="0" algn="l">
              <a:lnSpc>
                <a:spcPct val="104000"/>
              </a:lnSpc>
              <a:spcBef>
                <a:spcPts val="400"/>
              </a:spcBef>
              <a:buNone/>
            </a:pPr>
            <a:r>
              <a:rPr lang="en-US" sz="1450" dirty="0">
                <a:solidFill>
                  <a:srgbClr val="000000"/>
                </a:solidFill>
                <a:latin typeface="Arial"/>
                <a:cs typeface="Arial"/>
              </a:rPr>
              <a:t>A skewed outcome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We give you the results. You write the paper on the question you choose.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Question 1 as a PECO sentence,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4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Open the Q1 results pack (PDF sent before the session), page 1</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Question for the class: what is the outcome, and what type is it?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Question for the class: what is the exposure, and what type is it?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 instructor writes Q1 as one PECO sentence on the shared screen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to Q5: outcome and exposure types, one line each</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PECO for Q1</a:t>
            </a:r>
          </a:p>
          <a:p>
            <a:pPr marL="274320" indent="-274320" algn="l">
              <a:lnSpc>
                <a:spcPct val="104000"/>
              </a:lnSpc>
              <a:spcBef>
                <a:spcPts val="300"/>
              </a:spcBef>
              <a:buFont typeface="Arial"/>
              <a:buChar char="•"/>
            </a:pPr>
            <a:r>
              <a:rPr lang="en-US" sz="1500" dirty="0">
                <a:solidFill>
                  <a:srgbClr val="000000"/>
                </a:solidFill>
                <a:latin typeface="Arial"/>
                <a:cs typeface="Arial"/>
              </a:rPr>
              <a:t>P (population): adults with sepsis in ICU</a:t>
            </a:r>
          </a:p>
          <a:p>
            <a:pPr marL="274320" indent="-274320" algn="l">
              <a:lnSpc>
                <a:spcPct val="104000"/>
              </a:lnSpc>
              <a:spcBef>
                <a:spcPts val="300"/>
              </a:spcBef>
              <a:buFont typeface="Arial"/>
              <a:buChar char="•"/>
            </a:pPr>
            <a:r>
              <a:rPr lang="en-US" sz="1500" dirty="0">
                <a:solidFill>
                  <a:srgbClr val="000000"/>
                </a:solidFill>
                <a:latin typeface="Arial"/>
                <a:cs typeface="Arial"/>
              </a:rPr>
              <a:t>E (exposure): positive balance by day 3</a:t>
            </a:r>
          </a:p>
          <a:p>
            <a:pPr marL="274320" indent="-274320" algn="l">
              <a:lnSpc>
                <a:spcPct val="104000"/>
              </a:lnSpc>
              <a:spcBef>
                <a:spcPts val="300"/>
              </a:spcBef>
              <a:buFont typeface="Arial"/>
              <a:buChar char="•"/>
            </a:pPr>
            <a:r>
              <a:rPr lang="en-US" sz="1500" dirty="0">
                <a:solidFill>
                  <a:srgbClr val="000000"/>
                </a:solidFill>
                <a:latin typeface="Arial"/>
                <a:cs typeface="Arial"/>
              </a:rPr>
              <a:t>C (comparison): negative balance</a:t>
            </a:r>
          </a:p>
          <a:p>
            <a:pPr marL="274320" indent="-274320" algn="l">
              <a:lnSpc>
                <a:spcPct val="104000"/>
              </a:lnSpc>
              <a:spcBef>
                <a:spcPts val="300"/>
              </a:spcBef>
              <a:buFont typeface="Arial"/>
              <a:buChar char="•"/>
            </a:pPr>
            <a:r>
              <a:rPr lang="en-US" sz="1500" dirty="0">
                <a:solidFill>
                  <a:srgbClr val="000000"/>
                </a:solidFill>
                <a:latin typeface="Arial"/>
                <a:cs typeface="Arial"/>
              </a:rPr>
              <a:t>O (outcome): death by day 28 (binary)</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Q1 as one PECO sentence, with outcome and exposure types (Exercise 7)</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5.3 Describing and showing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Before comparing groups, describe them.</a:t>
            </a:r>
          </a:p>
          <a:p>
            <a:pPr marL="0" indent="0" algn="ctr">
              <a:spcBef>
                <a:spcPts val="1200"/>
              </a:spcBef>
              <a:buNone/>
            </a:pPr>
            <a:r>
              <a:rPr lang="en-US" sz="1900" i="1" dirty="0">
                <a:solidFill>
                  <a:srgbClr val="595959"/>
                </a:solidFill>
                <a:latin typeface="Arial"/>
                <a:cs typeface="Arial"/>
              </a:rPr>
              <a:t>5.3 Describing and showing data  |  35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mean and median by hand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ICU stay of 7 patients (days): 1, 2, 2, 3, 4, 6, 24</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Line up</a:t>
            </a:r>
          </a:p>
        </p:txBody>
      </p:sp>
      <p:sp>
        <p:nvSpPr>
          <p:cNvPr id="81" name="StepText"/>
          <p:cNvSpPr/>
          <p:nvPr/>
        </p:nvSpPr>
        <p:spPr>
          <a:xfrm>
            <a:off x="4972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Sort from the shortest to the longest stay</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Median</a:t>
            </a:r>
          </a:p>
        </p:txBody>
      </p:sp>
      <p:sp>
        <p:nvSpPr>
          <p:cNvPr id="83" name="StepText"/>
          <p:cNvSpPr/>
          <p:nvPr/>
        </p:nvSpPr>
        <p:spPr>
          <a:xfrm>
            <a:off x="33016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The 4th of 7 patients: 3 days</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Mean</a:t>
            </a:r>
          </a:p>
        </p:txBody>
      </p:sp>
      <p:sp>
        <p:nvSpPr>
          <p:cNvPr id="85" name="StepText"/>
          <p:cNvSpPr/>
          <p:nvPr/>
        </p:nvSpPr>
        <p:spPr>
          <a:xfrm>
            <a:off x="61060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42 days / 7 patients = 6 days</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Compare</a:t>
            </a:r>
          </a:p>
        </p:txBody>
      </p:sp>
      <p:sp>
        <p:nvSpPr>
          <p:cNvPr id="87" name="StepText"/>
          <p:cNvSpPr/>
          <p:nvPr/>
        </p:nvSpPr>
        <p:spPr>
          <a:xfrm>
            <a:off x="89104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One 24-day stay doubles the mean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One very long stay moves the mean a lot and the median not at all.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Mean or median? Look at the shape first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For skewed data like length of stay, the median describes the typical patient.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Spread: SD for symmetric, IQR for skewed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Report mean (SD) or median (IQR): never mix the pairs.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Why these two shapes? They cover most clinical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Most clinical data cluster around a typical value or have a long tail. Check which.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which summary?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ICU length of stay in 200 patients: mean (SD) or median (IQR)?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Age of 200 adult ICU patients, bell-shaped: mean (SD) or median (IQR)?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Ventilated on admission (yes/no): which summary?</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Acute kidney injury (AKI) stage 1 to 3: which summary and which graph?</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Length of stay: median (IQR)</a:t>
            </a:r>
          </a:p>
          <a:p>
            <a:pPr marL="274320" indent="-274320" algn="l">
              <a:lnSpc>
                <a:spcPct val="104000"/>
              </a:lnSpc>
              <a:spcBef>
                <a:spcPts val="300"/>
              </a:spcBef>
              <a:buFont typeface="Arial"/>
              <a:buChar char="•"/>
            </a:pPr>
            <a:r>
              <a:rPr lang="en-US" sz="1500" dirty="0">
                <a:solidFill>
                  <a:srgbClr val="000000"/>
                </a:solidFill>
                <a:latin typeface="Arial"/>
                <a:cs typeface="Arial"/>
              </a:rPr>
              <a:t>Age: mean (SD)</a:t>
            </a:r>
          </a:p>
          <a:p>
            <a:pPr marL="274320" indent="-274320" algn="l">
              <a:lnSpc>
                <a:spcPct val="104000"/>
              </a:lnSpc>
              <a:spcBef>
                <a:spcPts val="300"/>
              </a:spcBef>
              <a:buFont typeface="Arial"/>
              <a:buChar char="•"/>
            </a:pPr>
            <a:r>
              <a:rPr lang="en-US" sz="1500" dirty="0">
                <a:solidFill>
                  <a:srgbClr val="000000"/>
                </a:solidFill>
                <a:latin typeface="Arial"/>
                <a:cs typeface="Arial"/>
              </a:rPr>
              <a:t>Ventilated: n (%)</a:t>
            </a:r>
          </a:p>
          <a:p>
            <a:pPr marL="274320" indent="-274320" algn="l">
              <a:lnSpc>
                <a:spcPct val="104000"/>
              </a:lnSpc>
              <a:spcBef>
                <a:spcPts val="300"/>
              </a:spcBef>
              <a:buFont typeface="Arial"/>
              <a:buChar char="•"/>
            </a:pPr>
            <a:r>
              <a:rPr lang="en-US" sz="1500" dirty="0">
                <a:solidFill>
                  <a:srgbClr val="000000"/>
                </a:solidFill>
                <a:latin typeface="Arial"/>
                <a:cs typeface="Arial"/>
              </a:rPr>
              <a:t>AKI stage: n (%) per stage, bar chart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 participant can pick the right summary for a variable type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Which graph for which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Choose the graph from the variable type, not from the software menu.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Show the data: dynamite plot vs dots + box</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Same 48 patients, two pictures.</a:t>
            </a:r>
          </a:p>
        </p:txBody>
      </p:sp>
      <p:pic>
        <p:nvPicPr>
          <p:cNvPr id="25" name="Figure"/>
          <p:cNvPicPr>
            <a:picLocks noChangeAspect="1"/>
          </p:cNvPicPr>
          <p:nvPr/>
        </p:nvPicPr>
        <p:blipFill>
          <a:blip r:embed="rId4"/>
          <a:stretch>
            <a:fillRect/>
          </a:stretch>
        </p:blipFill>
        <p:spPr>
          <a:xfrm>
            <a:off x="634100" y="1660000"/>
            <a:ext cx="5160000" cy="3870000"/>
          </a:xfrm>
          <a:prstGeom prst="rect">
            <a:avLst/>
          </a:prstGeom>
        </p:spPr>
      </p:pic>
      <p:sp>
        <p:nvSpPr>
          <p:cNvPr id="27" name="Caption"/>
          <p:cNvSpPr txBox="1"/>
          <p:nvPr/>
        </p:nvSpPr>
        <p:spPr>
          <a:xfrm>
            <a:off x="4572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Dynamite plot: a mean and an error bar hide everything</a:t>
            </a:r>
          </a:p>
        </p:txBody>
      </p:sp>
      <p:pic>
        <p:nvPicPr>
          <p:cNvPr id="26" name="Figure"/>
          <p:cNvPicPr>
            <a:picLocks noChangeAspect="1"/>
          </p:cNvPicPr>
          <p:nvPr/>
        </p:nvPicPr>
        <p:blipFill>
          <a:blip r:embed="rId5"/>
          <a:stretch>
            <a:fillRect/>
          </a:stretch>
        </p:blipFill>
        <p:spPr>
          <a:xfrm>
            <a:off x="6397900" y="1660000"/>
            <a:ext cx="5160000" cy="3870000"/>
          </a:xfrm>
          <a:prstGeom prst="rect">
            <a:avLst/>
          </a:prstGeom>
        </p:spPr>
      </p:pic>
      <p:sp>
        <p:nvSpPr>
          <p:cNvPr id="28" name="Caption"/>
          <p:cNvSpPr txBox="1"/>
          <p:nvPr/>
        </p:nvSpPr>
        <p:spPr>
          <a:xfrm>
            <a:off x="62210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Every patient visible: shape, spread and the outlier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a 'Table 1' shows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790896"/>
          <a:ext cx="11277600" cy="2314560"/>
        </p:xfrm>
        <a:graphic>
          <a:graphicData uri="http://schemas.openxmlformats.org/drawingml/2006/table">
            <a:tbl>
              <a:tblPr firstRow="1" bandRow="1">
                <a:tableStyleId>{5C22544A-7EE6-4342-B048-85BDC9FD1C3A}</a:tableStyleId>
              </a:tblPr>
              <a:tblGrid>
                <a:gridCol w="3759200"/>
                <a:gridCol w="3759200"/>
                <a:gridCol w="3759200"/>
              </a:tblGrid>
              <a:tr h="385760">
                <a:tc>
                  <a:txBody>
                    <a:bodyPr/>
                    <a:lstStyle/>
                    <a:p>
                      <a:pPr algn="l"/>
                      <a:r>
                        <a:rPr lang="en-US" sz="1800" b="1" dirty="0">
                          <a:solidFill>
                            <a:srgbClr val="FFFFFF"/>
                          </a:solidFill>
                          <a:latin typeface="Arial"/>
                          <a:cs typeface="Arial"/>
                        </a:rPr>
                        <a:t>Characteristic</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Restrictive (n = 24)</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Usual care (n = 24)</a:t>
                      </a:r>
                    </a:p>
                  </a:txBody>
                  <a:tcPr marL="73152" marR="73152" marT="45720" marB="45720" anchor="ctr">
                    <a:solidFill>
                      <a:srgbClr val="0D7377"/>
                    </a:solidFill>
                  </a:tcPr>
                </a:tc>
              </a:tr>
              <a:tr h="385760">
                <a:tc>
                  <a:txBody>
                    <a:bodyPr/>
                    <a:lstStyle/>
                    <a:p>
                      <a:pPr algn="l"/>
                      <a:r>
                        <a:rPr lang="en-US" sz="1800" dirty="0">
                          <a:solidFill>
                            <a:srgbClr val="000000"/>
                          </a:solidFill>
                          <a:latin typeface="Arial"/>
                          <a:cs typeface="Arial"/>
                        </a:rPr>
                        <a:t>Age, years, mean (SD)</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64 (11)</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66 (12)</a:t>
                      </a:r>
                    </a:p>
                  </a:txBody>
                  <a:tcPr marL="73152" marR="73152" marT="45720" marB="45720" anchor="ctr">
                    <a:solidFill>
                      <a:srgbClr val="FFFFFF"/>
                    </a:solidFill>
                  </a:tcPr>
                </a:tc>
              </a:tr>
              <a:tr h="385760">
                <a:tc>
                  <a:txBody>
                    <a:bodyPr/>
                    <a:lstStyle/>
                    <a:p>
                      <a:pPr algn="l"/>
                      <a:r>
                        <a:rPr lang="en-US" sz="1800" dirty="0">
                          <a:solidFill>
                            <a:srgbClr val="000000"/>
                          </a:solidFill>
                          <a:latin typeface="Arial"/>
                          <a:cs typeface="Arial"/>
                        </a:rPr>
                        <a:t>Male, n (%)</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15 (63)</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16 (67)</a:t>
                      </a:r>
                    </a:p>
                  </a:txBody>
                  <a:tcPr marL="73152" marR="73152" marT="45720" marB="45720" anchor="ctr">
                    <a:solidFill>
                      <a:srgbClr val="F5F9FA"/>
                    </a:solidFill>
                  </a:tcPr>
                </a:tc>
              </a:tr>
              <a:tr h="385760">
                <a:tc>
                  <a:txBody>
                    <a:bodyPr/>
                    <a:lstStyle/>
                    <a:p>
                      <a:pPr algn="l"/>
                      <a:r>
                        <a:rPr lang="en-US" sz="1800" dirty="0">
                          <a:solidFill>
                            <a:srgbClr val="000000"/>
                          </a:solidFill>
                          <a:latin typeface="Arial"/>
                          <a:cs typeface="Arial"/>
                        </a:rPr>
                        <a:t>SOFA score, median (IQR)</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9 (7-11)</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9 (6-12)</a:t>
                      </a:r>
                    </a:p>
                  </a:txBody>
                  <a:tcPr marL="73152" marR="73152" marT="45720" marB="45720" anchor="ctr">
                    <a:solidFill>
                      <a:srgbClr val="FFFFFF"/>
                    </a:solidFill>
                  </a:tcPr>
                </a:tc>
              </a:tr>
              <a:tr h="385760">
                <a:tc>
                  <a:txBody>
                    <a:bodyPr/>
                    <a:lstStyle/>
                    <a:p>
                      <a:pPr algn="l"/>
                      <a:r>
                        <a:rPr lang="en-US" sz="1800" dirty="0">
                          <a:solidFill>
                            <a:srgbClr val="000000"/>
                          </a:solidFill>
                          <a:latin typeface="Arial"/>
                          <a:cs typeface="Arial"/>
                        </a:rPr>
                        <a:t>Lactate, mmol/L, median (IQR)</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3.1 (2.2-4.8)</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2.9 (2.0-5.1)</a:t>
                      </a:r>
                    </a:p>
                  </a:txBody>
                  <a:tcPr marL="73152" marR="73152" marT="45720" marB="45720" anchor="ctr">
                    <a:solidFill>
                      <a:srgbClr val="F5F9FA"/>
                    </a:solidFill>
                  </a:tcPr>
                </a:tc>
              </a:tr>
              <a:tr h="385760">
                <a:tc>
                  <a:txBody>
                    <a:bodyPr/>
                    <a:lstStyle/>
                    <a:p>
                      <a:pPr algn="l"/>
                      <a:r>
                        <a:rPr lang="en-US" sz="1800" dirty="0">
                          <a:solidFill>
                            <a:srgbClr val="000000"/>
                          </a:solidFill>
                          <a:latin typeface="Arial"/>
                          <a:cs typeface="Arial"/>
                        </a:rPr>
                        <a:t>Source: lung, n (%)</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11 (46)</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10 (42)</a:t>
                      </a:r>
                    </a:p>
                  </a:txBody>
                  <a:tcPr marL="73152" marR="73152" marT="45720" marB="45720" anchor="ctr">
                    <a:solidFill>
                      <a:srgbClr val="FFFFFF"/>
                    </a:solidFill>
                  </a:tcPr>
                </a:tc>
              </a:tr>
            </a:tbl>
          </a:graphicData>
        </a:graphic>
      </p:graphicFrame>
      <p:sp>
        <p:nvSpPr>
          <p:cNvPr id="31" name="Caption"/>
          <p:cNvSpPr txBox="1"/>
          <p:nvPr/>
        </p:nvSpPr>
        <p:spPr>
          <a:xfrm>
            <a:off x="457200" y="419545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Illustrative numbers. Symmetric: mean (SD). Skewed: median (IQR). Categories: n (%). SD = standard deviation. IQR = interquartile range. SOFA = Sequential Organ Failure Assessment. Ask: who were the patients, and were the groups alike at the start?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Publication-quality tables: bad vs good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Rules: units and summary in the row label, n per column, consistent decimals, footnotes.</a:t>
            </a:r>
          </a:p>
        </p:txBody>
      </p:sp>
      <p:pic>
        <p:nvPicPr>
          <p:cNvPr id="25" name="Figure"/>
          <p:cNvPicPr>
            <a:picLocks noChangeAspect="1"/>
          </p:cNvPicPr>
          <p:nvPr/>
        </p:nvPicPr>
        <p:blipFill>
          <a:blip r:embed="rId4"/>
          <a:stretch>
            <a:fillRect/>
          </a:stretch>
        </p:blipFill>
        <p:spPr>
          <a:xfrm>
            <a:off x="634100" y="1660000"/>
            <a:ext cx="5160000" cy="3870000"/>
          </a:xfrm>
          <a:prstGeom prst="rect">
            <a:avLst/>
          </a:prstGeom>
        </p:spPr>
      </p:pic>
      <p:sp>
        <p:nvSpPr>
          <p:cNvPr id="27" name="Caption"/>
          <p:cNvSpPr txBox="1"/>
          <p:nvPr/>
        </p:nvSpPr>
        <p:spPr>
          <a:xfrm>
            <a:off x="4572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Grid lines, no n, no units, 4 decimals</a:t>
            </a:r>
          </a:p>
        </p:txBody>
      </p:sp>
      <p:pic>
        <p:nvPicPr>
          <p:cNvPr id="26" name="Figure"/>
          <p:cNvPicPr>
            <a:picLocks noChangeAspect="1"/>
          </p:cNvPicPr>
          <p:nvPr/>
        </p:nvPicPr>
        <p:blipFill>
          <a:blip r:embed="rId5"/>
          <a:stretch>
            <a:fillRect/>
          </a:stretch>
        </p:blipFill>
        <p:spPr>
          <a:xfrm>
            <a:off x="6397900" y="1660000"/>
            <a:ext cx="5160000" cy="3870000"/>
          </a:xfrm>
          <a:prstGeom prst="rect">
            <a:avLst/>
          </a:prstGeom>
        </p:spPr>
      </p:pic>
      <p:sp>
        <p:nvSpPr>
          <p:cNvPr id="28" name="Caption"/>
          <p:cNvSpPr txBox="1"/>
          <p:nvPr/>
        </p:nvSpPr>
        <p:spPr>
          <a:xfrm>
            <a:off x="62210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Clean, self-explanatory, ready for a journal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5.4 Describe the course dataset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Before comparing groups, describe them: now with real numbers.</a:t>
            </a:r>
          </a:p>
          <a:p>
            <a:pPr marL="0" indent="0" algn="ctr">
              <a:spcBef>
                <a:spcPts val="1200"/>
              </a:spcBef>
              <a:buNone/>
            </a:pPr>
            <a:r>
              <a:rPr lang="en-US" sz="1900" i="1" dirty="0">
                <a:solidFill>
                  <a:srgbClr val="595959"/>
                </a:solidFill>
                <a:latin typeface="Arial"/>
                <a:cs typeface="Arial"/>
              </a:rPr>
              <a:t>5.4 Describe the course dataset  |  25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Table 1 and figures in 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6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02_describe.R and load the clean data</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Look at the shape first: histograms of age, lactate, ICU stay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Build Table 1 by fluid-balance group (no p-values)</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Draw the figures: histogram, boxplot, bar chart</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Save tables and figures for the results packs</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Same rules as 5.3</a:t>
            </a:r>
          </a:p>
          <a:p>
            <a:pPr marL="274320" indent="-274320" algn="l">
              <a:lnSpc>
                <a:spcPct val="104000"/>
              </a:lnSpc>
              <a:spcBef>
                <a:spcPts val="300"/>
              </a:spcBef>
              <a:buFont typeface="Arial"/>
              <a:buChar char="•"/>
            </a:pPr>
            <a:r>
              <a:rPr lang="en-US" sz="1500" dirty="0">
                <a:solidFill>
                  <a:srgbClr val="000000"/>
                </a:solidFill>
                <a:latin typeface="Arial"/>
                <a:cs typeface="Arial"/>
              </a:rPr>
              <a:t>Shape decides the summary</a:t>
            </a:r>
          </a:p>
          <a:p>
            <a:pPr marL="274320" indent="-274320" algn="l">
              <a:lnSpc>
                <a:spcPct val="104000"/>
              </a:lnSpc>
              <a:spcBef>
                <a:spcPts val="300"/>
              </a:spcBef>
              <a:buFont typeface="Arial"/>
              <a:buChar char="•"/>
            </a:pPr>
            <a:r>
              <a:rPr lang="en-US" sz="1500" dirty="0">
                <a:solidFill>
                  <a:srgbClr val="000000"/>
                </a:solidFill>
                <a:latin typeface="Arial"/>
                <a:cs typeface="Arial"/>
              </a:rPr>
              <a:t>n per column</a:t>
            </a:r>
          </a:p>
          <a:p>
            <a:pPr marL="274320" indent="-274320" algn="l">
              <a:lnSpc>
                <a:spcPct val="104000"/>
              </a:lnSpc>
              <a:spcBef>
                <a:spcPts val="300"/>
              </a:spcBef>
              <a:buFont typeface="Arial"/>
              <a:buChar char="•"/>
            </a:pPr>
            <a:r>
              <a:rPr lang="en-US" sz="1500" dirty="0">
                <a:solidFill>
                  <a:srgbClr val="000000"/>
                </a:solidFill>
                <a:latin typeface="Arial"/>
                <a:cs typeface="Arial"/>
              </a:rPr>
              <a:t>Units in the row label</a:t>
            </a:r>
          </a:p>
          <a:p>
            <a:pPr marL="274320" indent="-274320" algn="l">
              <a:lnSpc>
                <a:spcPct val="104000"/>
              </a:lnSpc>
              <a:spcBef>
                <a:spcPts val="300"/>
              </a:spcBef>
              <a:buFont typeface="Arial"/>
              <a:buChar char="•"/>
            </a:pPr>
            <a:r>
              <a:rPr lang="en-US" sz="1500" dirty="0">
                <a:solidFill>
                  <a:srgbClr val="000000"/>
                </a:solidFill>
                <a:latin typeface="Arial"/>
                <a:cs typeface="Arial"/>
              </a:rPr>
              <a:t>Missing reported</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Everyone has seen a Table 1 built from data, reproducibly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FLUID-ICU Table 1: were the groups alike at the start?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42256"/>
          <a:ext cx="11277600" cy="3223231"/>
        </p:xfrm>
        <a:graphic>
          <a:graphicData uri="http://schemas.openxmlformats.org/drawingml/2006/table">
            <a:tbl>
              <a:tblPr firstRow="1" bandRow="1">
                <a:tableStyleId>{5C22544A-7EE6-4342-B048-85BDC9FD1C3A}</a:tableStyleId>
              </a:tblPr>
              <a:tblGrid>
                <a:gridCol w="3759199"/>
                <a:gridCol w="2349499"/>
                <a:gridCol w="2584450"/>
                <a:gridCol w="2584452"/>
              </a:tblGrid>
              <a:tr h="629598">
                <a:tc>
                  <a:txBody>
                    <a:bodyPr/>
                    <a:lstStyle/>
                    <a:p>
                      <a:pPr algn="l"/>
                      <a:r>
                        <a:rPr lang="en-US" sz="1700" b="1" dirty="0">
                          <a:solidFill>
                            <a:srgbClr val="FFFFFF"/>
                          </a:solidFill>
                          <a:latin typeface="Arial"/>
                          <a:cs typeface="Arial"/>
                        </a:rPr>
                        <a:t>Characteristic</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Overall</a:t>
                      </a:r>
                    </a:p>
                    <a:p>
                      <a:pPr algn="l"/>
                      <a:r>
                        <a:rPr lang="en-US" sz="1700" b="1" dirty="0">
                          <a:solidFill>
                            <a:srgbClr val="FFFFFF"/>
                          </a:solidFill>
                          <a:latin typeface="Arial"/>
                          <a:cs typeface="Arial"/>
                        </a:rPr>
                        <a:t>n = 618</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Negative balance</a:t>
                      </a:r>
                    </a:p>
                    <a:p>
                      <a:pPr algn="l"/>
                      <a:r>
                        <a:rPr lang="en-US" sz="1700" b="1" dirty="0">
                          <a:solidFill>
                            <a:srgbClr val="FFFFFF"/>
                          </a:solidFill>
                          <a:latin typeface="Arial"/>
                          <a:cs typeface="Arial"/>
                        </a:rPr>
                        <a:t>n = 245</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Positive balance</a:t>
                      </a:r>
                    </a:p>
                    <a:p>
                      <a:pPr algn="l"/>
                      <a:r>
                        <a:rPr lang="en-US" sz="1700" b="1" dirty="0">
                          <a:solidFill>
                            <a:srgbClr val="FFFFFF"/>
                          </a:solidFill>
                          <a:latin typeface="Arial"/>
                          <a:cs typeface="Arial"/>
                        </a:rPr>
                        <a:t>n = 373</a:t>
                      </a:r>
                    </a:p>
                  </a:txBody>
                  <a:tcPr marL="73152" marR="73152" marT="45720" marB="45720" anchor="ctr">
                    <a:solidFill>
                      <a:srgbClr val="0D7377"/>
                    </a:solidFill>
                  </a:tcPr>
                </a:tc>
              </a:tr>
              <a:tr h="370519">
                <a:tc>
                  <a:txBody>
                    <a:bodyPr/>
                    <a:lstStyle/>
                    <a:p>
                      <a:pPr algn="l"/>
                      <a:r>
                        <a:rPr lang="en-US" sz="1700" dirty="0">
                          <a:solidFill>
                            <a:srgbClr val="000000"/>
                          </a:solidFill>
                          <a:latin typeface="Arial"/>
                          <a:cs typeface="Arial"/>
                        </a:rPr>
                        <a:t>Age, years, mean (SD)</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62.6 (15.2)</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64.6 (15.0)</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61.4 (15.2)</a:t>
                      </a:r>
                    </a:p>
                  </a:txBody>
                  <a:tcPr marL="73152" marR="73152" marT="45720" marB="45720" anchor="ctr">
                    <a:solidFill>
                      <a:srgbClr val="FFFFFF"/>
                    </a:solidFill>
                  </a:tcPr>
                </a:tc>
              </a:tr>
              <a:tr h="370519">
                <a:tc>
                  <a:txBody>
                    <a:bodyPr/>
                    <a:lstStyle/>
                    <a:p>
                      <a:pPr algn="l"/>
                      <a:r>
                        <a:rPr lang="en-US" sz="1700" dirty="0">
                          <a:solidFill>
                            <a:srgbClr val="000000"/>
                          </a:solidFill>
                          <a:latin typeface="Arial"/>
                          <a:cs typeface="Arial"/>
                        </a:rPr>
                        <a:t>Male sex, n (%)</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375 (61%)</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143 (58%)</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232 (62%)</a:t>
                      </a:r>
                    </a:p>
                  </a:txBody>
                  <a:tcPr marL="73152" marR="73152" marT="45720" marB="45720" anchor="ctr">
                    <a:solidFill>
                      <a:srgbClr val="F5F9FA"/>
                    </a:solidFill>
                  </a:tcPr>
                </a:tc>
              </a:tr>
              <a:tr h="370519">
                <a:tc>
                  <a:txBody>
                    <a:bodyPr/>
                    <a:lstStyle/>
                    <a:p>
                      <a:pPr algn="l"/>
                      <a:r>
                        <a:rPr lang="en-US" sz="1700" dirty="0">
                          <a:solidFill>
                            <a:srgbClr val="000000"/>
                          </a:solidFill>
                          <a:latin typeface="Arial"/>
                          <a:cs typeface="Arial"/>
                        </a:rPr>
                        <a:t>Heart failure, n (%)</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97 (16%)</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54 (22%)</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43 (12%)</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SOFA score, median (IQR)</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7 (5, 9)</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6 (4, 8)</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8 (6, 10)</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Lactate, mmol/L, median (IQR)</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2.6 (1.7, 3.7)</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2.2 (1.4, 3.0)</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2.9 (1.9, 4.0)</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Vasopressor, n (%)</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266 (43%)</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61 (25%)</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205 (55%)</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Mechanical ventilation, n (%)</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313 (51%)</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97 (40%)</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216 (58%)</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positive-balance group was sicker at baseline: a warning for Session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exposure: cumulative fluid balance at day 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continuous exposure, cut at 0 ml/kg into negative and positive balance.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Severity by group: show every patient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How to read it</a:t>
            </a:r>
          </a:p>
          <a:p>
            <a:pPr marL="274320" indent="-274320" algn="l">
              <a:spcBef>
                <a:spcPts val="440"/>
              </a:spcBef>
              <a:buFont typeface="Arial"/>
              <a:buChar char="•"/>
            </a:pPr>
            <a:r>
              <a:rPr lang="en-US" sz="1450" dirty="0">
                <a:solidFill>
                  <a:srgbClr val="000000"/>
                </a:solidFill>
                <a:latin typeface="Arial"/>
                <a:cs typeface="Arial"/>
              </a:rPr>
              <a:t>Each dot is one patient</a:t>
            </a:r>
          </a:p>
          <a:p>
            <a:pPr marL="274320" indent="-274320" algn="l">
              <a:spcBef>
                <a:spcPts val="440"/>
              </a:spcBef>
              <a:buFont typeface="Arial"/>
              <a:buChar char="•"/>
            </a:pPr>
            <a:r>
              <a:rPr lang="en-US" sz="1450" dirty="0">
                <a:solidFill>
                  <a:srgbClr val="000000"/>
                </a:solidFill>
                <a:latin typeface="Arial"/>
                <a:cs typeface="Arial"/>
              </a:rPr>
              <a:t>Box = middle 50%</a:t>
            </a:r>
          </a:p>
          <a:p>
            <a:pPr marL="274320" indent="-274320" algn="l">
              <a:spcBef>
                <a:spcPts val="440"/>
              </a:spcBef>
              <a:buFont typeface="Arial"/>
              <a:buChar char="•"/>
            </a:pPr>
            <a:r>
              <a:rPr lang="en-US" sz="1450" dirty="0">
                <a:solidFill>
                  <a:srgbClr val="000000"/>
                </a:solidFill>
                <a:latin typeface="Arial"/>
                <a:cs typeface="Arial"/>
              </a:rPr>
              <a:t>Median SOFA 6 vs 8</a:t>
            </a:r>
          </a:p>
          <a:p>
            <a:pPr marL="274320" indent="-274320" algn="l">
              <a:spcBef>
                <a:spcPts val="440"/>
              </a:spcBef>
              <a:buFont typeface="Arial"/>
              <a:buChar char="•"/>
            </a:pPr>
            <a:r>
              <a:rPr lang="en-US" sz="1450" dirty="0">
                <a:solidFill>
                  <a:srgbClr val="000000"/>
                </a:solidFill>
                <a:latin typeface="Arial"/>
                <a:cs typeface="Arial"/>
              </a:rPr>
              <a:t>Sicker patients got more fluid</a:t>
            </a:r>
          </a:p>
        </p:txBody>
      </p:sp>
      <p:pic>
        <p:nvPicPr>
          <p:cNvPr id="25" name="Figure"/>
          <p:cNvPicPr>
            <a:picLocks noChangeAspect="1"/>
          </p:cNvPicPr>
          <p:nvPr/>
        </p:nvPicPr>
        <p:blipFill>
          <a:blip r:embed="rId4"/>
          <a:stretch>
            <a:fillRect/>
          </a:stretch>
        </p:blipFill>
        <p:spPr>
          <a:xfrm>
            <a:off x="4307200" y="1150000"/>
            <a:ext cx="622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Dots plus box show the overlap and the shift: confounding you can see.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skewed outcome: ICU stay in survivors (Q5)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Mean 7.5 vs median 6.2 days: report the median and IQR.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Read the FLUID-ICU Table 1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10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Open Table 1 in the Q1 results pack (PDF): the same table is in every pack</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which summary is used for age, SOFA and vasopressor, and why?</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Question for the class: were the groups alike at the start? Name the biggest difference</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Together we write two Results sentences describing the patients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to Q5: what each pack adds (for example, Q5 has a survivors-only table)</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Check</a:t>
            </a:r>
          </a:p>
          <a:p>
            <a:pPr marL="274320" indent="-274320" algn="l">
              <a:lnSpc>
                <a:spcPct val="104000"/>
              </a:lnSpc>
              <a:spcBef>
                <a:spcPts val="300"/>
              </a:spcBef>
              <a:buFont typeface="Arial"/>
              <a:buChar char="•"/>
            </a:pPr>
            <a:r>
              <a:rPr lang="en-US" sz="1500" dirty="0">
                <a:solidFill>
                  <a:srgbClr val="000000"/>
                </a:solidFill>
                <a:latin typeface="Arial"/>
                <a:cs typeface="Arial"/>
              </a:rPr>
              <a:t>n per column?</a:t>
            </a:r>
          </a:p>
          <a:p>
            <a:pPr marL="274320" indent="-274320" algn="l">
              <a:lnSpc>
                <a:spcPct val="104000"/>
              </a:lnSpc>
              <a:spcBef>
                <a:spcPts val="300"/>
              </a:spcBef>
              <a:buFont typeface="Arial"/>
              <a:buChar char="•"/>
            </a:pPr>
            <a:r>
              <a:rPr lang="en-US" sz="1500" dirty="0">
                <a:solidFill>
                  <a:srgbClr val="000000"/>
                </a:solidFill>
                <a:latin typeface="Arial"/>
                <a:cs typeface="Arial"/>
              </a:rPr>
              <a:t>Units in labels?</a:t>
            </a:r>
          </a:p>
          <a:p>
            <a:pPr marL="274320" indent="-274320" algn="l">
              <a:lnSpc>
                <a:spcPct val="104000"/>
              </a:lnSpc>
              <a:spcBef>
                <a:spcPts val="300"/>
              </a:spcBef>
              <a:buFont typeface="Arial"/>
              <a:buChar char="•"/>
            </a:pPr>
            <a:r>
              <a:rPr lang="en-US" sz="1500" dirty="0">
                <a:solidFill>
                  <a:srgbClr val="000000"/>
                </a:solidFill>
                <a:latin typeface="Arial"/>
                <a:cs typeface="Arial"/>
              </a:rPr>
              <a:t>Median for skewed?</a:t>
            </a:r>
          </a:p>
          <a:p>
            <a:pPr marL="274320" indent="-274320" algn="l">
              <a:lnSpc>
                <a:spcPct val="104000"/>
              </a:lnSpc>
              <a:spcBef>
                <a:spcPts val="300"/>
              </a:spcBef>
              <a:buFont typeface="Arial"/>
              <a:buChar char="•"/>
            </a:pPr>
            <a:r>
              <a:rPr lang="en-US" sz="1500" dirty="0">
                <a:solidFill>
                  <a:srgbClr val="000000"/>
                </a:solidFill>
                <a:latin typeface="Arial"/>
                <a:cs typeface="Arial"/>
              </a:rPr>
              <a:t>Missing reported?</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Two Results sentences describing the FLUID-ICU patients (Exercise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5: what a good one contains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Modelled on the running example (a restrictive fluids trial).</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Variables table</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Outcome: 28-day death (binary)</a:t>
            </a:r>
          </a:p>
          <a:p>
            <a:pPr marL="0" indent="0" algn="l">
              <a:lnSpc>
                <a:spcPct val="104000"/>
              </a:lnSpc>
              <a:spcBef>
                <a:spcPts val="400"/>
              </a:spcBef>
              <a:buNone/>
            </a:pPr>
            <a:r>
              <a:rPr lang="en-US" sz="1600" dirty="0">
                <a:solidFill>
                  <a:srgbClr val="000000"/>
                </a:solidFill>
                <a:latin typeface="Arial"/>
                <a:cs typeface="Arial"/>
              </a:rPr>
              <a:t>Exposure: restrictive vs usual</a:t>
            </a:r>
          </a:p>
          <a:p>
            <a:pPr marL="0" indent="0" algn="l">
              <a:lnSpc>
                <a:spcPct val="104000"/>
              </a:lnSpc>
              <a:spcBef>
                <a:spcPts val="400"/>
              </a:spcBef>
              <a:buNone/>
            </a:pPr>
            <a:r>
              <a:rPr lang="en-US" sz="1600" dirty="0">
                <a:solidFill>
                  <a:srgbClr val="000000"/>
                </a:solidFill>
                <a:latin typeface="Arial"/>
                <a:cs typeface="Arial"/>
              </a:rPr>
              <a:t>Confounders: age, SOFA, lactate</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Mini-CRF</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6 to 10 items</a:t>
            </a:r>
          </a:p>
          <a:p>
            <a:pPr marL="0" indent="0" algn="l">
              <a:lnSpc>
                <a:spcPct val="104000"/>
              </a:lnSpc>
              <a:spcBef>
                <a:spcPts val="400"/>
              </a:spcBef>
              <a:buNone/>
            </a:pPr>
            <a:r>
              <a:rPr lang="en-US" sz="1600" dirty="0">
                <a:solidFill>
                  <a:srgbClr val="000000"/>
                </a:solidFill>
                <a:latin typeface="Arial"/>
                <a:cs typeface="Arial"/>
              </a:rPr>
              <a:t>Units and time points</a:t>
            </a:r>
          </a:p>
          <a:p>
            <a:pPr marL="0" indent="0" algn="l">
              <a:lnSpc>
                <a:spcPct val="104000"/>
              </a:lnSpc>
              <a:spcBef>
                <a:spcPts val="400"/>
              </a:spcBef>
              <a:buNone/>
            </a:pPr>
            <a:r>
              <a:rPr lang="en-US" sz="1600" dirty="0">
                <a:solidFill>
                  <a:srgbClr val="000000"/>
                </a:solidFill>
                <a:latin typeface="Arial"/>
                <a:cs typeface="Arial"/>
              </a:rPr>
              <a:t>'Unknown' options</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Data dictionary</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3 to 5 rows</a:t>
            </a:r>
          </a:p>
          <a:p>
            <a:pPr marL="0" indent="0" algn="l">
              <a:lnSpc>
                <a:spcPct val="104000"/>
              </a:lnSpc>
              <a:spcBef>
                <a:spcPts val="400"/>
              </a:spcBef>
              <a:buNone/>
            </a:pPr>
            <a:r>
              <a:rPr lang="en-US" sz="1600" dirty="0">
                <a:solidFill>
                  <a:srgbClr val="000000"/>
                </a:solidFill>
                <a:latin typeface="Arial"/>
                <a:cs typeface="Arial"/>
              </a:rPr>
              <a:t>Name, label, type, unit or codes</a:t>
            </a:r>
          </a:p>
          <a:p>
            <a:pPr marL="0" indent="0" algn="l">
              <a:lnSpc>
                <a:spcPct val="104000"/>
              </a:lnSpc>
              <a:spcBef>
                <a:spcPts val="400"/>
              </a:spcBef>
              <a:buNone/>
            </a:pPr>
            <a:r>
              <a:rPr lang="en-US" sz="1600" dirty="0">
                <a:solidFill>
                  <a:srgbClr val="000000"/>
                </a:solidFill>
                <a:latin typeface="Arial"/>
                <a:cs typeface="Arial"/>
              </a:rPr>
              <a:t>Allowed values</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Data management</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Electronic capture (EDC) or double entry</a:t>
            </a:r>
          </a:p>
          <a:p>
            <a:pPr marL="0" indent="0" algn="l">
              <a:lnSpc>
                <a:spcPct val="104000"/>
              </a:lnSpc>
              <a:spcBef>
                <a:spcPts val="400"/>
              </a:spcBef>
              <a:buNone/>
            </a:pPr>
            <a:r>
              <a:rPr lang="en-US" sz="1600" dirty="0">
                <a:solidFill>
                  <a:srgbClr val="000000"/>
                </a:solidFill>
                <a:latin typeface="Arial"/>
                <a:cs typeface="Arial"/>
              </a:rPr>
              <a:t>Coded IDs and an audit trail</a:t>
            </a:r>
          </a:p>
          <a:p>
            <a:pPr marL="0" indent="0" algn="l">
              <a:lnSpc>
                <a:spcPct val="104000"/>
              </a:lnSpc>
              <a:spcBef>
                <a:spcPts val="400"/>
              </a:spcBef>
              <a:buNone/>
            </a:pPr>
            <a:r>
              <a:rPr lang="en-US" sz="1600" dirty="0">
                <a:solidFill>
                  <a:srgbClr val="000000"/>
                </a:solidFill>
                <a:latin typeface="Arial"/>
                <a:cs typeface="Arial"/>
              </a:rPr>
              <a:t>Backups and a data-sharing statement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Today: what you will collect and how you will keep it safe.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5: variables, CRF and data management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PROPOSAL BUILDER   |   30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The instructor models each part live on the running example (18 min)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Variables table, mini-CRF, data dictionary rows, data-management plan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Then draft your own variables table in your proposal template (10 min, on your own)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Questions (2 min): raise your hand or use the chat. The other parts are homework</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Use these tools</a:t>
            </a:r>
          </a:p>
          <a:p>
            <a:pPr marL="274320" indent="-274320" algn="l">
              <a:lnSpc>
                <a:spcPct val="104000"/>
              </a:lnSpc>
              <a:spcBef>
                <a:spcPts val="300"/>
              </a:spcBef>
              <a:buFont typeface="Arial"/>
              <a:buChar char="•"/>
            </a:pPr>
            <a:r>
              <a:rPr lang="en-US" sz="1500" dirty="0">
                <a:solidFill>
                  <a:srgbClr val="000000"/>
                </a:solidFill>
                <a:latin typeface="Arial"/>
                <a:cs typeface="Arial"/>
              </a:rPr>
              <a:t>Variable-type cards (5.1)</a:t>
            </a:r>
          </a:p>
          <a:p>
            <a:pPr marL="274320" indent="-274320" algn="l">
              <a:lnSpc>
                <a:spcPct val="104000"/>
              </a:lnSpc>
              <a:spcBef>
                <a:spcPts val="300"/>
              </a:spcBef>
              <a:buFont typeface="Arial"/>
              <a:buChar char="•"/>
            </a:pPr>
            <a:r>
              <a:rPr lang="en-US" sz="1500" dirty="0">
                <a:solidFill>
                  <a:srgbClr val="000000"/>
                </a:solidFill>
                <a:latin typeface="Arial"/>
                <a:cs typeface="Arial"/>
              </a:rPr>
              <a:t>Good vs bad CRF items</a:t>
            </a:r>
          </a:p>
          <a:p>
            <a:pPr marL="274320" indent="-274320" algn="l">
              <a:lnSpc>
                <a:spcPct val="104000"/>
              </a:lnSpc>
              <a:spcBef>
                <a:spcPts val="300"/>
              </a:spcBef>
              <a:buFont typeface="Arial"/>
              <a:buChar char="•"/>
            </a:pPr>
            <a:r>
              <a:rPr lang="en-US" sz="1500" dirty="0">
                <a:solidFill>
                  <a:srgbClr val="000000"/>
                </a:solidFill>
                <a:latin typeface="Arial"/>
                <a:cs typeface="Arial"/>
              </a:rPr>
              <a:t>FLUID-ICU data dictionary</a:t>
            </a:r>
          </a:p>
          <a:p>
            <a:pPr marL="274320" indent="-274320" algn="l">
              <a:lnSpc>
                <a:spcPct val="104000"/>
              </a:lnSpc>
              <a:spcBef>
                <a:spcPts val="300"/>
              </a:spcBef>
              <a:buFont typeface="Arial"/>
              <a:buChar char="•"/>
            </a:pPr>
            <a:r>
              <a:rPr lang="en-US" sz="1500" dirty="0">
                <a:solidFill>
                  <a:srgbClr val="000000"/>
                </a:solidFill>
                <a:latin typeface="Arial"/>
                <a:cs typeface="Arial"/>
              </a:rPr>
              <a:t>Exercise sheet: Exercise 8</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OUTPUT   </a:t>
            </a:r>
            <a:r>
              <a:rPr lang="en-US" sz="1500" dirty="0">
                <a:solidFill>
                  <a:srgbClr val="000000"/>
                </a:solidFill>
                <a:latin typeface="Arial"/>
                <a:cs typeface="Arial"/>
              </a:rPr>
              <a:t>Your own proposal, Part 3 (first half): variables table started now, the rest as homework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the day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Twelve words you should now be able to explain to a colleague.</a:t>
            </a:r>
          </a:p>
        </p:txBody>
      </p:sp>
      <p:sp>
        <p:nvSpPr>
          <p:cNvPr id="70" name="CardHead"/>
          <p:cNvSpPr/>
          <p:nvPr/>
        </p:nvSpPr>
        <p:spPr>
          <a:xfrm>
            <a:off x="457200" y="221000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Collect</a:t>
            </a:r>
          </a:p>
        </p:txBody>
      </p:sp>
      <p:sp>
        <p:nvSpPr>
          <p:cNvPr id="71" name="CardBody"/>
          <p:cNvSpPr/>
          <p:nvPr/>
        </p:nvSpPr>
        <p:spPr>
          <a:xfrm>
            <a:off x="4572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Variable type</a:t>
            </a:r>
          </a:p>
          <a:p>
            <a:pPr marL="0" indent="0" algn="l">
              <a:lnSpc>
                <a:spcPct val="104000"/>
              </a:lnSpc>
              <a:spcBef>
                <a:spcPts val="400"/>
              </a:spcBef>
              <a:buNone/>
            </a:pPr>
            <a:r>
              <a:rPr lang="en-US" sz="1600" dirty="0">
                <a:solidFill>
                  <a:srgbClr val="000000"/>
                </a:solidFill>
                <a:latin typeface="Arial"/>
                <a:cs typeface="Arial"/>
              </a:rPr>
              <a:t>CRF</a:t>
            </a:r>
          </a:p>
          <a:p>
            <a:pPr marL="0" indent="0" algn="l">
              <a:lnSpc>
                <a:spcPct val="104000"/>
              </a:lnSpc>
              <a:spcBef>
                <a:spcPts val="400"/>
              </a:spcBef>
              <a:buNone/>
            </a:pPr>
            <a:r>
              <a:rPr lang="en-US" sz="1600" dirty="0">
                <a:solidFill>
                  <a:srgbClr val="000000"/>
                </a:solidFill>
                <a:latin typeface="Arial"/>
                <a:cs typeface="Arial"/>
              </a:rPr>
              <a:t>Data dictionary</a:t>
            </a:r>
          </a:p>
        </p:txBody>
      </p:sp>
      <p:sp>
        <p:nvSpPr>
          <p:cNvPr id="72" name="CardHead"/>
          <p:cNvSpPr/>
          <p:nvPr/>
        </p:nvSpPr>
        <p:spPr>
          <a:xfrm>
            <a:off x="3326600" y="221000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Protect</a:t>
            </a:r>
          </a:p>
        </p:txBody>
      </p:sp>
      <p:sp>
        <p:nvSpPr>
          <p:cNvPr id="73" name="CardBody"/>
          <p:cNvSpPr/>
          <p:nvPr/>
        </p:nvSpPr>
        <p:spPr>
          <a:xfrm>
            <a:off x="33266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Validation check</a:t>
            </a:r>
          </a:p>
          <a:p>
            <a:pPr marL="0" indent="0" algn="l">
              <a:lnSpc>
                <a:spcPct val="104000"/>
              </a:lnSpc>
              <a:spcBef>
                <a:spcPts val="400"/>
              </a:spcBef>
              <a:buNone/>
            </a:pPr>
            <a:r>
              <a:rPr lang="en-US" sz="1600" dirty="0">
                <a:solidFill>
                  <a:srgbClr val="000000"/>
                </a:solidFill>
                <a:latin typeface="Arial"/>
                <a:cs typeface="Arial"/>
              </a:rPr>
              <a:t>Audit trail</a:t>
            </a:r>
          </a:p>
          <a:p>
            <a:pPr marL="0" indent="0" algn="l">
              <a:lnSpc>
                <a:spcPct val="104000"/>
              </a:lnSpc>
              <a:spcBef>
                <a:spcPts val="400"/>
              </a:spcBef>
              <a:buNone/>
            </a:pPr>
            <a:r>
              <a:rPr lang="en-US" sz="1600" dirty="0">
                <a:solidFill>
                  <a:srgbClr val="000000"/>
                </a:solidFill>
                <a:latin typeface="Arial"/>
                <a:cs typeface="Arial"/>
              </a:rPr>
              <a:t>Cleaning log</a:t>
            </a:r>
          </a:p>
        </p:txBody>
      </p:sp>
      <p:sp>
        <p:nvSpPr>
          <p:cNvPr id="74" name="CardHead"/>
          <p:cNvSpPr/>
          <p:nvPr/>
        </p:nvSpPr>
        <p:spPr>
          <a:xfrm>
            <a:off x="6196000" y="221000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Describe</a:t>
            </a:r>
          </a:p>
        </p:txBody>
      </p:sp>
      <p:sp>
        <p:nvSpPr>
          <p:cNvPr id="75" name="CardBody"/>
          <p:cNvSpPr/>
          <p:nvPr/>
        </p:nvSpPr>
        <p:spPr>
          <a:xfrm>
            <a:off x="61960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Median (IQR)</a:t>
            </a:r>
          </a:p>
          <a:p>
            <a:pPr marL="0" indent="0" algn="l">
              <a:lnSpc>
                <a:spcPct val="104000"/>
              </a:lnSpc>
              <a:spcBef>
                <a:spcPts val="400"/>
              </a:spcBef>
              <a:buNone/>
            </a:pPr>
            <a:r>
              <a:rPr lang="en-US" sz="1600" dirty="0">
                <a:solidFill>
                  <a:srgbClr val="000000"/>
                </a:solidFill>
                <a:latin typeface="Arial"/>
                <a:cs typeface="Arial"/>
              </a:rPr>
              <a:t>Mean (SD)</a:t>
            </a:r>
          </a:p>
          <a:p>
            <a:pPr marL="0" indent="0" algn="l">
              <a:lnSpc>
                <a:spcPct val="104000"/>
              </a:lnSpc>
              <a:spcBef>
                <a:spcPts val="400"/>
              </a:spcBef>
              <a:buNone/>
            </a:pPr>
            <a:r>
              <a:rPr lang="en-US" sz="1600" dirty="0">
                <a:solidFill>
                  <a:srgbClr val="000000"/>
                </a:solidFill>
                <a:latin typeface="Arial"/>
                <a:cs typeface="Arial"/>
              </a:rPr>
              <a:t>Skewed</a:t>
            </a:r>
          </a:p>
        </p:txBody>
      </p:sp>
      <p:sp>
        <p:nvSpPr>
          <p:cNvPr id="76" name="CardHead"/>
          <p:cNvSpPr/>
          <p:nvPr/>
        </p:nvSpPr>
        <p:spPr>
          <a:xfrm>
            <a:off x="9065400" y="221000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Show</a:t>
            </a:r>
          </a:p>
        </p:txBody>
      </p:sp>
      <p:sp>
        <p:nvSpPr>
          <p:cNvPr id="77" name="CardBody"/>
          <p:cNvSpPr/>
          <p:nvPr/>
        </p:nvSpPr>
        <p:spPr>
          <a:xfrm>
            <a:off x="90654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Table 1</a:t>
            </a:r>
          </a:p>
          <a:p>
            <a:pPr marL="0" indent="0" algn="l">
              <a:lnSpc>
                <a:spcPct val="104000"/>
              </a:lnSpc>
              <a:spcBef>
                <a:spcPts val="400"/>
              </a:spcBef>
              <a:buNone/>
            </a:pPr>
            <a:r>
              <a:rPr lang="en-US" sz="1600" dirty="0">
                <a:solidFill>
                  <a:srgbClr val="000000"/>
                </a:solidFill>
                <a:latin typeface="Arial"/>
                <a:cs typeface="Arial"/>
              </a:rPr>
              <a:t>Dots + box</a:t>
            </a:r>
          </a:p>
          <a:p>
            <a:pPr marL="0" indent="0" algn="l">
              <a:lnSpc>
                <a:spcPct val="104000"/>
              </a:lnSpc>
              <a:spcBef>
                <a:spcPts val="400"/>
              </a:spcBef>
              <a:buNone/>
            </a:pPr>
            <a:r>
              <a:rPr lang="en-US" sz="1600" dirty="0">
                <a:solidFill>
                  <a:srgbClr val="000000"/>
                </a:solidFill>
                <a:latin typeface="Arial"/>
                <a:cs typeface="Arial"/>
              </a:rPr>
              <a:t>n (%)</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one word is unclear, ask now or look it up in the glossary.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Session 5 recap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Three messages to take home.</a:t>
            </a:r>
          </a:p>
        </p:txBody>
      </p:sp>
      <p:sp>
        <p:nvSpPr>
          <p:cNvPr id="70" name="CardHead"/>
          <p:cNvSpPr/>
          <p:nvPr/>
        </p:nvSpPr>
        <p:spPr>
          <a:xfrm>
            <a:off x="457200" y="2203761"/>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Design the data</a:t>
            </a:r>
          </a:p>
        </p:txBody>
      </p:sp>
      <p:sp>
        <p:nvSpPr>
          <p:cNvPr id="71" name="CardBody"/>
          <p:cNvSpPr/>
          <p:nvPr/>
        </p:nvSpPr>
        <p:spPr>
          <a:xfrm>
            <a:off x="457200"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Clear CRF items</a:t>
            </a:r>
          </a:p>
          <a:p>
            <a:pPr marL="0" indent="0" algn="l">
              <a:lnSpc>
                <a:spcPct val="104000"/>
              </a:lnSpc>
              <a:spcBef>
                <a:spcPts val="400"/>
              </a:spcBef>
              <a:buNone/>
            </a:pPr>
            <a:r>
              <a:rPr lang="en-US" sz="1750" dirty="0">
                <a:solidFill>
                  <a:srgbClr val="000000"/>
                </a:solidFill>
                <a:latin typeface="Arial"/>
                <a:cs typeface="Arial"/>
              </a:rPr>
              <a:t>Data dictionary first</a:t>
            </a:r>
          </a:p>
          <a:p>
            <a:pPr marL="0" indent="0" algn="l">
              <a:lnSpc>
                <a:spcPct val="104000"/>
              </a:lnSpc>
              <a:spcBef>
                <a:spcPts val="400"/>
              </a:spcBef>
              <a:buNone/>
            </a:pPr>
            <a:r>
              <a:rPr lang="en-US" sz="1750" dirty="0">
                <a:solidFill>
                  <a:srgbClr val="000000"/>
                </a:solidFill>
                <a:latin typeface="Arial"/>
                <a:cs typeface="Arial"/>
              </a:rPr>
              <a:t>Checks at entry</a:t>
            </a:r>
          </a:p>
        </p:txBody>
      </p:sp>
      <p:sp>
        <p:nvSpPr>
          <p:cNvPr id="72" name="CardHead"/>
          <p:cNvSpPr/>
          <p:nvPr/>
        </p:nvSpPr>
        <p:spPr>
          <a:xfrm>
            <a:off x="4283066" y="2203761"/>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Keep it clean</a:t>
            </a:r>
          </a:p>
        </p:txBody>
      </p:sp>
      <p:sp>
        <p:nvSpPr>
          <p:cNvPr id="73" name="CardBody"/>
          <p:cNvSpPr/>
          <p:nvPr/>
        </p:nvSpPr>
        <p:spPr>
          <a:xfrm>
            <a:off x="4283066"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Never edit raw data</a:t>
            </a:r>
          </a:p>
          <a:p>
            <a:pPr marL="0" indent="0" algn="l">
              <a:lnSpc>
                <a:spcPct val="104000"/>
              </a:lnSpc>
              <a:spcBef>
                <a:spcPts val="400"/>
              </a:spcBef>
              <a:buNone/>
            </a:pPr>
            <a:r>
              <a:rPr lang="en-US" sz="1750" dirty="0">
                <a:solidFill>
                  <a:srgbClr val="000000"/>
                </a:solidFill>
                <a:latin typeface="Arial"/>
                <a:cs typeface="Arial"/>
              </a:rPr>
              <a:t>Log every correction</a:t>
            </a:r>
          </a:p>
          <a:p>
            <a:pPr marL="0" indent="0" algn="l">
              <a:lnSpc>
                <a:spcPct val="104000"/>
              </a:lnSpc>
              <a:spcBef>
                <a:spcPts val="400"/>
              </a:spcBef>
              <a:buNone/>
            </a:pPr>
            <a:r>
              <a:rPr lang="en-US" sz="1750" dirty="0">
                <a:solidFill>
                  <a:srgbClr val="000000"/>
                </a:solidFill>
                <a:latin typeface="Arial"/>
                <a:cs typeface="Arial"/>
              </a:rPr>
              <a:t>Backups, coded IDs</a:t>
            </a:r>
          </a:p>
        </p:txBody>
      </p:sp>
      <p:sp>
        <p:nvSpPr>
          <p:cNvPr id="74" name="CardHead"/>
          <p:cNvSpPr/>
          <p:nvPr/>
        </p:nvSpPr>
        <p:spPr>
          <a:xfrm>
            <a:off x="8108932" y="2203761"/>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Describe honestly</a:t>
            </a:r>
          </a:p>
        </p:txBody>
      </p:sp>
      <p:sp>
        <p:nvSpPr>
          <p:cNvPr id="75" name="CardBody"/>
          <p:cNvSpPr/>
          <p:nvPr/>
        </p:nvSpPr>
        <p:spPr>
          <a:xfrm>
            <a:off x="8108932"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Shape decides the summary</a:t>
            </a:r>
          </a:p>
          <a:p>
            <a:pPr marL="0" indent="0" algn="l">
              <a:lnSpc>
                <a:spcPct val="104000"/>
              </a:lnSpc>
              <a:spcBef>
                <a:spcPts val="400"/>
              </a:spcBef>
              <a:buNone/>
            </a:pPr>
            <a:r>
              <a:rPr lang="en-US" sz="1750" dirty="0">
                <a:solidFill>
                  <a:srgbClr val="000000"/>
                </a:solidFill>
                <a:latin typeface="Arial"/>
                <a:cs typeface="Arial"/>
              </a:rPr>
              <a:t>Show every patient</a:t>
            </a:r>
          </a:p>
          <a:p>
            <a:pPr marL="0" indent="0" algn="l">
              <a:lnSpc>
                <a:spcPct val="104000"/>
              </a:lnSpc>
              <a:spcBef>
                <a:spcPts val="400"/>
              </a:spcBef>
              <a:buNone/>
            </a:pPr>
            <a:r>
              <a:rPr lang="en-US" sz="1750" dirty="0">
                <a:solidFill>
                  <a:srgbClr val="000000"/>
                </a:solidFill>
                <a:latin typeface="Arial"/>
                <a:cs typeface="Arial"/>
              </a:rPr>
              <a:t>Table 1 that stands alone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Good analysis starts with good data, described honestly.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Wrap-up and homework</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DISCUSSION   |   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Key words and recap (previous two slides)</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Exit question in the chat: one data-quality problem found in FLUID-ICU, and how it was fixed</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Homework: finish Part 3 (first half) of your own proposal</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Choose one question (Q1 to Q5) for your manuscript and read its results pack before Session 6</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1F5C7A"/>
                </a:solidFill>
                <a:latin typeface="Arial"/>
                <a:cs typeface="Arial"/>
              </a:rPr>
              <a:t>Next Saturday: Session 6</a:t>
            </a:r>
          </a:p>
          <a:p>
            <a:pPr marL="274320" indent="-274320" algn="l">
              <a:lnSpc>
                <a:spcPct val="104000"/>
              </a:lnSpc>
              <a:spcBef>
                <a:spcPts val="300"/>
              </a:spcBef>
              <a:buFont typeface="Arial"/>
              <a:buChar char="•"/>
            </a:pPr>
            <a:r>
              <a:rPr lang="en-US" sz="1500" dirty="0">
                <a:solidFill>
                  <a:srgbClr val="000000"/>
                </a:solidFill>
                <a:latin typeface="Arial"/>
                <a:cs typeface="Arial"/>
              </a:rPr>
              <a:t>Confidence intervals, p-values</a:t>
            </a:r>
          </a:p>
          <a:p>
            <a:pPr marL="274320" indent="-274320" algn="l">
              <a:lnSpc>
                <a:spcPct val="104000"/>
              </a:lnSpc>
              <a:spcBef>
                <a:spcPts val="300"/>
              </a:spcBef>
              <a:buFont typeface="Arial"/>
              <a:buChar char="•"/>
            </a:pPr>
            <a:r>
              <a:rPr lang="en-US" sz="1500" dirty="0">
                <a:solidFill>
                  <a:srgbClr val="000000"/>
                </a:solidFill>
                <a:latin typeface="Arial"/>
                <a:cs typeface="Arial"/>
              </a:rPr>
              <a:t>Choosing a test</a:t>
            </a:r>
          </a:p>
          <a:p>
            <a:pPr marL="274320" indent="-274320" algn="l">
              <a:lnSpc>
                <a:spcPct val="104000"/>
              </a:lnSpc>
              <a:spcBef>
                <a:spcPts val="300"/>
              </a:spcBef>
              <a:buFont typeface="Arial"/>
              <a:buChar char="•"/>
            </a:pPr>
            <a:r>
              <a:rPr lang="en-US" sz="1500" dirty="0">
                <a:solidFill>
                  <a:srgbClr val="000000"/>
                </a:solidFill>
                <a:latin typeface="Arial"/>
                <a:cs typeface="Arial"/>
              </a:rPr>
              <a:t>Regression and survival</a:t>
            </a:r>
          </a:p>
          <a:p>
            <a:pPr marL="274320" indent="-274320" algn="l">
              <a:lnSpc>
                <a:spcPct val="104000"/>
              </a:lnSpc>
              <a:spcBef>
                <a:spcPts val="300"/>
              </a:spcBef>
              <a:buFont typeface="Arial"/>
              <a:buChar char="•"/>
            </a:pPr>
            <a:r>
              <a:rPr lang="en-US" sz="1500" dirty="0">
                <a:solidFill>
                  <a:srgbClr val="000000"/>
                </a:solidFill>
                <a:latin typeface="Arial"/>
                <a:cs typeface="Arial"/>
              </a:rPr>
              <a:t>Missing data</a:t>
            </a:r>
          </a:p>
          <a:p>
            <a:pPr marL="274320" indent="-274320" algn="l">
              <a:lnSpc>
                <a:spcPct val="104000"/>
              </a:lnSpc>
              <a:spcBef>
                <a:spcPts val="300"/>
              </a:spcBef>
              <a:buFont typeface="Arial"/>
              <a:buChar char="•"/>
            </a:pPr>
            <a:r>
              <a:rPr lang="en-US" sz="1500" dirty="0">
                <a:solidFill>
                  <a:srgbClr val="000000"/>
                </a:solidFill>
                <a:latin typeface="Arial"/>
                <a:cs typeface="Arial"/>
              </a:rPr>
              <a:t>The five FLUID-ICU questions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OUTPUT   </a:t>
            </a:r>
            <a:r>
              <a:rPr lang="en-US" sz="1500" dirty="0">
                <a:solidFill>
                  <a:srgbClr val="000000"/>
                </a:solidFill>
                <a:latin typeface="Arial"/>
                <a:cs typeface="Arial"/>
              </a:rPr>
              <a:t>Exit answer in the chat (or a one-question form)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slides: Session 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use if time allows, or for self-study.</a:t>
            </a:r>
          </a:p>
          <a:p>
            <a:pPr marL="0" indent="0" algn="ctr">
              <a:spcBef>
                <a:spcPts val="1200"/>
              </a:spcBef>
              <a:buNone/>
            </a:pPr>
            <a:r>
              <a:rPr lang="en-US" sz="1900" i="1" dirty="0">
                <a:solidFill>
                  <a:srgbClr val="595959"/>
                </a:solidFill>
                <a:latin typeface="Arial"/>
                <a:cs typeface="Arial"/>
              </a:rPr>
              <a:t>Not needed to follow Session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Coding, versions, backups and data sharing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Four habits that protect your data and your future paper.</a:t>
            </a:r>
          </a:p>
        </p:txBody>
      </p:sp>
      <p:sp>
        <p:nvSpPr>
          <p:cNvPr id="70" name="CardHead"/>
          <p:cNvSpPr/>
          <p:nvPr/>
        </p:nvSpPr>
        <p:spPr>
          <a:xfrm>
            <a:off x="457200" y="21429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Coding</a:t>
            </a:r>
          </a:p>
        </p:txBody>
      </p:sp>
      <p:sp>
        <p:nvSpPr>
          <p:cNvPr id="71" name="CardBody"/>
          <p:cNvSpPr/>
          <p:nvPr/>
        </p:nvSpPr>
        <p:spPr>
          <a:xfrm>
            <a:off x="4572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Codes, not free text</a:t>
            </a:r>
          </a:p>
          <a:p>
            <a:pPr marL="0" indent="0" algn="l">
              <a:lnSpc>
                <a:spcPct val="104000"/>
              </a:lnSpc>
              <a:spcBef>
                <a:spcPts val="400"/>
              </a:spcBef>
              <a:buNone/>
            </a:pPr>
            <a:r>
              <a:rPr lang="en-US" sz="1600" dirty="0">
                <a:solidFill>
                  <a:srgbClr val="000000"/>
                </a:solidFill>
                <a:latin typeface="Arial"/>
                <a:cs typeface="Arial"/>
              </a:rPr>
              <a:t>Study ID, not names</a:t>
            </a:r>
          </a:p>
          <a:p>
            <a:pPr marL="0" indent="0" algn="l">
              <a:lnSpc>
                <a:spcPct val="104000"/>
              </a:lnSpc>
              <a:spcBef>
                <a:spcPts val="400"/>
              </a:spcBef>
              <a:buNone/>
            </a:pPr>
            <a:r>
              <a:rPr lang="en-US" sz="1600" dirty="0">
                <a:solidFill>
                  <a:srgbClr val="000000"/>
                </a:solidFill>
                <a:latin typeface="Arial"/>
                <a:cs typeface="Arial"/>
              </a:rPr>
              <a:t>Codes in the dictionary</a:t>
            </a:r>
          </a:p>
        </p:txBody>
      </p:sp>
      <p:sp>
        <p:nvSpPr>
          <p:cNvPr id="72" name="CardHead"/>
          <p:cNvSpPr/>
          <p:nvPr/>
        </p:nvSpPr>
        <p:spPr>
          <a:xfrm>
            <a:off x="3326600" y="21429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Versions</a:t>
            </a:r>
          </a:p>
        </p:txBody>
      </p:sp>
      <p:sp>
        <p:nvSpPr>
          <p:cNvPr id="73" name="CardBody"/>
          <p:cNvSpPr/>
          <p:nvPr/>
        </p:nvSpPr>
        <p:spPr>
          <a:xfrm>
            <a:off x="33266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Raw file: read-only</a:t>
            </a:r>
          </a:p>
          <a:p>
            <a:pPr marL="0" indent="0" algn="l">
              <a:lnSpc>
                <a:spcPct val="104000"/>
              </a:lnSpc>
              <a:spcBef>
                <a:spcPts val="400"/>
              </a:spcBef>
              <a:buNone/>
            </a:pPr>
            <a:r>
              <a:rPr lang="en-US" sz="1600" dirty="0">
                <a:solidFill>
                  <a:srgbClr val="000000"/>
                </a:solidFill>
                <a:latin typeface="Arial"/>
                <a:cs typeface="Arial"/>
              </a:rPr>
              <a:t>Dated copies, e.g. data_2026-03-12_v2</a:t>
            </a:r>
          </a:p>
        </p:txBody>
      </p:sp>
      <p:sp>
        <p:nvSpPr>
          <p:cNvPr id="74" name="CardHead"/>
          <p:cNvSpPr/>
          <p:nvPr/>
        </p:nvSpPr>
        <p:spPr>
          <a:xfrm>
            <a:off x="6196000" y="21429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Backups</a:t>
            </a:r>
          </a:p>
        </p:txBody>
      </p:sp>
      <p:sp>
        <p:nvSpPr>
          <p:cNvPr id="75" name="CardBody"/>
          <p:cNvSpPr/>
          <p:nvPr/>
        </p:nvSpPr>
        <p:spPr>
          <a:xfrm>
            <a:off x="61960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3 copies on 2 media</a:t>
            </a:r>
          </a:p>
          <a:p>
            <a:pPr marL="0" indent="0" algn="l">
              <a:lnSpc>
                <a:spcPct val="104000"/>
              </a:lnSpc>
              <a:spcBef>
                <a:spcPts val="400"/>
              </a:spcBef>
              <a:buNone/>
            </a:pPr>
            <a:r>
              <a:rPr lang="en-US" sz="1600" dirty="0">
                <a:solidFill>
                  <a:srgbClr val="000000"/>
                </a:solidFill>
                <a:latin typeface="Arial"/>
                <a:cs typeface="Arial"/>
              </a:rPr>
              <a:t>1 copy off-site, encrypted</a:t>
            </a:r>
          </a:p>
          <a:p>
            <a:pPr marL="0" indent="0" algn="l">
              <a:lnSpc>
                <a:spcPct val="104000"/>
              </a:lnSpc>
              <a:spcBef>
                <a:spcPts val="400"/>
              </a:spcBef>
              <a:buNone/>
            </a:pPr>
            <a:r>
              <a:rPr lang="en-US" sz="1600" dirty="0">
                <a:solidFill>
                  <a:srgbClr val="000000"/>
                </a:solidFill>
                <a:latin typeface="Arial"/>
                <a:cs typeface="Arial"/>
              </a:rPr>
              <a:t>Test a restore</a:t>
            </a:r>
          </a:p>
        </p:txBody>
      </p:sp>
      <p:sp>
        <p:nvSpPr>
          <p:cNvPr id="76" name="CardHead"/>
          <p:cNvSpPr/>
          <p:nvPr/>
        </p:nvSpPr>
        <p:spPr>
          <a:xfrm>
            <a:off x="9065400" y="21429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Data sharing</a:t>
            </a:r>
          </a:p>
        </p:txBody>
      </p:sp>
      <p:sp>
        <p:nvSpPr>
          <p:cNvPr id="77" name="CardBody"/>
          <p:cNvSpPr/>
          <p:nvPr/>
        </p:nvSpPr>
        <p:spPr>
          <a:xfrm>
            <a:off x="9065400" y="2782906"/>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Journals ask for a data-sharing statement</a:t>
            </a:r>
          </a:p>
          <a:p>
            <a:pPr marL="0" indent="0" algn="l">
              <a:lnSpc>
                <a:spcPct val="104000"/>
              </a:lnSpc>
              <a:spcBef>
                <a:spcPts val="400"/>
              </a:spcBef>
              <a:buNone/>
            </a:pPr>
            <a:r>
              <a:rPr lang="en-US" sz="1600" dirty="0">
                <a:solidFill>
                  <a:srgbClr val="000000"/>
                </a:solidFill>
                <a:latin typeface="Arial"/>
                <a:cs typeface="Arial"/>
              </a:rPr>
              <a:t>Plan it at the start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Never edit the raw file: keep it, copy it, date it, back it up.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Three more chart crimes, and how to fix them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Bars start at zero, one axis per graph, and no 3-D effects.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