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4 opening (19:30). Last Saturday we chose how to answer a question. Today two questions about any result: can we trust it (bias, confounding, causation) and how big is it (risk, risk ratio, odds ratio, risk difference, number needed to treat)? Then we look beyond single studies: diagnostic tests, meta-analysis and appraisal tools.</a:t>
            </a:r>
          </a:p>
          <a:p>
            <a:r>
              <a:rPr lang="en-US" sz="1400" b="0" dirty="0"/>
              <a:t>Open with the exit question from Session 3: show three of the answers you received in the chat or the form (anonymously). The question was about doctors choosing restrictive fluids for some patients: a cohort, so 'associated'. It leads straight into confounding.</a:t>
            </a:r>
          </a:p>
          <a:p>
            <a:r>
              <a:rPr lang="en-US" sz="1400" b="0" dirty="0"/>
              <a:t>How we work online (repeat briefly): quick answers in the poll, other answers from two or three people called on with the microphone on, 'raise hand' to speak, every exercise done by the whole class together.</a:t>
            </a:r>
          </a:p>
          <a:p>
            <a:r>
              <a:rPr lang="en-US" sz="1400" b="0" dirty="0"/>
              <a:t>Pace: the only arithmetic is division in a 2x2 table, and the spreadsheet checks every answer.</a:t>
            </a:r>
          </a:p>
          <a:p>
            <a:r>
              <a:rPr lang="en-US" sz="1400" b="0" dirty="0"/>
              <a:t>Timing: 1 minute. Clock: 19:30 recap quiz (10), 19:40 section 4.1 (40), 20:20 section 4.2 with the demo (25), 20:45 break (15), 21:00 two calculations together (15), 21:15 section 4.3 (30), 21:45 proposal builder 4 (40), 22:25 wrap-up (5), 22:30 end.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Run it as three poll questions. CI = confidence interval (Session 3, non-inferiority slide).</a:t>
            </a:r>
          </a:p>
          <a:p>
            <a:r>
              <a:rPr lang="en-US" sz="1400" b="0" dirty="0"/>
              <a:t>Answers. Q1: case-control (chosen by outcome, death, look back for the exposure, fluid). Q2: a cluster randomised trial. Q3: non-inferior. The whole CI stays below the +4 margin (it crosses 0, so it is not superior).</a:t>
            </a:r>
          </a:p>
          <a:p>
            <a:r>
              <a:rPr lang="en-US" sz="1400" b="0" dirty="0"/>
              <a:t>Misconception to catch in Q1: 'it uses records, so it is a cohort'. Ask: were people chosen by what happened to them (death) or by what they received?</a:t>
            </a:r>
          </a:p>
          <a:p>
            <a:r>
              <a:rPr lang="en-US" sz="1400" b="0" dirty="0"/>
              <a:t>Timing: 9 minutes (about 6 for the questions, 3 for re-reading Part 2a, the homework from Session 3). Together with the opening slide this is the 10-minute recap. Today's proposal builder completes Part 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4.1 starts here (40 minutes in all, this slide to the 'Spot the bias' poll).</a:t>
            </a:r>
          </a:p>
          <a:p>
            <a:r>
              <a:rPr lang="en-US" sz="1400" b="0" dirty="0"/>
              <a:t>Read the four headings. Tell the class the glossary is at the top of the Session 4 exercise sheet (PDF sent before the session).</a:t>
            </a:r>
          </a:p>
          <a:p>
            <a:r>
              <a:rPr lang="en-US" sz="1400" b="0" dirty="0"/>
              <a:t>Teaching point: the order matters. We judge whether a result can be trusted before we care how big it is.</a:t>
            </a:r>
          </a:p>
          <a:p>
            <a:r>
              <a:rPr lang="en-US" sz="1400" b="0" dirty="0"/>
              <a:t>Ask the class (call on two or three people, microphone on): which of these words have you seen in a paper this month? Expected: OR, RR, 95% CI, forest plot.</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marker for 4.1. The 40 minutes run from the key-words slide to the 'Spot the bias' poll.</a:t>
            </a:r>
          </a:p>
          <a:p>
            <a:r>
              <a:rPr lang="en-US" sz="1400" b="0" dirty="0"/>
              <a:t>Three families of bias: who got into the study (selection), how things were measured (information), and mixing of effects (confounding). Then how designs fight bias, and four ideas for judging a result: effect modification, internal vs external validity, reverse causation and the Bradford Hill viewpoints.</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Use the dartboard. Left: what we want, close to the truth and tightly grouped. Middle: random error, centred on the truth but scattered. A larger sample pulls the darts together. Right: bias, tightly grouped but in the wrong place. A larger sample just makes us more confident in the wrong answer.</a:t>
            </a:r>
          </a:p>
          <a:p>
            <a:r>
              <a:rPr lang="en-US" sz="1400" b="0" dirty="0"/>
              <a:t>Teaching point: confidence intervals (Session 6) describe random error only. A narrow CI says nothing about bias.</a:t>
            </a:r>
          </a:p>
          <a:p>
            <a:r>
              <a:rPr lang="en-US" sz="1400" b="0" dirty="0"/>
              <a:t>Misconception: 'a study of 10,000 patients cannot be biased'. Large registry studies can be very precise and still biased.</a:t>
            </a:r>
          </a:p>
          <a:p>
            <a:r>
              <a:rPr lang="en-US" sz="1400" b="0" dirty="0"/>
              <a:t>Ask the class (poll): which of our two papers is more at risk of random error, and which of bias? Expected answer: Paper 1, Boulet 2024 (48 patients) for random error. Paper 2, Hyun 2023 (observational) for bias, especially confounding. Both are in the course folder, Course/Papers.</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Selection bias happens when the people who enter (or stay in) a study differ systematically from the people we want to learn about.</a:t>
            </a:r>
          </a:p>
          <a:p>
            <a:r>
              <a:rPr lang="en-US" sz="1400" b="0" dirty="0"/>
              <a:t>Example from Paper 2 (Hyun): only patients who stayed at least three days in the ICU with fluid data were included (2,516 of 11,981 registry patients). The sickest patients who died early, and the mildest who left early, were left out. The result applies to 'patients still in the ICU on day 3', not to all sepsis patients.</a:t>
            </a:r>
          </a:p>
          <a:p>
            <a:r>
              <a:rPr lang="en-US" sz="1400" b="0" dirty="0"/>
              <a:t>Other common sources: volunteers, patients who refuse consent, loss to follow-up, single referral centres.</a:t>
            </a:r>
          </a:p>
          <a:p>
            <a:r>
              <a:rPr lang="en-US" sz="1400" b="0" dirty="0"/>
              <a:t>Misconception: 'selection bias only matters in surveys'. It affects every design, including RCTs (strict exclusion criteria limit who the result applies to).</a:t>
            </a:r>
          </a:p>
          <a:p>
            <a:r>
              <a:rPr lang="en-US" sz="1400" b="0" dirty="0"/>
              <a:t>Ask the class (call on two or three people, microphone on): in Paper 1 (Boulet), 1,201 patients were screened and 50 included. What does that tell you? Expected answer: trial patients were highly selected. Check whether they look like your patients before applying the result.</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Information (measurement) bias: the data are wrong in a systematic way.</a:t>
            </a:r>
          </a:p>
          <a:p>
            <a:r>
              <a:rPr lang="en-US" sz="1400" b="0" dirty="0"/>
              <a:t>Recall bias: in a case-control study, cases (or their families) search their memory harder than controls, so exposures look more common in cases.</a:t>
            </a:r>
          </a:p>
          <a:p>
            <a:r>
              <a:rPr lang="en-US" sz="1400" b="0" dirty="0"/>
              <a:t>Observer bias: an assessor who knows the group may judge a soft outcome differently, for example 'ready for discharge' or 'delirium present'. In Boulet clinicians knew the allocation.</a:t>
            </a:r>
          </a:p>
          <a:p>
            <a:r>
              <a:rPr lang="en-US" sz="1400" b="0" dirty="0"/>
              <a:t>Measurement bias: a scale that always reads 0.5 kg high, or urine output that is under-recorded on night shifts. For our fluid question this matters directly: missing urine output makes the fluid balance look more positive than it is. If it differs between groups, it distorts the comparison.</a:t>
            </a:r>
          </a:p>
          <a:p>
            <a:r>
              <a:rPr lang="en-US" sz="1400" b="0" dirty="0"/>
              <a:t>Misconception: 'hard outcomes like death are immune'. Death is reliably recorded, but the timing and cause of death can still be misclassified.</a:t>
            </a:r>
          </a:p>
          <a:p>
            <a:r>
              <a:rPr lang="en-US" sz="1400" b="0" dirty="0"/>
              <a:t>Ask the class (call on two or three people, microphone on): how would you reduce observer bias in an unblinded ICU fluid trial? Expected answer: an objective outcome, a blinded outcome assessor, standard definitions and training.</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is the most important slide of 4.1. Point to each arrow with the cursor.</a:t>
            </a:r>
          </a:p>
          <a:p>
            <a:r>
              <a:rPr lang="en-US" sz="1400" b="0" dirty="0"/>
              <a:t>Severity of illness pushes clinicians to give more fluid (left arrow). Severity also causes death (right arrow). So patients who got more fluid die more often, even if the fluid itself did nothing.</a:t>
            </a:r>
          </a:p>
          <a:p>
            <a:r>
              <a:rPr lang="en-US" sz="1400" b="0" dirty="0"/>
              <a:t>This special case is called confounding by indication: the reason for giving a treatment is itself linked to the outcome.</a:t>
            </a:r>
          </a:p>
          <a:p>
            <a:r>
              <a:rPr lang="en-US" sz="1400" b="0" dirty="0"/>
              <a:t>Three conditions for a confounder: associated with the exposure, a cause of the outcome, and not on the causal pathway between them.</a:t>
            </a:r>
          </a:p>
          <a:p>
            <a:r>
              <a:rPr lang="en-US" sz="1400" b="0" dirty="0"/>
              <a:t>Misconception: 'a confounder is any variable that differs between groups'. It must also affect the outcome.</a:t>
            </a:r>
          </a:p>
          <a:p>
            <a:r>
              <a:rPr lang="en-US" sz="1400" b="0" dirty="0"/>
              <a:t>Ask the class (call on two or three people, microphone on): which bedside signs make you give more fluid and predict death? Expected answer: low blood pressure, high lactate, high vasopressor dose, mottled skin. Each one is a candidate confounder.</a:t>
            </a:r>
          </a:p>
          <a:p>
            <a:r>
              <a:rPr lang="en-US" sz="1400" b="0" dirty="0"/>
              <a:t>Timing: 3.5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Hypothetical numbers, chosen to make the point. All patients together: 42% of high-fluid patients die versus 18% of low-fluid patients, a crude risk ratio (RR) of 2.33. It looks as if fluid kills.</a:t>
            </a:r>
          </a:p>
          <a:p>
            <a:r>
              <a:rPr lang="en-US" sz="1400" b="0" dirty="0"/>
              <a:t>Now split by severity. Mild illness: 10% versus 10%. Severe illness: 50% versus 50%. Within each level the RR is 1.0.</a:t>
            </a:r>
          </a:p>
          <a:p>
            <a:r>
              <a:rPr lang="en-US" sz="1400" b="0" dirty="0"/>
              <a:t>The reason: 80 of the 100 high-fluid patients were severely ill, but only 20 of the 100 low-fluid patients. Severity, not fluid, explained the crude difference.</a:t>
            </a:r>
          </a:p>
          <a:p>
            <a:r>
              <a:rPr lang="en-US" sz="1400" b="0" dirty="0"/>
              <a:t>Teaching point: this is what 'adjusting for severity' does: it compares like with like. Session 6 shows how papers and models report it. Next slide: what it means when the strata do NOT agree.</a:t>
            </a:r>
          </a:p>
          <a:p>
            <a:r>
              <a:rPr lang="en-US" sz="1400" b="0" dirty="0"/>
              <a:t>Misconception: 'after adjustment the remaining association is causal'. Only if every important confounder was measured well, which is never guaranteed in observational data.</a:t>
            </a:r>
          </a:p>
          <a:p>
            <a:r>
              <a:rPr lang="en-US" sz="1400" b="0" dirty="0"/>
              <a:t>Ask the class (call on two or three people, microphone on): what would you need to measure at baseline in an observational fluid study to do this? Expected answer: the main severity markers: SOFA score, lactate, vasopressor dose, age, comorbidity.</a:t>
            </a:r>
          </a:p>
          <a:p>
            <a:r>
              <a:rPr lang="en-US" sz="1400" b="0" dirty="0"/>
              <a:t>Timing: 3.5 minutes. Check the arithmetic aloud: 2 + 40 = 42 deaths of 100, 8 + 10 = 18 of 100.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Both appear when we split the data into strata, but they mean opposite things.</a:t>
            </a:r>
          </a:p>
          <a:p>
            <a:r>
              <a:rPr lang="en-US" sz="1400" b="0" dirty="0"/>
              <a:t>On the left, confounding (our fluid example): the strata agree with each other (RR 1.0 and 1.0) but differ from the crude result (2.33). The third factor (severity) created a false association. Fix: adjust, and report the adjusted estimate.</a:t>
            </a:r>
          </a:p>
          <a:p>
            <a:r>
              <a:rPr lang="en-US" sz="1400" b="0" dirty="0"/>
              <a:t>On the right, effect modification, also called interaction (hypothetical): a restrictive strategy might help patients with ARDS (RR 0.60) but make no difference without ARDS (RR 1.00). The strata differ from each other. This is real biology, not bias: report each subgroup. Do not average it away.</a:t>
            </a:r>
          </a:p>
          <a:p>
            <a:r>
              <a:rPr lang="en-US" sz="1400" b="0" dirty="0"/>
              <a:t>Rule of thumb: strata similar to each other but different from the crude = confounding. Strata different from each other = effect modification.</a:t>
            </a:r>
          </a:p>
          <a:p>
            <a:r>
              <a:rPr lang="en-US" sz="1400" b="0" dirty="0"/>
              <a:t>Misconception: 'every subgroup difference is real'. Subgroups must be pre-specified and few. With many subgroups, some differ by chance. Session 6 shows interaction in a model.</a:t>
            </a:r>
          </a:p>
          <a:p>
            <a:r>
              <a:rPr lang="en-US" sz="1400" b="0" dirty="0"/>
              <a:t>Ask the class (poll): restrictive fluids, RR 0.95 in patients with normal kidneys and 0.60 in patients with kidney injury. Confounding or effect modification? Expected answer: effect modification (the strata differ from each other).</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slide is the toolbox. The next three slides show each tool.</a:t>
            </a:r>
          </a:p>
          <a:p>
            <a:r>
              <a:rPr lang="en-US" sz="1400" b="0" dirty="0"/>
              <a:t>Design stage (prevention): randomisation, allocation concealment, blinding, restriction, matching. Analysis stage (repair): stratification, regression adjustment, propensity scores.</a:t>
            </a:r>
          </a:p>
          <a:p>
            <a:r>
              <a:rPr lang="en-US" sz="1400" b="0" dirty="0"/>
              <a:t>Teaching point: the bold red line is the key message. Every observational tool works only on what you measured. Randomisation is the only tool that also balances what you did not measure.</a:t>
            </a:r>
          </a:p>
          <a:p>
            <a:r>
              <a:rPr lang="en-US" sz="1400" b="0" dirty="0"/>
              <a:t>Misconception: 'propensity score matching is as good as randomisation'. It is matching on measured factors: clever, but still limited to the measured ones.</a:t>
            </a:r>
          </a:p>
          <a:p>
            <a:r>
              <a:rPr lang="en-US" sz="1400" b="0" dirty="0"/>
              <a:t>Ask the class (poll): which tools did Paper 2 (Hyun) use? Expected answer: restriction (adults with sepsis, ICU stay of 3 days or more) and 1:1 propensity score matching.</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red figures are severely ill patients (a known confounder). The gold stars are a hidden factor nobody measured: a genetic trait, frailty, a clinician's gut feeling.</a:t>
            </a:r>
          </a:p>
          <a:p>
            <a:r>
              <a:rPr lang="en-US" sz="1400" b="0" dirty="0"/>
              <a:t>Randomisation sends patients to group A or B by chance, so on average both groups receive the same mix of severe patients and of stars. Here each group gets 5 severe and 3 starred patients.</a:t>
            </a:r>
          </a:p>
          <a:p>
            <a:r>
              <a:rPr lang="en-US" sz="1400" b="0" dirty="0"/>
              <a:t>Teaching point: balance is on average. With very small trials chance imbalances happen. Boulet found baseline creatinine higher in the intervention group. With 24 per arm that is not surprising.</a:t>
            </a:r>
          </a:p>
          <a:p>
            <a:r>
              <a:rPr lang="en-US" sz="1400" b="0" dirty="0"/>
              <a:t>Misconception: 'randomised means the groups are identical'. They are similar on average. Table 1 of the paper lets you check.</a:t>
            </a:r>
          </a:p>
          <a:p>
            <a:r>
              <a:rPr lang="en-US" sz="1400" b="0" dirty="0"/>
              <a:t>Ask the class (call on two or three people, microphone on): why does this work better with 500 patients than with 50? Expected answer: with larger numbers, chance imbalances average out.</a:t>
            </a:r>
          </a:p>
          <a:p>
            <a:r>
              <a:rPr lang="en-US" sz="1400" b="0" dirty="0"/>
              <a:t>Timing: 1.5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Allocation concealment happens before randomisation: the person recruiting cannot know or predict the next allocation (central computer, not envelopes on the desk). Without it, a clinician could steer sicker patients away from the new treatment: selection bias inside a trial.</a:t>
            </a:r>
          </a:p>
          <a:p>
            <a:r>
              <a:rPr lang="en-US" sz="1400" b="0" dirty="0"/>
              <a:t>Blinding happens after: who knows the group? In Boulet the patients and the statisticians were blinded, the clinicians and investigators were not, hence 'single-blind'.</a:t>
            </a:r>
          </a:p>
          <a:p>
            <a:r>
              <a:rPr lang="en-US" sz="1400" b="0" dirty="0"/>
              <a:t>Teaching point: in fluid and many ICU trials, blinding the clinician is often impossible. Then blind the outcome assessor and choose an objective outcome.</a:t>
            </a:r>
          </a:p>
          <a:p>
            <a:r>
              <a:rPr lang="en-US" sz="1400" b="0" dirty="0"/>
              <a:t>Misconception: 'single, double, triple blind' have fixed meanings. They do not. Papers should state exactly who was blinded.</a:t>
            </a:r>
          </a:p>
          <a:p>
            <a:r>
              <a:rPr lang="en-US" sz="1400" b="0" dirty="0"/>
              <a:t>Ask the class (poll): is concealment possible when blinding is not? Expected answer: yes. Concealment is always possible and always required.</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Hyun matched each positive-balance patient to a negative-balance patient with a similar propensity score, built from measured factors: age, sex, SOFA score, septic shock, comorbidities, infection site, fluid output and others. This gave 483, 373 and 392 matched pairs for the day-1, day-2 and day-3 analyses.</a:t>
            </a:r>
          </a:p>
          <a:p>
            <a:r>
              <a:rPr lang="en-US" sz="1400" b="0" dirty="0"/>
              <a:t>The authors themselves list what was not measured: type of fluid and nutritional support. The clinician's bedside judgement of how sick a patient looks is never fully captured. Whatever is left is called residual confounding.</a:t>
            </a:r>
          </a:p>
          <a:p>
            <a:r>
              <a:rPr lang="en-US" sz="1400" b="0" dirty="0"/>
              <a:t>Teaching point: this is why a cohort, however well matched, says 'associated with', and why the question 'does restriction save lives?' still needs a large RCT.</a:t>
            </a:r>
          </a:p>
          <a:p>
            <a:r>
              <a:rPr lang="en-US" sz="1400" b="0" dirty="0"/>
              <a:t>Misconception: 'matched groups are as good as randomised groups'. Check Table 1, then ask what is not in Table 1.</a:t>
            </a:r>
          </a:p>
          <a:p>
            <a:r>
              <a:rPr lang="en-US" sz="1400" b="0" dirty="0"/>
              <a:t>Ask the class (call on two or three people, microphone on): name one unmeasured factor that might push clinicians to give more fluid and predict death. Expected answer: clinical impression of shock, mottled skin, a failing heart, a goals-of-care discussion.</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Internal validity: is the answer correct for the people who were in the study? This is what randomisation, concealment, blinding, complete follow-up and good measurement protect.</a:t>
            </a:r>
          </a:p>
          <a:p>
            <a:r>
              <a:rPr lang="en-US" sz="1400" b="0" dirty="0"/>
              <a:t>External validity (generalisability): does the answer apply to my patients in my setting? Compare the trial population with yours. Paper 1 (Boulet) included adults aged 18-85 without dialysis or severe malnutrition, in 3 ICUs of one country, and only about 4% of screened patients.</a:t>
            </a:r>
          </a:p>
          <a:p>
            <a:r>
              <a:rPr lang="en-US" sz="1400" b="0" dirty="0"/>
              <a:t>Teaching point: internal validity comes first. A biased result generalises nowhere. But a perfectly valid trial in highly selected patients may not help your unit.</a:t>
            </a:r>
          </a:p>
          <a:p>
            <a:r>
              <a:rPr lang="en-US" sz="1400" b="0" dirty="0"/>
              <a:t>Misconception: 'an RCT applies to everyone'. It applies most clearly to patients like those enrolled.</a:t>
            </a:r>
          </a:p>
          <a:p>
            <a:r>
              <a:rPr lang="en-US" sz="1400" b="0" dirty="0"/>
              <a:t>Ask the class (call on two or three people, microphone on): name one patient group in your ICU who would not have entered Boulet's trial. Expected answer: patients over 85, patients on chronic dialysis, those admitted more than 24 h after starting vasopressors.</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Reverse causation: the 'outcome' actually causes the 'exposure'.</a:t>
            </a:r>
          </a:p>
          <a:p>
            <a:r>
              <a:rPr lang="en-US" sz="1400" b="0" dirty="0"/>
              <a:t>ICU example: we assume a positive fluid balance causes kidney injury and death. But failing kidneys produce less urine, and less urine out means a more positive balance. The arrow may run the other way. This is why Hyun matched patients on fluid output as well as input.</a:t>
            </a:r>
          </a:p>
          <a:p>
            <a:r>
              <a:rPr lang="en-US" sz="1400" b="0" dirty="0"/>
              <a:t>Other examples: people with early, undiagnosed illness stop exercising (so inactivity looks harmful). Patients who are deteriorating get more tests and more drugs.</a:t>
            </a:r>
          </a:p>
          <a:p>
            <a:r>
              <a:rPr lang="en-US" sz="1400" b="0" dirty="0"/>
              <a:t>How to check: make sure the exposure was measured before the outcome began, use a time lag, prefer cohort or trial designs over cross-sectional ones.</a:t>
            </a:r>
          </a:p>
          <a:p>
            <a:r>
              <a:rPr lang="en-US" sz="1400" b="0" dirty="0"/>
              <a:t>Misconception: 'reverse causation only matters in cross-sectional studies'. It can affect cohorts too when the exposure is measured while the outcome is already developing.</a:t>
            </a:r>
          </a:p>
          <a:p>
            <a:r>
              <a:rPr lang="en-US" sz="1400" b="0" dirty="0"/>
              <a:t>Ask the class (call on two or three people, microphone on): patients in shock receive more vasopressors and die more often. Which way could the arrow run? Expected answer: both ways. The drugs might cause harm, but deepening shock is the reason they are increased.</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 1965 Austin Bradford Hill listed nine viewpoints to judge whether an association is likely to be causal. They are not a checklist to score. They are clues.</a:t>
            </a:r>
          </a:p>
          <a:p>
            <a:r>
              <a:rPr lang="en-US" sz="1400" b="0" dirty="0"/>
              <a:t>Go down the table quickly. Stop at temporality (the only essential one) and experiment (the strongest, given by an RCT).</a:t>
            </a:r>
          </a:p>
          <a:p>
            <a:r>
              <a:rPr lang="en-US" sz="1400" b="0" dirty="0"/>
              <a:t>Apply to Hyun (right-hand column): strength moderate (hazard ratio, HR, about 1.6-2.1). Consistency with other cohorts yes. Temporality: balance measured before death, but reverse causation is possible. Dose-response not shown. Experiment: trials such as Boulet have not shown a mortality effect. Conclusion: possible, not proven.</a:t>
            </a:r>
          </a:p>
          <a:p>
            <a:r>
              <a:rPr lang="en-US" sz="1400" b="0" dirty="0"/>
              <a:t>Misconception: 'if most criteria are met, causation is proven'. They raise or lower our confidence. They never prove.</a:t>
            </a:r>
          </a:p>
          <a:p>
            <a:r>
              <a:rPr lang="en-US" sz="1400" b="0" dirty="0"/>
              <a:t>Ask the class (poll): which viewpoint does the RCT provide that no cohort can? Expected answer: experiment.</a:t>
            </a:r>
          </a:p>
          <a:p>
            <a:r>
              <a:rPr lang="en-US" sz="1400" b="0" dirty="0"/>
              <a:t>Timing: 4.5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Run it as a four-question poll (one per scenario). After each result, call on one or two people to suggest a fix, microphone on. The same four scenarios are in the Session 4 exercise sheet (PDF), Part A.</a:t>
            </a:r>
          </a:p>
          <a:p>
            <a:r>
              <a:rPr lang="en-US" sz="1400" b="0" dirty="0"/>
              <a:t>Answers. 1: recall bias. Fix: use exposure data recorded before the outcome was known (charts, prescription records). Ask both groups the same structured questions. 2: observer bias. Fix: blinded assessor, objective discharge criteria. 3: selection bias (the sickest, who died early, are missing). Fix: include all eligible patients from admission and report how many were excluded and why. 4: confounding by indication. Fix: randomise, or measure lactate and other severity markers and adjust or match.</a:t>
            </a:r>
          </a:p>
          <a:p>
            <a:r>
              <a:rPr lang="en-US" sz="1400" b="0" dirty="0"/>
              <a:t>Timing: 5 minutes. Keep it fast: this is a check, not a lecture. This closes the 40 minutes of 4.1.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marker for 4.2 (25 minutes: about 17 minutes of slides, then the 8-minute live demo, the calculations come after the break). RR: risk ratio, OR: odds ratio, RD: risk difference. NNT: number needed to treat. Each is defined on the slide that teaches it.</a:t>
            </a:r>
          </a:p>
          <a:p>
            <a:r>
              <a:rPr lang="en-US" sz="1400" b="0" dirty="0"/>
              <a:t>Reassure the class: the only arithmetic today is division with a 2x2 table, and the spreadsheet will check every answer.</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Water flowing in from the tap = new cases = incidence. Water in the tub at this moment = existing cases = prevalence. Water leaving through the drain = patients who recover or die.</a:t>
            </a:r>
          </a:p>
          <a:p>
            <a:r>
              <a:rPr lang="en-US" sz="1400" b="0" dirty="0"/>
              <a:t>Worked example on the right (another example, from a ward): 20 of 200 ward patients have a pressure injury today, prevalence 10%. Of the 180 without one, 9 develop a new injury over the next week, incidence 5% per week. Note the denominator for incidence: only people at risk (those without the condition at the start).</a:t>
            </a:r>
          </a:p>
          <a:p>
            <a:r>
              <a:rPr lang="en-US" sz="1400" b="0" dirty="0"/>
              <a:t>Teaching point: a long-lasting condition can have a high prevalence with a low incidence (diabetes). A short one can have a high incidence but low prevalence (common cold, short delirium episodes).</a:t>
            </a:r>
          </a:p>
          <a:p>
            <a:r>
              <a:rPr lang="en-US" sz="1400" b="0" dirty="0"/>
              <a:t>Misconception: using prevalence and incidence interchangeably. Incidence always has a time period attached.</a:t>
            </a:r>
          </a:p>
          <a:p>
            <a:r>
              <a:rPr lang="en-US" sz="1400" b="0" dirty="0"/>
              <a:t>Ask the class (call on two or three people, microphone on): in our ICU, 'how many patients have a positive fluid balance today' is prevalence or incidence? And 'how many develop kidney injury in their first week'? Expected answer: prevalence, incidence.</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 hypothetical, larger trial of our running question, not Boulet's data. 100 patients per arm. Restrictive: 20 die by day 28. Usual care: 30 die.</a:t>
            </a:r>
          </a:p>
          <a:p>
            <a:r>
              <a:rPr lang="en-US" sz="1400" b="0" dirty="0"/>
              <a:t>Risk is the simplest measure: 20/100 = 20% and 30/100 = 30%. Pictures like this (icon arrays) are also the best way to explain risk to patients and families.</a:t>
            </a:r>
          </a:p>
          <a:p>
            <a:r>
              <a:rPr lang="en-US" sz="1400" b="0" dirty="0"/>
              <a:t>Teaching point: always ask 'out of how many?' A headline of '10 more deaths' means nothing without the denominator.</a:t>
            </a:r>
          </a:p>
          <a:p>
            <a:r>
              <a:rPr lang="en-US" sz="1400" b="0" dirty="0"/>
              <a:t>Misconception: risk versus odds. Risk is out of everyone in the group (20 of 100). Odds compare those with the outcome to those without (20 to 80). We need both in a moment.</a:t>
            </a:r>
          </a:p>
          <a:p>
            <a:r>
              <a:rPr lang="en-US" sz="1400" b="0" dirty="0"/>
              <a:t>Ask the class (call on two or three people, microphone on): what are the odds of dying in the restrictive group? Expected answer: 20 to 80, i.e. 0.25.</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Insist on one layout and keep it forever: exposure (or treatment) in rows, with exposed on top. Outcome in columns, with 'outcome yes' on the left. Then a, b, c, d always mean the same thing.</a:t>
            </a:r>
          </a:p>
          <a:p>
            <a:r>
              <a:rPr lang="en-US" sz="1400" b="0" dirty="0"/>
              <a:t>Worked example: a = 20, b = 80, c = 30, d = 70. Row totals 100 and 100.</a:t>
            </a:r>
          </a:p>
          <a:p>
            <a:r>
              <a:rPr lang="en-US" sz="1400" b="0" dirty="0"/>
              <a:t>Teaching point: almost every measure of association for a yes/no outcome comes from these four numbers. The spreadsheet in the demo uses the same layout.</a:t>
            </a:r>
          </a:p>
          <a:p>
            <a:r>
              <a:rPr lang="en-US" sz="1400" b="0" dirty="0"/>
              <a:t>Misconception: swapping rows and columns. Many errors in student work come from a table drawn the other way round. Check the layout before calculating.</a:t>
            </a:r>
          </a:p>
          <a:p>
            <a:r>
              <a:rPr lang="en-US" sz="1400" b="0" dirty="0"/>
              <a:t>Ask the class (call on two or three people, microphone on): in Paper 1 (Boulet), for death by day 28, what are a, b, c and d? Expected answer: a = 6, b = 18, c = 6, d = 18 (6 of 24 died in each arm).</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Go card by card, always back to the 2x2 table.</a:t>
            </a:r>
          </a:p>
          <a:p>
            <a:r>
              <a:rPr lang="en-US" sz="1400" b="0" dirty="0"/>
              <a:t>RR = 0.20 / 0.30 = 0.67: the risk of death is one third lower with restriction. RR = 1 means no difference. Below 1 protective, above 1 harmful.</a:t>
            </a:r>
          </a:p>
          <a:p>
            <a:r>
              <a:rPr lang="en-US" sz="1400" b="0" dirty="0"/>
              <a:t>RD = 0.20 - 0.30 = -0.10: 10 fewer deaths per 100 patients treated. Also called absolute risk reduction (ARR = 10%).</a:t>
            </a:r>
          </a:p>
          <a:p>
            <a:r>
              <a:rPr lang="en-US" sz="1400" b="0" dirty="0"/>
              <a:t>NNT = 1 / 0.10 = 10: treat 10 patients to prevent one death. If the exposure is harmful the same calculation gives the number needed to harm (NNH).</a:t>
            </a:r>
          </a:p>
          <a:p>
            <a:r>
              <a:rPr lang="en-US" sz="1400" b="0" dirty="0"/>
              <a:t>OR = (20 x 70) / (80 x 30) = 1400 / 2400 = 0.58. Further from 1 than the RR. The next slides explain why.</a:t>
            </a:r>
          </a:p>
          <a:p>
            <a:r>
              <a:rPr lang="en-US" sz="1400" b="0" dirty="0"/>
              <a:t>Misconception: a relative effect sounds bigger. 'One third lower' and '10 fewer per 100' are the same result. Patients and policymakers need the absolute version.</a:t>
            </a:r>
          </a:p>
          <a:p>
            <a:r>
              <a:rPr lang="en-US" sz="1400" b="0" dirty="0"/>
              <a:t>Ask the class (call on two or three people, microphone on): if the baseline risk were 3% instead of 30%, with the same RR of 0.67, what would the NNT be? Expected answer: risk 2% vs 3%, difference 1%, NNT = 100.</a:t>
            </a:r>
          </a:p>
          <a:p>
            <a:r>
              <a:rPr lang="en-US" sz="1400" b="0" dirty="0"/>
              <a:t>Timing: 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Scale the 100 patients down to 10. Under usual care 3 of 10 die. With the restrictive strategy 2 of 10 die. The one green person is the patient who, on average, avoided death because of the treatment. So we treat 10 patients for one to benefit: NNT = 10.</a:t>
            </a:r>
          </a:p>
          <a:p>
            <a:r>
              <a:rPr lang="en-US" sz="1400" b="0" dirty="0"/>
              <a:t>Teaching point: the other 9 either survived anyway or died anyway. They bore the burden of the treatment without benefit. That is why NNT is a useful conversation tool with patients, families and managers.</a:t>
            </a:r>
          </a:p>
          <a:p>
            <a:r>
              <a:rPr lang="en-US" sz="1400" b="0" dirty="0"/>
              <a:t>Misconception: 'NNT of 10 means 1 in 10 patients respond'. It is an average across the group, not a prediction for one patient.</a:t>
            </a:r>
          </a:p>
          <a:p>
            <a:r>
              <a:rPr lang="en-US" sz="1400" b="0" dirty="0"/>
              <a:t>Ask the class (poll): which is better, an NNT of 5 or of 50? Expected answer: 5. Fewer patients need treating for one to benefit (but always weigh against harms and cost).</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Here the exposure truly doubles the risk (RR = 2, green line). The red line is the OR for the same data as the outcome becomes more common.</a:t>
            </a:r>
          </a:p>
          <a:p>
            <a:r>
              <a:rPr lang="en-US" sz="1400" b="0" dirty="0"/>
              <a:t>When the outcome is rare (left, shaded), OR is about 2.1, practically the same as RR. At a baseline risk of 20%, OR = 2.7. At 40%, OR = 6. The OR always lies further from 1 than the RR.</a:t>
            </a:r>
          </a:p>
          <a:p>
            <a:r>
              <a:rPr lang="en-US" sz="1400" b="0" dirty="0"/>
              <a:t>Teaching point: case-control studies and logistic regression give ORs. When a paper reports an OR for a common outcome, such as ICU mortality of 20-40%, do not read it as 'X times the risk'.</a:t>
            </a:r>
          </a:p>
          <a:p>
            <a:r>
              <a:rPr lang="en-US" sz="1400" b="0" dirty="0"/>
              <a:t>Misconception: 'OR 2 means twice the risk'. Only for rare outcomes.</a:t>
            </a:r>
          </a:p>
          <a:p>
            <a:r>
              <a:rPr lang="en-US" sz="1400" b="0" dirty="0"/>
              <a:t>Ask the class (call on two or three people, microphone on): in our worked example (deaths of 20% and 30%), OR was 0.58 and RR 0.67. Why do they differ? Expected answer: death is common in this population, so the OR exaggerates the effect.</a:t>
            </a:r>
          </a:p>
          <a:p>
            <a:r>
              <a:rPr lang="en-US" sz="1400" b="0" dirty="0"/>
              <a:t>Timing: 1.5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Script: Course/Demos/s4_demo.md. File: Course/Resources/tools/2x2_calculator.xlsx (pre-filled with the worked example). Participants only watch. They can download the file from the course folder afterwards.</a:t>
            </a:r>
          </a:p>
          <a:p>
            <a:r>
              <a:rPr lang="en-US" sz="1400" b="0" dirty="0"/>
              <a:t>Teaching point: the spreadsheet does the arithmetic. The human does the interpretation. Read the plain-language cells aloud.</a:t>
            </a:r>
          </a:p>
          <a:p>
            <a:r>
              <a:rPr lang="en-US" sz="1400" b="0" dirty="0"/>
              <a:t>Key moment: change a to 2 and c to 3 (b = 98, d = 97). RR stays 0.67 but OR is now 0.66, almost identical. The NNT jumps to 100. Same relative effect, very different absolute effect.</a:t>
            </a:r>
          </a:p>
          <a:p>
            <a:r>
              <a:rPr lang="en-US" sz="1400" b="0" dirty="0"/>
              <a:t>Fallback if screen sharing fails: type the 2x2 table into the chat or a shared document and calculate RR and NNT by hand with the class. The numbers are chosen to be easy.</a:t>
            </a:r>
          </a:p>
          <a:p>
            <a:r>
              <a:rPr lang="en-US" sz="1400" b="0" dirty="0"/>
              <a:t>Misconception to raise: the calculator will happily give a 'risk' for case-control data. It is meaningless there: only the OR is valid.</a:t>
            </a:r>
          </a:p>
          <a:p>
            <a:r>
              <a:rPr lang="en-US" sz="1400" b="0" dirty="0"/>
              <a:t>Timing: 8 minutes. The Diagnostic sheet is shown briefly in 4.3. Then the break. This closes the 25 minutes of 4.2.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slide is only a picture on purpose. Before the break, say: after the break we do two 2x2 calculations together, so have a pen, paper and a calculator ready. Then 4.3, beyond single studies.</a:t>
            </a:r>
          </a:p>
          <a:p>
            <a:r>
              <a:rPr lang="en-US" sz="1400" b="0" dirty="0"/>
              <a:t>15-minute break (20:45-21:00). Put a countdown timer on the shared screen and leave the session open.</a:t>
            </a:r>
          </a:p>
          <a:p>
            <a:r>
              <a:rPr lang="en-US" sz="1400" b="0" dirty="0"/>
              <a:t>Restart on time.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exercise. Sheet: Course/Practicals/s4_exercises.md, Part C (PDF). Key: Course/Solutions/s4_solutions.md, Part C.</a:t>
            </a:r>
          </a:p>
          <a:p>
            <a:r>
              <a:rPr lang="en-US" sz="1400" b="0" dirty="0"/>
              <a:t>Calculation 1 (hypothetical trial of restrictive vs usual fluids, 200 patients per group): 20 vs 30 deaths by day 28. Poll each step: risks 10% and 15%, RR = 0.67. RD = -5 percentage points. NNT = 20. OR = (20 x 170) / (180 x 30) = 0.63. Teaching point: the same RR (0.67) as the worked example, but the baseline risk is lower (15% instead of 30%), so the NNT doubles from 10 to 20.</a:t>
            </a:r>
          </a:p>
          <a:p>
            <a:r>
              <a:rPr lang="en-US" sz="1400" b="0" dirty="0"/>
              <a:t>Calculation 2 (hypothetical case-control study): 40 patients with sepsis who needed new dialysis (cases) and 80 who did not (controls), same ICUs. Positive fluid balance on day 3 in 24 of 40 cases and 16 of 80 controls. OR = (24 x 64) / (16 x 16) = 6.0. RR cannot be calculated because the investigators chose the number of cases and controls. Then ask (call on two or three people, microphone on): could the arrow run the other way here? Yes: failing kidneys make less urine, so the balance becomes positive (reverse causation, slide 16).</a:t>
            </a:r>
          </a:p>
          <a:p>
            <a:r>
              <a:rPr lang="en-US" sz="1400" b="0" dirty="0"/>
              <a:t>Rhythm: 7 minutes per calculation (poll each answer, type the table into the calculator on the shared screen), 1 minute to close. Most mistakes are layout, not arithmetic: check that everyone drew exposure in rows.</a:t>
            </a:r>
          </a:p>
          <a:p>
            <a:r>
              <a:rPr lang="en-US" sz="1400" b="0" dirty="0"/>
              <a:t>If the class is quick: the sheet has one more calculation on another topic (Part C, extra practice) for self-study.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marker for 4.3 (30 minutes, including the 8-minute whole-class forest-plot task).</a:t>
            </a:r>
          </a:p>
          <a:p>
            <a:r>
              <a:rPr lang="en-US" sz="1400" b="0" dirty="0"/>
              <a:t>Three blocks: diagnostic accuracy (sensitivity, specificity, predictive values, ROC curve), systematic reviews and meta-analysis (PRISMA flow, forest plots, heterogeneity), and risk-of-bias tools (which tool for which design).</a:t>
            </a:r>
          </a:p>
          <a:p>
            <a:r>
              <a:rPr lang="en-US" sz="1400" b="0" dirty="0"/>
              <a:t>Teaching point: everything here is about judging evidence, the skills participants will use in Session 8 in 'Be the reviewer'.</a:t>
            </a:r>
          </a:p>
          <a:p>
            <a:r>
              <a:rPr lang="en-US" sz="1400" b="0" dirty="0"/>
              <a:t>Timing: 30 seconds. Keep a brisk pace: about 2.5 minutes per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Back to the 2x2 table, now for a test. 100 patients, 20 truly have the disease.</a:t>
            </a:r>
          </a:p>
          <a:p>
            <a:r>
              <a:rPr lang="en-US" sz="1400" b="0" dirty="0"/>
              <a:t>Sensitivity: of the 20 who have the disease, the test finds 18 = 90%. A highly sensitive test rarely misses disease, so a negative result helps rule it out.</a:t>
            </a:r>
          </a:p>
          <a:p>
            <a:r>
              <a:rPr lang="en-US" sz="1400" b="0" dirty="0"/>
              <a:t>Specificity: of the 80 who do not have it, 64 test negative = 80%. A highly specific test rarely raises false alarms, so a positive result helps rule it in.</a:t>
            </a:r>
          </a:p>
          <a:p>
            <a:r>
              <a:rPr lang="en-US" sz="1400" b="0" dirty="0"/>
              <a:t>Preview of the next slide: of the 34 positive tests, only 18 truly have the disease, a positive predictive value of 53%. It depends on how common the disease is.</a:t>
            </a:r>
          </a:p>
          <a:p>
            <a:r>
              <a:rPr lang="en-US" sz="1400" b="0" dirty="0"/>
              <a:t>Misconception: 'a 90% sensitive test means a positive patient has a 90% chance of disease'. No. That is the positive predictive value, which here is only 53%.</a:t>
            </a:r>
          </a:p>
          <a:p>
            <a:r>
              <a:rPr lang="en-US" sz="1400" b="0" dirty="0"/>
              <a:t>Ask the class (poll): for a screening test that must not miss sepsis, which comes first: sensitivity or specificity? Expected answer: sensitivity.</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same test (sensitivity 90%, specificity 80%) used on 500 people in two settings.</a:t>
            </a:r>
          </a:p>
          <a:p>
            <a:r>
              <a:rPr lang="en-US" sz="1400" b="0" dirty="0"/>
              <a:t>ICU, where 20% have the disease: 90 true positives, 80 false positives, so a positive result is right 90 / 170 = 53% of the time (positive predictive value, PPV).</a:t>
            </a:r>
          </a:p>
          <a:p>
            <a:r>
              <a:rPr lang="en-US" sz="1400" b="0" dirty="0"/>
              <a:t>Screening, where 2% have it: 9 true positives but 98 false positives: PPV 9 / 107 = 8%. More than 9 in 10 positives are false alarms. Meanwhile the negative predictive value (NPV) rises to 99.7%.</a:t>
            </a:r>
          </a:p>
          <a:p>
            <a:r>
              <a:rPr lang="en-US" sz="1400" b="0" dirty="0"/>
              <a:t>Teaching point: sensitivity and specificity belong to the test. PPV and NPV belong to the test in A population. Never borrow a PPV from a study done in a different setting.</a:t>
            </a:r>
          </a:p>
          <a:p>
            <a:r>
              <a:rPr lang="en-US" sz="1400" b="0" dirty="0"/>
              <a:t>Misconception: 'a good test is good everywhere'. Screening healthy populations with a moderately specific test creates many false positives and many unnecessary investigations.</a:t>
            </a:r>
          </a:p>
          <a:p>
            <a:r>
              <a:rPr lang="en-US" sz="1400" b="0" dirty="0"/>
              <a:t>Ask the class (call on two or three people, microphone on): why do screening programmes use a second, more specific test before acting? Expected answer: to remove the false positives created by low prevalence.</a:t>
            </a:r>
          </a:p>
          <a:p>
            <a:r>
              <a:rPr lang="en-US" sz="1400" b="0" dirty="0"/>
              <a:t>Optional (1 minute): on the shared screen, show the 'PPV at another prevalence' box on the Diagnostic sheet of the 2x2 calculator, then type 2% and 20% (Course/Demos/s4_demo.md, Part 2).</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Many tests give a number (lactate, procalcitonin, a risk score). Every cut-off gives one pair of sensitivity and specificity. The ROC curve plots all of them: sensitivity up, false-positive rate (1 - specificity) across.</a:t>
            </a:r>
          </a:p>
          <a:p>
            <a:r>
              <a:rPr lang="en-US" sz="1400" b="0" dirty="0"/>
              <a:t>A low cut-off catches almost every case but raises many false alarms (top right). A high cut-off gives few false alarms but misses cases (bottom left). The best cut-off depends on the cost of missing a case versus the cost of a false alarm.</a:t>
            </a:r>
          </a:p>
          <a:p>
            <a:r>
              <a:rPr lang="en-US" sz="1400" b="0" dirty="0"/>
              <a:t>The area under the curve (AUC, also called the c-statistic) summarises discrimination: 0.5 = coin toss (the dashed line), 1.0 = perfect. This simulated test has AUC 0.80.</a:t>
            </a:r>
          </a:p>
          <a:p>
            <a:r>
              <a:rPr lang="en-US" sz="1400" b="0" dirty="0"/>
              <a:t>Misconception: 'AUC tells you which cut-off to use'. It does not. It describes the whole curve. The same AUC appears again in Session 6 for prediction models.</a:t>
            </a:r>
          </a:p>
          <a:p>
            <a:r>
              <a:rPr lang="en-US" sz="1400" b="0" dirty="0"/>
              <a:t>Ask the class (poll): for ruling out sepsis at triage, would you choose a low or high lactate cut-off? Expected answer: low, for high sensitivity, accepting more false alarms.</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Illustrative numbers. Every systematic review should show this diagram (PRISMA 2020).</a:t>
            </a:r>
          </a:p>
          <a:p>
            <a:r>
              <a:rPr lang="en-US" sz="1400" b="0" dirty="0"/>
              <a:t>Identification: 1,240 database records plus 60 from trial registers = 1,300, 300 duplicates removed.</a:t>
            </a:r>
          </a:p>
          <a:p>
            <a:r>
              <a:rPr lang="en-US" sz="1400" b="0" dirty="0"/>
              <a:t>Screening: 1,000 titles and abstracts screened, 920 excluded, 80 full texts read, 71 excluded with reasons (38 not RCTs, 21 wrong population, 12 no mortality data, which add up to 71).</a:t>
            </a:r>
          </a:p>
          <a:p>
            <a:r>
              <a:rPr lang="en-US" sz="1400" b="0" dirty="0"/>
              <a:t>Included: 9 studies, all in the meta-analysis.</a:t>
            </a:r>
          </a:p>
          <a:p>
            <a:r>
              <a:rPr lang="en-US" sz="1400" b="0" dirty="0"/>
              <a:t>Teaching point: two reviewers screen independently, and the protocol is registered beforehand (PROSPERO, the international register of systematic review protocols). The diagram lets a reader judge whether relevant studies were lost.</a:t>
            </a:r>
          </a:p>
          <a:p>
            <a:r>
              <a:rPr lang="en-US" sz="1400" b="0" dirty="0"/>
              <a:t>Misconception: 'more included studies = a better review'. Strict, explicit inclusion criteria matter more than numbers.</a:t>
            </a:r>
          </a:p>
          <a:p>
            <a:r>
              <a:rPr lang="en-US" sz="1400" b="0" dirty="0"/>
              <a:t>Ask the class (call on two or three people, microphone on): why search trial registers and not only PubMed? Expected answer: to find unpublished or negative trials, because of publication bias (Session 2, grey literature).</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Hypothetical trials, fixed-effect (inverse-variance) pooling. Read it in four steps. (1) Find the vertical line of no effect: RR = 1. Left of it favours restrictive fluids. Right favours usual care. (2) Each square is one study's RR. Its size shows its weight (Trial 4 is largest, 38%). (3) Each horizontal line is that study's 95% CI. If it crosses 1, that study alone is inconclusive. Here every single trial crosses 1. (4) The diamond is the pooled estimate: RR 0.79 (95% CI 0.64-0.98). Its width is the CI. It does not cross 1.</a:t>
            </a:r>
          </a:p>
          <a:p>
            <a:r>
              <a:rPr lang="en-US" sz="1400" b="0" dirty="0"/>
              <a:t>Teaching point: pooling several inconclusive trials can give a precise answer. That is the strength of meta-analysis. In words: about 21% lower relative risk of death, though the upper limit (0.98) is close to no effect.</a:t>
            </a:r>
          </a:p>
          <a:p>
            <a:r>
              <a:rPr lang="en-US" sz="1400" b="0" dirty="0"/>
              <a:t>Misconception: 'a trial whose CI crosses 1 shows no effect'. It shows uncertainty, not absence of an effect.</a:t>
            </a:r>
          </a:p>
          <a:p>
            <a:r>
              <a:rPr lang="en-US" sz="1400" b="0" dirty="0"/>
              <a:t>Do not ask questions yet: the whole-class task at the end of 4.3 uses this same plot.</a:t>
            </a:r>
          </a:p>
          <a:p>
            <a:r>
              <a:rPr lang="en-US" sz="1400" b="0" dirty="0"/>
              <a:t>Timing: 3.5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Left: the six trials from the previous slide point the same way. Their CIs overlap, I-squared = 0%. Pooling is sensible.</a:t>
            </a:r>
          </a:p>
          <a:p>
            <a:r>
              <a:rPr lang="en-US" sz="1400" b="0" dirty="0"/>
              <a:t>Right: six other hypothetical trials disagree. Some clearly favour restriction, others point the other way. I-squared = 80%: about 80% of the variation between studies reflects real differences rather than chance. The random-effects diamond is wide and crosses 1 (RR 0.74, 95% CI 0.47-1.15).</a:t>
            </a:r>
          </a:p>
          <a:p>
            <a:r>
              <a:rPr lang="en-US" sz="1400" b="0" dirty="0"/>
              <a:t>Rough guide (Cochrane): I-squared around 0-40% might not be important, 30-60% moderate, 50-90% substantial, 75-100% considerable. The ranges overlap on purpose: judge it with the plot.</a:t>
            </a:r>
          </a:p>
          <a:p>
            <a:r>
              <a:rPr lang="en-US" sz="1400" b="0" dirty="0"/>
              <a:t>Teaching point: with high heterogeneity the most useful question is why: different patients, doses, timing, outcome definitions or risk of bias? A single pooled number may hide this.</a:t>
            </a:r>
          </a:p>
          <a:p>
            <a:r>
              <a:rPr lang="en-US" sz="1400" b="0" dirty="0"/>
              <a:t>Misconception: 'a random-effects model fixes heterogeneity'. It only widens the CI. It does not explain anything.</a:t>
            </a:r>
          </a:p>
          <a:p>
            <a:r>
              <a:rPr lang="en-US" sz="1400" b="0" dirty="0"/>
              <a:t>Ask the class (call on two or three people, microphone on): give one reason fluid-restriction trials might disagree. Expected answer: different populations (sepsis vs surgery), different restriction protocols, different timing.</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Risk-of-bias tools are structured ways to ask 'could the design or conduct have distorted this result?'. Each design has its own tool. A one-page version of this table is in the course folder: Course/Resources/Risk_of_Bias_Tool_Chooser.pdf.</a:t>
            </a:r>
          </a:p>
          <a:p>
            <a:r>
              <a:rPr lang="en-US" sz="1400" b="0" dirty="0"/>
              <a:t>Randomised trials: RoB 2 (Cochrane), used for Paper 1 (Boulet). Non-randomised studies of interventions (before-after, cohorts comparing treatments): ROBINS-I. Cohort and case-control studies of exposures: the Newcastle-Ottawa Scale is still widely used. ROBINS-E is its newer, more rigorous alternative (used for Paper 2, Hyun). Diagnostic accuracy studies: QUADAS-2. Systematic reviews themselves: AMSTAR 2.</a:t>
            </a:r>
          </a:p>
          <a:p>
            <a:r>
              <a:rPr lang="en-US" sz="1400" b="0" dirty="0"/>
              <a:t>The third column links forward: each design also has a reporting guideline (CONSORT for trials, TREND or STROBE, STROBE for observational studies, STARD for diagnostic accuracy, PRISMA for reviews), covered in Session 8.</a:t>
            </a:r>
          </a:p>
          <a:p>
            <a:r>
              <a:rPr lang="en-US" sz="1400" b="0" dirty="0"/>
              <a:t>Teaching point: reporting guidelines check what was reported. Risk-of-bias tools judge how trustworthy the result is. A well-reported study can still be at high risk of bias.</a:t>
            </a:r>
          </a:p>
          <a:p>
            <a:r>
              <a:rPr lang="en-US" sz="1400" b="0" dirty="0"/>
              <a:t>Misconception: 'add up the stars and you get quality'. Scores hide which domain failed. Judgements by domain are more useful.</a:t>
            </a:r>
          </a:p>
          <a:p>
            <a:r>
              <a:rPr lang="en-US" sz="1400" b="0" dirty="0"/>
              <a:t>Ask the class (poll): you are appraising a before-after quality-improvement study of a sepsis bundle. Which tool? Expected answer: ROBINS-I.</a:t>
            </a:r>
          </a:p>
          <a:p>
            <a:r>
              <a:rPr lang="en-US" sz="1400" b="0" dirty="0"/>
              <a:t>Timing: 2.5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closes the appraisal block and links to the 10-question checklist used in Session 8 ('Be the reviewer'): Course/Resources/Critical_Appraisal_Checklist.pdf.</a:t>
            </a:r>
          </a:p>
          <a:p>
            <a:r>
              <a:rPr lang="en-US" sz="1400" b="0" dirty="0"/>
              <a:t>Words vs design: Boulet's conclusion ('did not reduce the overall fluid balance at day 5') matches its pilot RCT design. Hyun's abstract says 'associated', but its title says 'Impact', a stronger word than a cohort supports.</a:t>
            </a:r>
          </a:p>
          <a:p>
            <a:r>
              <a:rPr lang="en-US" sz="1400" b="0" dirty="0"/>
              <a:t>Numbers vs words: is the main result given as an effect size with a 95% CI? Is a non-significant result (p = 0.42) described honestly, without 'a trend towards'?</a:t>
            </a:r>
          </a:p>
          <a:p>
            <a:r>
              <a:rPr lang="en-US" sz="1400" b="0" dirty="0"/>
              <a:t>Spin: is the primary outcome reported first and the conclusion based on it, rather than on a favourable secondary outcome or subgroup?</a:t>
            </a:r>
          </a:p>
          <a:p>
            <a:r>
              <a:rPr lang="en-US" sz="1400" b="0" dirty="0"/>
              <a:t>Ask the class (call on two or three people, microphone on): find one word in a title or abstract that overclaims. Expected answer: 'impact', 'effect', 'reduces' or 'prevents' in an observational study.</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exercise. Sheet: Course/Practicals/s4_exercises.md, Part E (PDF). Key: Course/Solutions/s4_solutions.md, Part E. Go back to the forest-plot slide on the shared screen while the class answers.</a:t>
            </a:r>
          </a:p>
          <a:p>
            <a:r>
              <a:rPr lang="en-US" sz="1400" b="0" dirty="0"/>
              <a:t>Answers: Trial 4 has the most weight (38%). No single trial excludes RR = 1: all CIs cross it. The diamond (RR 0.79, 95% CI 0.64-0.98) does not cross 1: pooled, restriction was associated with about 21% lower relative risk of death in these (hypothetical) trials, with the upper limit close to no effect. Call on two or three people, then type the best sentence on the shared screen. Tools: RoB 2 for Boulet. Newcastle-Ottawa (or ROBINS-E) for Hyun. AMSTAR 2 for a review.</a:t>
            </a:r>
          </a:p>
          <a:p>
            <a:r>
              <a:rPr lang="en-US" sz="1400" b="0" dirty="0"/>
              <a:t>If time is short, do the diamond sentence and the tools only.</a:t>
            </a:r>
          </a:p>
          <a:p>
            <a:r>
              <a:rPr lang="en-US" sz="1400" b="0" dirty="0"/>
              <a:t>Common error: reading the diamond's centre without its width. Always say the CI.</a:t>
            </a:r>
          </a:p>
          <a:p>
            <a:r>
              <a:rPr lang="en-US" sz="1400" b="0" dirty="0"/>
              <a:t>Timing: 8 minutes. This closes the 30 minutes of 4.3. Then move to the proposal builder.</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Proposal builder 4 starts here (40 minutes in all, the figure shown on the builder banner and in the agenda: this slide 2 minutes, then 38 minutes of builder work).</a:t>
            </a:r>
          </a:p>
          <a:p>
            <a:r>
              <a:rPr lang="en-US" sz="1400" b="0" dirty="0"/>
              <a:t>The primary outcome is the one result the study is designed and sized for. Define it three ways: what (death from any cause, not 'mortality improved'), how (hospital record, a phone call if discharged), when (day 28 after ICU admission). Secondary outcomes get the same three parts (e.g. acute kidney injury by day 7 using the standard KDIGO criteria, Kidney Disease: Improving Global Outcomes).</a:t>
            </a:r>
          </a:p>
          <a:p>
            <a:r>
              <a:rPr lang="en-US" sz="1400" b="0" dirty="0"/>
              <a:t>Paper 1's primary outcome (Boulet): cumulative fluid balance (ml/kg) at day 5: clear what, how and when. Paper 2's (Hyun): mortality at day 28.</a:t>
            </a:r>
          </a:p>
          <a:p>
            <a:r>
              <a:rPr lang="en-US" sz="1400" b="0" dirty="0"/>
              <a:t>Misconception: 'more primary outcomes = more chances of a result'. That is exactly the problem: multiple primaries invite cherry-picking (spin, Session 2).</a:t>
            </a:r>
          </a:p>
          <a:p>
            <a:r>
              <a:rPr lang="en-US" sz="1400" b="0" dirty="0"/>
              <a:t>Ask the class (call on two or three people, microphone on): rewrite 'improve patient outcomes' as a primary outcome for the fluid question. Expected: e.g. 'new dialysis by day 28 after ICU admission, from the ICU chart'.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Worksheet: Session 4 exercise sheet (PDF), Part F, and the proposal template (Course/Templates/Research_Proposal_Template.docx, Part 2). Everyone writes their own proposal. There are no groups.</a:t>
            </a:r>
          </a:p>
          <a:p>
            <a:r>
              <a:rPr lang="en-US" sz="1400" b="0" dirty="0"/>
              <a:t>Rhythm (38 minutes): 15 minutes in which the instructor fills in Part 2b for the running example on the shared screen, thinking aloud, 16 minutes in which participants draft their own Part 2b quietly (cameras optional, questions in the chat), 7 minutes in which three volunteers read one bias and its fix aloud and the instructor comments.</a:t>
            </a:r>
          </a:p>
          <a:p>
            <a:r>
              <a:rPr lang="en-US" sz="1400" b="0" dirty="0"/>
              <a:t>Model answer for the running example (observational version), to write live: exposure: positive cumulative fluid balance (ml/kg) at 72 h after ICU admission. Comparator: zero or negative balance. Primary outcome: death from any cause by day 28 (hospital record). Secondary: acute kidney injury (KDIGO) by day 7, ventilator-free days to day 28, ICU length of stay. Biases: confounding by severity (record SOFA score, lactate, vasopressor dose and adjust or match), selection (consecutive patients, report exclusions), information (pre-defined fluid definitions, double-check 10% of charts). Claim: 'associated with'. Full model in Course/Solutions/s4_solutions.md, Part F.</a:t>
            </a:r>
          </a:p>
          <a:p>
            <a:r>
              <a:rPr lang="en-US" sz="1400" b="0" dirty="0"/>
              <a:t>Common problems: no comparator, three primary outcomes. A bias named without a concrete mitigation ('we will be careful' is not a mitigation).</a:t>
            </a:r>
          </a:p>
          <a:p>
            <a:r>
              <a:rPr lang="en-US" sz="1400" b="0" dirty="0"/>
              <a:t>Timing: warn at 10 minutes and 2 minutes before the end of the individual slot.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recap (22:25). Ask four volunteers (raise hand) to explain one card each. RR, OR, RD, NNT and PPV were each defined earlier today.</a:t>
            </a:r>
          </a:p>
          <a:p>
            <a:r>
              <a:rPr lang="en-US" sz="1400" b="0" dirty="0"/>
              <a:t>This also closes Weeks 3-4: each participant's proposal now has its question (Part 1) and its design (Part 2).</a:t>
            </a:r>
          </a:p>
          <a:p>
            <a:r>
              <a:rPr lang="en-US" sz="1400" b="0" dirty="0"/>
              <a:t>Timing: 2 minutes. With the wrap-up slide (3 minutes) this is the 5-minute close.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Exit question answers: confounding by indication (sicker patients receive more fluid and die more), or reverse causation (failing kidneys make less urine, so the balance becomes positive).</a:t>
            </a:r>
          </a:p>
          <a:p>
            <a:r>
              <a:rPr lang="en-US" sz="1400" b="0" dirty="0"/>
              <a:t>Purpose: it checks whether the two main ideas of 4.1 landed. Read all the answers before Session 5 and open Session 5 by showing three of them (anonymously).</a:t>
            </a:r>
          </a:p>
          <a:p>
            <a:r>
              <a:rPr lang="en-US" sz="1400" b="0" dirty="0"/>
              <a:t>Preview: in Weeks 5-6 we turn the design into data (variables, data collection forms) and meet the course dataset FLUID-ICU, a simulated cohort that answers the observational version of our fluid question. Each participant later chooses one of its five questions (Q1-Q5) for their own manuscript.</a:t>
            </a:r>
          </a:p>
          <a:p>
            <a:r>
              <a:rPr lang="en-US" sz="1400" b="0" dirty="0"/>
              <a:t>Timing: 3 minutes after the 2-minute recap slide (5 minutes in all, as on the banner and in the agenda). Finish at 22:30.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slides after this point are optional. Use them if the class is quick, for questions, or for self-study (the deck is shared as a PDF after the session).</a:t>
            </a:r>
          </a:p>
          <a:p>
            <a:r>
              <a:rPr lang="en-US" sz="1400" b="0" dirty="0"/>
              <a:t>Timing: skip in the live session unless time allows.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three more scenarios from other settings, for a quick poll or for self-study.</a:t>
            </a:r>
          </a:p>
          <a:p>
            <a:r>
              <a:rPr lang="en-US" sz="1400" b="0" dirty="0"/>
              <a:t>Answers. A: selection bias. The sickest patients (who died) are missing, so the sample is not the population. B: observer bias (information bias): a subjective score assessed by someone who knows the group. C: measurement bias (information bias). Because it affects one ward only, it distorts the comparison between wards.</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three more examples of confounding by indication, to make the idea stick.</a:t>
            </a:r>
          </a:p>
          <a:p>
            <a:r>
              <a:rPr lang="en-US" sz="1400" b="0" dirty="0"/>
              <a:t>For each card, read the apparent association, then ask for the third factor before revealing it.</a:t>
            </a:r>
          </a:p>
          <a:p>
            <a:r>
              <a:rPr lang="en-US" sz="1400" b="0" dirty="0"/>
              <a:t>Card 3 is deliberately mixed: vasopressors can cause arrhythmia, and shock severity drives both. Real associations are often a mixture of a true effect and confounding. That is why adjustment, or randomisation, is needed to separate them.</a:t>
            </a:r>
          </a:p>
          <a:p>
            <a:r>
              <a:rPr lang="en-US" sz="1400" b="0" dirty="0"/>
              <a:t>Misconception: 'a confounder is any difference between groups'. It must be linked to the exposure and cause the outcome.</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Concept only. Likelihood ratios combine sensitivity and specificity into one number that tells you how much a result should change your suspicion.</a:t>
            </a:r>
          </a:p>
          <a:p>
            <a:r>
              <a:rPr lang="en-US" sz="1400" b="0" dirty="0"/>
              <a:t>LR+ = 0.90 / 0.20 = 4.5: a positive result is 4.5 times as likely in someone with the disease as in someone without. LR- = 0.10 / 0.80 = 0.13: a negative result is about 8 times less likely in the sick. Rough rule: LR+ above 10 or LR- below 0.1 changes decisions a lot. Values near 1 change little.</a:t>
            </a:r>
          </a:p>
          <a:p>
            <a:r>
              <a:rPr lang="en-US" sz="1400" b="0" dirty="0"/>
              <a:t>Unlike PPV, likelihood ratios do not depend on prevalence, so they travel between settings better.</a:t>
            </a:r>
          </a:p>
          <a:p>
            <a:r>
              <a:rPr lang="en-US" sz="1400" b="0" dirty="0"/>
              <a:t>Reporting: STARD (Standards for Reporting Diagnostic accuracy studies: 30 items and a participant flow diagram). Appraisal: QUADAS-2 (Quality Assessment of Diagnostic Accuracy Studies). Watch for spectrum bias: a test evaluated in very sick patients versus healthy volunteers looks better than it will in real, mixed patients.</a:t>
            </a:r>
          </a:p>
          <a:p>
            <a:r>
              <a:rPr lang="en-US" sz="1400" b="0" dirty="0"/>
              <a:t>Misconception: 'diagnostic accuracy studies are just a 2x2 table'. The design questions (who was tested, was the reference standard applied to everyone, was it read blind) matter as much as the numbers.</a:t>
            </a:r>
          </a:p>
          <a:p>
            <a:r>
              <a:rPr lang="en-US" sz="1400" b="0" dirty="0"/>
              <a:t>Timing: 1.5 minutes. The Advanced Modules offer diagnostic-accuracy analysis hands-on.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Illustrative judgements. RoB 2 asks signalling questions in five domains: D1 randomisation process (sequence and concealment), D2 deviations from intended interventions (blinding, adherence), D3 missing outcome data, D4 measurement of the outcome, D5 selection of the reported result.</a:t>
            </a:r>
          </a:p>
          <a:p>
            <a:r>
              <a:rPr lang="en-US" sz="1400" b="0" dirty="0"/>
              <a:t>Each domain is judged low risk (green +), some concerns (yellow -) or high risk (red x). The overall judgement is driven by the worst domain: Trial C is high risk because of D2.</a:t>
            </a:r>
          </a:p>
          <a:p>
            <a:r>
              <a:rPr lang="en-US" sz="1400" b="0" dirty="0"/>
              <a:t>Reviews show this plot so readers can see which trials drive the pooled result and whether excluding high-risk trials changes it (a sensitivity analysis).</a:t>
            </a:r>
          </a:p>
          <a:p>
            <a:r>
              <a:rPr lang="en-US" sz="1400" b="0" dirty="0"/>
              <a:t>Apply to Paper 1, Boulet (discuss, do not score formally): D1 likely low (central computer). D2 some concerns, as clinicians knew the group. D4 low for an objective outcome such as fluid balance.</a:t>
            </a:r>
          </a:p>
          <a:p>
            <a:r>
              <a:rPr lang="en-US" sz="1400" b="0" dirty="0"/>
              <a:t>Misconception: 'unblinded = high risk'. Not if the outcome is objective and the deviations are small. It depends on the domain questions.</a:t>
            </a:r>
          </a:p>
          <a:p>
            <a:r>
              <a:rPr lang="en-US" sz="1400" b="0" dirty="0"/>
              <a:t>Timing: 1.5 minutes. Session 8 uses our simplified 10-question checklist. The Advanced Modules practise the full tools.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bathtub numbers again, as steps, for participants who found the picture too fast.</a:t>
            </a:r>
          </a:p>
          <a:p>
            <a:r>
              <a:rPr lang="en-US" sz="1400" b="0" dirty="0"/>
              <a:t>The key difference is the denominator: prevalence uses everyone today (200). Incidence uses only those who could become new cases (180) and needs a time period.</a:t>
            </a:r>
          </a:p>
          <a:p>
            <a:r>
              <a:rPr lang="en-US" sz="1400" b="0" dirty="0"/>
              <a:t>Timing: 1.5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Copyright slide. Leave it on screen while participants leave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 Id="rId4" Type="http://schemas.openxmlformats.org/officeDocument/2006/relationships/image" Target="../media/image2.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 Id="rId4" Type="http://schemas.openxmlformats.org/officeDocument/2006/relationships/image" Target="../media/image3.pn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 Id="rId4" Type="http://schemas.openxmlformats.org/officeDocument/2006/relationships/image" Target="../media/image4.pn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 Id="rId4" Type="http://schemas.openxmlformats.org/officeDocument/2006/relationships/image" Target="../media/image5.pn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6.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 Id="rId4" Type="http://schemas.openxmlformats.org/officeDocument/2006/relationships/image" Target="../media/image7.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 Id="rId4" Type="http://schemas.openxmlformats.org/officeDocument/2006/relationships/image" Target="../media/image8.pn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 Id="rId4" Type="http://schemas.openxmlformats.org/officeDocument/2006/relationships/image" Target="../media/image9.pn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 Id="rId4" Type="http://schemas.openxmlformats.org/officeDocument/2006/relationships/image" Target="../media/image10.pn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 Id="rId4" Type="http://schemas.openxmlformats.org/officeDocument/2006/relationships/image" Target="../media/image11.pn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 Id="rId4" Type="http://schemas.openxmlformats.org/officeDocument/2006/relationships/image" Target="../media/image12.pn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 Id="rId4" Type="http://schemas.openxmlformats.org/officeDocument/2006/relationships/image" Target="../media/image13.pn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 Id="rId4" Type="http://schemas.openxmlformats.org/officeDocument/2006/relationships/image" Target="../media/image14.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 Id="rId4" Type="http://schemas.openxmlformats.org/officeDocument/2006/relationships/image" Target="../media/image15.pn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 Id="rId4" Type="http://schemas.openxmlformats.org/officeDocument/2006/relationships/image" Target="../media/image16.pn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 Id="rId4" Type="http://schemas.openxmlformats.org/officeDocument/2006/relationships/image" Target="../media/image17.pn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 Id="rId4" Type="http://schemas.openxmlformats.org/officeDocument/2006/relationships/image" Target="../media/image18.pn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600" b="1" dirty="0">
                <a:solidFill>
                  <a:srgbClr val="0D7377"/>
                </a:solidFill>
                <a:latin typeface="Arial"/>
                <a:cs typeface="Arial"/>
              </a:rPr>
              <a:t>Session 4 · Bias &amp; effect: can we trust it, how big is it?</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Week 4 · Saturday · online, 19:30-22:30</a:t>
            </a:r>
          </a:p>
          <a:p>
            <a:pPr>
              <a:buNone/>
            </a:pPr>
            <a:endParaRPr sz="800"/>
          </a:p>
          <a:p>
            <a:pPr marL="274320" indent="-274320" algn="l">
              <a:spcBef>
                <a:spcPts val="440"/>
              </a:spcBef>
              <a:buFont typeface="Arial"/>
              <a:buChar char="•"/>
            </a:pPr>
            <a:r>
              <a:rPr lang="en-US" sz="1900" dirty="0">
                <a:solidFill>
                  <a:srgbClr val="000000"/>
                </a:solidFill>
                <a:latin typeface="Arial"/>
                <a:cs typeface="Arial"/>
              </a:rPr>
              <a:t>Recap quiz on Session 3 (10 min)</a:t>
            </a:r>
          </a:p>
          <a:p>
            <a:pPr marL="274320" indent="-274320" algn="l">
              <a:spcBef>
                <a:spcPts val="440"/>
              </a:spcBef>
              <a:buFont typeface="Arial"/>
              <a:buChar char="•"/>
            </a:pPr>
            <a:r>
              <a:rPr lang="en-US" sz="1900" dirty="0">
                <a:solidFill>
                  <a:srgbClr val="000000"/>
                </a:solidFill>
                <a:latin typeface="Arial"/>
                <a:cs typeface="Arial"/>
              </a:rPr>
              <a:t>4.1  Bias, confounding and causation (40 min)</a:t>
            </a:r>
          </a:p>
          <a:p>
            <a:pPr marL="274320" indent="-274320" algn="l">
              <a:spcBef>
                <a:spcPts val="440"/>
              </a:spcBef>
              <a:buFont typeface="Arial"/>
              <a:buChar char="•"/>
            </a:pPr>
            <a:r>
              <a:rPr lang="en-US" sz="1900" dirty="0">
                <a:solidFill>
                  <a:srgbClr val="000000"/>
                </a:solidFill>
                <a:latin typeface="Arial"/>
                <a:cs typeface="Arial"/>
              </a:rPr>
              <a:t>4.2  Measuring disease and association, with a live 2x2 demo (25 min)</a:t>
            </a:r>
          </a:p>
          <a:p>
            <a:pPr marL="274320" indent="-274320" algn="l">
              <a:spcBef>
                <a:spcPts val="440"/>
              </a:spcBef>
              <a:buFont typeface="Arial"/>
              <a:buChar char="•"/>
            </a:pPr>
            <a:r>
              <a:rPr lang="en-US" sz="1900" dirty="0">
                <a:solidFill>
                  <a:srgbClr val="000000"/>
                </a:solidFill>
                <a:latin typeface="Arial"/>
                <a:cs typeface="Arial"/>
              </a:rPr>
              <a:t>Break (15 min), then two 2x2 calculations together (15 min)</a:t>
            </a:r>
          </a:p>
          <a:p>
            <a:pPr marL="274320" indent="-274320" algn="l">
              <a:spcBef>
                <a:spcPts val="440"/>
              </a:spcBef>
              <a:buFont typeface="Arial"/>
              <a:buChar char="•"/>
            </a:pPr>
            <a:r>
              <a:rPr lang="en-US" sz="1900" dirty="0">
                <a:solidFill>
                  <a:srgbClr val="000000"/>
                </a:solidFill>
                <a:latin typeface="Arial"/>
                <a:cs typeface="Arial"/>
              </a:rPr>
              <a:t>4.3  Beyond single studies: tests, meta-analysis, appraisal (30 min)</a:t>
            </a:r>
          </a:p>
          <a:p>
            <a:pPr marL="274320" indent="-274320" algn="l">
              <a:spcBef>
                <a:spcPts val="440"/>
              </a:spcBef>
              <a:buFont typeface="Arial"/>
              <a:buChar char="•"/>
            </a:pPr>
            <a:r>
              <a:rPr lang="en-US" sz="1900" dirty="0">
                <a:solidFill>
                  <a:srgbClr val="000000"/>
                </a:solidFill>
                <a:latin typeface="Arial"/>
                <a:cs typeface="Arial"/>
              </a:rPr>
              <a:t>Proposal builder 4: exposure, outcomes, biases (40 min), then wrap-up (5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Recap quiz: three questions on Session 3</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9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Q1. Patients with sepsis who died are compared with survivors for the fluid they received on days 1-3. Design?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Q2. Which design randomises whole intensive care units (ICUs) instead of patients?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Q3. Restrictive vs usual fluids: mortality difference 95% CI -1 to +3 points. Margin +4 points. Result?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Then re-read your own Proposal Part 2a (design, setting, population): 3 min</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How we run it</a:t>
            </a:r>
          </a:p>
          <a:p>
            <a:pPr marL="274320" indent="-274320" algn="l">
              <a:lnSpc>
                <a:spcPct val="104000"/>
              </a:lnSpc>
              <a:spcBef>
                <a:spcPts val="300"/>
              </a:spcBef>
              <a:buFont typeface="Arial"/>
              <a:buChar char="•"/>
            </a:pPr>
            <a:r>
              <a:rPr lang="en-US" sz="1500" dirty="0">
                <a:solidFill>
                  <a:srgbClr val="000000"/>
                </a:solidFill>
                <a:latin typeface="Arial"/>
                <a:cs typeface="Arial"/>
              </a:rPr>
              <a:t>Answer in the poll</a:t>
            </a:r>
          </a:p>
          <a:p>
            <a:pPr marL="274320" indent="-274320" algn="l">
              <a:lnSpc>
                <a:spcPct val="104000"/>
              </a:lnSpc>
              <a:spcBef>
                <a:spcPts val="300"/>
              </a:spcBef>
              <a:buFont typeface="Arial"/>
              <a:buChar char="•"/>
            </a:pPr>
            <a:r>
              <a:rPr lang="en-US" sz="1500" dirty="0">
                <a:solidFill>
                  <a:srgbClr val="000000"/>
                </a:solidFill>
                <a:latin typeface="Arial"/>
                <a:cs typeface="Arial"/>
              </a:rPr>
              <a:t>Results on screen, then the answer</a:t>
            </a:r>
          </a:p>
          <a:p>
            <a:pPr marL="274320" indent="-274320" algn="l">
              <a:lnSpc>
                <a:spcPct val="104000"/>
              </a:lnSpc>
              <a:spcBef>
                <a:spcPts val="300"/>
              </a:spcBef>
              <a:buFont typeface="Arial"/>
              <a:buChar char="•"/>
            </a:pPr>
            <a:r>
              <a:rPr lang="en-US" sz="1500" dirty="0">
                <a:solidFill>
                  <a:srgbClr val="000000"/>
                </a:solidFill>
                <a:latin typeface="Arial"/>
                <a:cs typeface="Arial"/>
              </a:rPr>
              <a:t>One volunteer explains why</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Poll answers, and your Part 2a ready to extend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Key words of the day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Today's vocabulary. Each word comes with a picture or an example</a:t>
            </a:r>
          </a:p>
        </p:txBody>
      </p:sp>
      <p:sp>
        <p:nvSpPr>
          <p:cNvPr id="70" name="CardHead"/>
          <p:cNvSpPr/>
          <p:nvPr/>
        </p:nvSpPr>
        <p:spPr>
          <a:xfrm>
            <a:off x="457200" y="1973573"/>
            <a:ext cx="26694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Can we trust it?</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Bias, confounding</a:t>
            </a:r>
          </a:p>
          <a:p>
            <a:pPr marL="0" indent="0" algn="l">
              <a:lnSpc>
                <a:spcPct val="104000"/>
              </a:lnSpc>
              <a:spcBef>
                <a:spcPts val="400"/>
              </a:spcBef>
              <a:buNone/>
            </a:pPr>
            <a:r>
              <a:rPr lang="en-US" sz="1600" dirty="0">
                <a:solidFill>
                  <a:srgbClr val="000000"/>
                </a:solidFill>
                <a:latin typeface="Arial"/>
                <a:cs typeface="Arial"/>
              </a:rPr>
              <a:t>Effect modification</a:t>
            </a:r>
          </a:p>
          <a:p>
            <a:pPr marL="0" indent="0" algn="l">
              <a:lnSpc>
                <a:spcPct val="104000"/>
              </a:lnSpc>
              <a:spcBef>
                <a:spcPts val="400"/>
              </a:spcBef>
              <a:buNone/>
            </a:pPr>
            <a:r>
              <a:rPr lang="en-US" sz="1600" dirty="0">
                <a:solidFill>
                  <a:srgbClr val="000000"/>
                </a:solidFill>
                <a:latin typeface="Arial"/>
                <a:cs typeface="Arial"/>
              </a:rPr>
              <a:t>Reverse causation</a:t>
            </a:r>
          </a:p>
        </p:txBody>
      </p:sp>
      <p:sp>
        <p:nvSpPr>
          <p:cNvPr id="72" name="CardHead"/>
          <p:cNvSpPr/>
          <p:nvPr/>
        </p:nvSpPr>
        <p:spPr>
          <a:xfrm>
            <a:off x="33266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How big is it?</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Risk ratio (RR), odds ratio (OR)</a:t>
            </a:r>
          </a:p>
          <a:p>
            <a:pPr marL="0" indent="0" algn="l">
              <a:lnSpc>
                <a:spcPct val="104000"/>
              </a:lnSpc>
              <a:spcBef>
                <a:spcPts val="400"/>
              </a:spcBef>
              <a:buNone/>
            </a:pPr>
            <a:r>
              <a:rPr lang="en-US" sz="1600" dirty="0">
                <a:solidFill>
                  <a:srgbClr val="000000"/>
                </a:solidFill>
                <a:latin typeface="Arial"/>
                <a:cs typeface="Arial"/>
              </a:rPr>
              <a:t>Risk difference (RD)</a:t>
            </a:r>
          </a:p>
          <a:p>
            <a:pPr marL="0" indent="0" algn="l">
              <a:lnSpc>
                <a:spcPct val="104000"/>
              </a:lnSpc>
              <a:spcBef>
                <a:spcPts val="400"/>
              </a:spcBef>
              <a:buNone/>
            </a:pPr>
            <a:r>
              <a:rPr lang="en-US" sz="1600" dirty="0">
                <a:solidFill>
                  <a:srgbClr val="000000"/>
                </a:solidFill>
                <a:latin typeface="Arial"/>
                <a:cs typeface="Arial"/>
              </a:rPr>
              <a:t>Number needed to treat (NNT)</a:t>
            </a:r>
          </a:p>
        </p:txBody>
      </p:sp>
      <p:sp>
        <p:nvSpPr>
          <p:cNvPr id="74" name="CardHead"/>
          <p:cNvSpPr/>
          <p:nvPr/>
        </p:nvSpPr>
        <p:spPr>
          <a:xfrm>
            <a:off x="61960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Tests</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Sensitivity, specificity</a:t>
            </a:r>
          </a:p>
          <a:p>
            <a:pPr marL="0" indent="0" algn="l">
              <a:lnSpc>
                <a:spcPct val="104000"/>
              </a:lnSpc>
              <a:spcBef>
                <a:spcPts val="400"/>
              </a:spcBef>
              <a:buNone/>
            </a:pPr>
            <a:r>
              <a:rPr lang="en-US" sz="1600" dirty="0">
                <a:solidFill>
                  <a:srgbClr val="000000"/>
                </a:solidFill>
                <a:latin typeface="Arial"/>
                <a:cs typeface="Arial"/>
              </a:rPr>
              <a:t>Positive and negative predictive values</a:t>
            </a:r>
          </a:p>
          <a:p>
            <a:pPr marL="0" indent="0" algn="l">
              <a:lnSpc>
                <a:spcPct val="104000"/>
              </a:lnSpc>
              <a:spcBef>
                <a:spcPts val="400"/>
              </a:spcBef>
              <a:buNone/>
            </a:pPr>
            <a:r>
              <a:rPr lang="en-US" sz="1600" dirty="0">
                <a:solidFill>
                  <a:srgbClr val="000000"/>
                </a:solidFill>
                <a:latin typeface="Arial"/>
                <a:cs typeface="Arial"/>
              </a:rPr>
              <a:t>ROC curve and the area under it</a:t>
            </a:r>
          </a:p>
        </p:txBody>
      </p:sp>
      <p:sp>
        <p:nvSpPr>
          <p:cNvPr id="76" name="CardHead"/>
          <p:cNvSpPr/>
          <p:nvPr/>
        </p:nvSpPr>
        <p:spPr>
          <a:xfrm>
            <a:off x="9065400" y="1973573"/>
            <a:ext cx="26694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Many studies</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Forest plot, heterogeneity</a:t>
            </a:r>
          </a:p>
          <a:p>
            <a:pPr marL="0" indent="0" algn="l">
              <a:lnSpc>
                <a:spcPct val="104000"/>
              </a:lnSpc>
              <a:spcBef>
                <a:spcPts val="400"/>
              </a:spcBef>
              <a:buNone/>
            </a:pPr>
            <a:r>
              <a:rPr lang="en-US" sz="1600" dirty="0">
                <a:solidFill>
                  <a:srgbClr val="000000"/>
                </a:solidFill>
                <a:latin typeface="Arial"/>
                <a:cs typeface="Arial"/>
              </a:rPr>
              <a:t>Risk-of-bias tools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Trust first, then size: a precise answer can still be a biased one.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4.1  Bias, confounding and causation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Bias is systematic error. Size does not fix it.</a:t>
            </a:r>
          </a:p>
          <a:p>
            <a:pPr marL="0" indent="0" algn="ctr">
              <a:spcBef>
                <a:spcPts val="1200"/>
              </a:spcBef>
              <a:buNone/>
            </a:pPr>
            <a:r>
              <a:rPr lang="en-US" sz="1900" i="1" dirty="0">
                <a:solidFill>
                  <a:srgbClr val="595959"/>
                </a:solidFill>
                <a:latin typeface="Arial"/>
                <a:cs typeface="Arial"/>
              </a:rPr>
              <a:t>Selection, information, confounding, effect modification, and from association to causation. (40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Random error versus bias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bigger sample shrinks random error but leaves bias untouched.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Selection bias: who got into the study?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the sample differs from the target population, results may not transfer.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Information bias: how things were measured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40011"/>
            <a:ext cx="3625866" cy="640000"/>
          </a:xfrm>
          <a:prstGeom prst="rect">
            <a:avLst/>
          </a:prstGeom>
          <a:solidFill>
            <a:srgbClr val="B5651D"/>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Recall bias</a:t>
            </a:r>
          </a:p>
        </p:txBody>
      </p:sp>
      <p:sp>
        <p:nvSpPr>
          <p:cNvPr id="71" name="CardBody"/>
          <p:cNvSpPr/>
          <p:nvPr/>
        </p:nvSpPr>
        <p:spPr>
          <a:xfrm>
            <a:off x="457200" y="2180011"/>
            <a:ext cx="3625866" cy="24299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Cases search their memory harder than controls</a:t>
            </a:r>
          </a:p>
          <a:p>
            <a:pPr marL="0" indent="0" algn="l">
              <a:lnSpc>
                <a:spcPct val="104000"/>
              </a:lnSpc>
              <a:spcBef>
                <a:spcPts val="400"/>
              </a:spcBef>
              <a:buNone/>
            </a:pPr>
            <a:r>
              <a:rPr lang="en-US" sz="1750" dirty="0">
                <a:solidFill>
                  <a:srgbClr val="000000"/>
                </a:solidFill>
                <a:latin typeface="Arial"/>
                <a:cs typeface="Arial"/>
              </a:rPr>
              <a:t>e.g. families of patients who died recall the days before admission in more detail</a:t>
            </a:r>
          </a:p>
          <a:p>
            <a:pPr marL="0" indent="0" algn="l">
              <a:lnSpc>
                <a:spcPct val="104000"/>
              </a:lnSpc>
              <a:spcBef>
                <a:spcPts val="400"/>
              </a:spcBef>
              <a:buNone/>
            </a:pPr>
            <a:r>
              <a:rPr lang="en-US" sz="1750" b="1" dirty="0">
                <a:solidFill>
                  <a:srgbClr val="000000"/>
                </a:solidFill>
                <a:latin typeface="Arial"/>
                <a:cs typeface="Arial"/>
              </a:rPr>
              <a:t>Fix: use records made before the outcome</a:t>
            </a:r>
          </a:p>
        </p:txBody>
      </p:sp>
      <p:sp>
        <p:nvSpPr>
          <p:cNvPr id="72" name="CardHead"/>
          <p:cNvSpPr/>
          <p:nvPr/>
        </p:nvSpPr>
        <p:spPr>
          <a:xfrm>
            <a:off x="4283066" y="1540011"/>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Observer bias</a:t>
            </a:r>
          </a:p>
        </p:txBody>
      </p:sp>
      <p:sp>
        <p:nvSpPr>
          <p:cNvPr id="73" name="CardBody"/>
          <p:cNvSpPr/>
          <p:nvPr/>
        </p:nvSpPr>
        <p:spPr>
          <a:xfrm>
            <a:off x="4283066" y="2180011"/>
            <a:ext cx="3625866" cy="24299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An assessor who knows the group judges differently</a:t>
            </a:r>
          </a:p>
          <a:p>
            <a:pPr marL="0" indent="0" algn="l">
              <a:lnSpc>
                <a:spcPct val="104000"/>
              </a:lnSpc>
              <a:spcBef>
                <a:spcPts val="400"/>
              </a:spcBef>
              <a:buNone/>
            </a:pPr>
            <a:r>
              <a:rPr lang="en-US" sz="1750" dirty="0">
                <a:solidFill>
                  <a:srgbClr val="000000"/>
                </a:solidFill>
                <a:latin typeface="Arial"/>
                <a:cs typeface="Arial"/>
              </a:rPr>
              <a:t>e.g. 'ready for ICU discharge' in an unblinded fluid trial</a:t>
            </a:r>
          </a:p>
          <a:p>
            <a:pPr marL="0" indent="0" algn="l">
              <a:lnSpc>
                <a:spcPct val="104000"/>
              </a:lnSpc>
              <a:spcBef>
                <a:spcPts val="400"/>
              </a:spcBef>
              <a:buNone/>
            </a:pPr>
            <a:r>
              <a:rPr lang="en-US" sz="1750" b="1" dirty="0">
                <a:solidFill>
                  <a:srgbClr val="000000"/>
                </a:solidFill>
                <a:latin typeface="Arial"/>
                <a:cs typeface="Arial"/>
              </a:rPr>
              <a:t>Fix: blinded assessor, objective outcome</a:t>
            </a:r>
          </a:p>
        </p:txBody>
      </p:sp>
      <p:sp>
        <p:nvSpPr>
          <p:cNvPr id="74" name="CardHead"/>
          <p:cNvSpPr/>
          <p:nvPr/>
        </p:nvSpPr>
        <p:spPr>
          <a:xfrm>
            <a:off x="8108932" y="1540011"/>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Measurement bias</a:t>
            </a:r>
          </a:p>
        </p:txBody>
      </p:sp>
      <p:sp>
        <p:nvSpPr>
          <p:cNvPr id="75" name="CardBody"/>
          <p:cNvSpPr/>
          <p:nvPr/>
        </p:nvSpPr>
        <p:spPr>
          <a:xfrm>
            <a:off x="8108932" y="2180011"/>
            <a:ext cx="3625866" cy="24299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The tool or the record is wrong in a systematic way</a:t>
            </a:r>
          </a:p>
          <a:p>
            <a:pPr marL="0" indent="0" algn="l">
              <a:lnSpc>
                <a:spcPct val="104000"/>
              </a:lnSpc>
              <a:spcBef>
                <a:spcPts val="400"/>
              </a:spcBef>
              <a:buNone/>
            </a:pPr>
            <a:r>
              <a:rPr lang="en-US" sz="1750" dirty="0">
                <a:solidFill>
                  <a:srgbClr val="000000"/>
                </a:solidFill>
                <a:latin typeface="Arial"/>
                <a:cs typeface="Arial"/>
              </a:rPr>
              <a:t>e.g. urine output under-recorded on night shifts</a:t>
            </a:r>
          </a:p>
          <a:p>
            <a:pPr marL="0" indent="0" algn="l">
              <a:lnSpc>
                <a:spcPct val="104000"/>
              </a:lnSpc>
              <a:spcBef>
                <a:spcPts val="400"/>
              </a:spcBef>
              <a:buNone/>
            </a:pPr>
            <a:r>
              <a:rPr lang="en-US" sz="1750" b="1" dirty="0">
                <a:solidFill>
                  <a:srgbClr val="000000"/>
                </a:solidFill>
                <a:latin typeface="Arial"/>
                <a:cs typeface="Arial"/>
              </a:rPr>
              <a:t>Fix: standard definitions, checked charts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Measure exposure and outcome the same way in every group.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Confounding by indication: the ICU fluid example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SOFA: Sequential Organ Failure Assessment score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confounder is linked to the exposure and causes the outcome.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Confounding in numbers: the association disappears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73258" y="1150000"/>
            <a:ext cx="9845484"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Hypothetical data for teaching. RR: risk ratio.</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Compare like with like: within each severity level, fluid makes no difference.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Confounding or effect modification?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283234" y="1150000"/>
            <a:ext cx="9625531"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Hypothetical data for teaching. RR: risk ratio. ARDS: acute respiratory distress syndrome.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Confounding is a bias to remove. Effect modification is a finding to report.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How designs fight bias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Build the protection into the design. Repair what is left in the analysis</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Randomise and conceal</a:t>
            </a:r>
          </a:p>
        </p:txBody>
      </p:sp>
      <p:sp>
        <p:nvSpPr>
          <p:cNvPr id="71" name="CardBody"/>
          <p:cNvSpPr/>
          <p:nvPr/>
        </p:nvSpPr>
        <p:spPr>
          <a:xfrm>
            <a:off x="457200"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Chance decides the group</a:t>
            </a:r>
          </a:p>
          <a:p>
            <a:pPr marL="0" indent="0" algn="l">
              <a:lnSpc>
                <a:spcPct val="104000"/>
              </a:lnSpc>
              <a:spcBef>
                <a:spcPts val="400"/>
              </a:spcBef>
              <a:buNone/>
            </a:pPr>
            <a:r>
              <a:rPr lang="en-US" sz="1750" dirty="0">
                <a:solidFill>
                  <a:srgbClr val="000000"/>
                </a:solidFill>
                <a:latin typeface="Arial"/>
                <a:cs typeface="Arial"/>
              </a:rPr>
              <a:t>Balances known and unknown confounders</a:t>
            </a:r>
          </a:p>
          <a:p>
            <a:pPr marL="0" indent="0" algn="l">
              <a:lnSpc>
                <a:spcPct val="104000"/>
              </a:lnSpc>
              <a:spcBef>
                <a:spcPts val="400"/>
              </a:spcBef>
              <a:buNone/>
            </a:pPr>
            <a:r>
              <a:rPr lang="en-US" sz="1750" dirty="0">
                <a:solidFill>
                  <a:srgbClr val="000000"/>
                </a:solidFill>
                <a:latin typeface="Arial"/>
                <a:cs typeface="Arial"/>
              </a:rPr>
              <a:t>Nobody can predict the next allocation</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Blind</a:t>
            </a:r>
          </a:p>
        </p:txBody>
      </p:sp>
      <p:sp>
        <p:nvSpPr>
          <p:cNvPr id="73" name="CardBody"/>
          <p:cNvSpPr/>
          <p:nvPr/>
        </p:nvSpPr>
        <p:spPr>
          <a:xfrm>
            <a:off x="4283066"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Patients, clinicians, assessors, analysts</a:t>
            </a:r>
          </a:p>
          <a:p>
            <a:pPr marL="0" indent="0" algn="l">
              <a:lnSpc>
                <a:spcPct val="104000"/>
              </a:lnSpc>
              <a:spcBef>
                <a:spcPts val="400"/>
              </a:spcBef>
              <a:buNone/>
            </a:pPr>
            <a:r>
              <a:rPr lang="en-US" sz="1750" dirty="0">
                <a:solidFill>
                  <a:srgbClr val="000000"/>
                </a:solidFill>
                <a:latin typeface="Arial"/>
                <a:cs typeface="Arial"/>
              </a:rPr>
              <a:t>Protects how outcomes are measured</a:t>
            </a:r>
          </a:p>
          <a:p>
            <a:pPr marL="0" indent="0" algn="l">
              <a:lnSpc>
                <a:spcPct val="104000"/>
              </a:lnSpc>
              <a:spcBef>
                <a:spcPts val="400"/>
              </a:spcBef>
              <a:buNone/>
            </a:pPr>
            <a:r>
              <a:rPr lang="en-US" sz="1750" dirty="0">
                <a:solidFill>
                  <a:srgbClr val="000000"/>
                </a:solidFill>
                <a:latin typeface="Arial"/>
                <a:cs typeface="Arial"/>
              </a:rPr>
              <a:t>If impossible: blind the assessor</a:t>
            </a:r>
          </a:p>
        </p:txBody>
      </p:sp>
      <p:sp>
        <p:nvSpPr>
          <p:cNvPr id="74" name="CardHead"/>
          <p:cNvSpPr/>
          <p:nvPr/>
        </p:nvSpPr>
        <p:spPr>
          <a:xfrm>
            <a:off x="8108932" y="1925948"/>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Restrict, match, adjust</a:t>
            </a:r>
          </a:p>
        </p:txBody>
      </p:sp>
      <p:sp>
        <p:nvSpPr>
          <p:cNvPr id="75" name="CardBody"/>
          <p:cNvSpPr/>
          <p:nvPr/>
        </p:nvSpPr>
        <p:spPr>
          <a:xfrm>
            <a:off x="8108932"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Restrict: narrow eligibility</a:t>
            </a:r>
          </a:p>
          <a:p>
            <a:pPr marL="0" indent="0" algn="l">
              <a:lnSpc>
                <a:spcPct val="104000"/>
              </a:lnSpc>
              <a:spcBef>
                <a:spcPts val="400"/>
              </a:spcBef>
              <a:buNone/>
            </a:pPr>
            <a:r>
              <a:rPr lang="en-US" sz="1750" dirty="0">
                <a:solidFill>
                  <a:srgbClr val="000000"/>
                </a:solidFill>
                <a:latin typeface="Arial"/>
                <a:cs typeface="Arial"/>
              </a:rPr>
              <a:t>Match: pair similar patients</a:t>
            </a:r>
          </a:p>
          <a:p>
            <a:pPr marL="0" indent="0" algn="l">
              <a:lnSpc>
                <a:spcPct val="104000"/>
              </a:lnSpc>
              <a:spcBef>
                <a:spcPts val="400"/>
              </a:spcBef>
              <a:buNone/>
            </a:pPr>
            <a:r>
              <a:rPr lang="en-US" sz="1750" dirty="0">
                <a:solidFill>
                  <a:srgbClr val="000000"/>
                </a:solidFill>
                <a:latin typeface="Arial"/>
                <a:cs typeface="Arial"/>
              </a:rPr>
              <a:t>Adjust: statistics in the analysis</a:t>
            </a:r>
          </a:p>
          <a:p>
            <a:pPr marL="0" indent="0" algn="l">
              <a:lnSpc>
                <a:spcPct val="104000"/>
              </a:lnSpc>
              <a:spcBef>
                <a:spcPts val="400"/>
              </a:spcBef>
              <a:buNone/>
            </a:pPr>
            <a:r>
              <a:rPr lang="en-US" sz="1750" b="1" dirty="0">
                <a:solidFill>
                  <a:srgbClr val="B23B2E"/>
                </a:solidFill>
                <a:latin typeface="Arial"/>
                <a:cs typeface="Arial"/>
              </a:rPr>
              <a:t>Measured confounders only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Only randomisation protects against confounders you never measured.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Randomisation balances what we know and what we do not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 randomisation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By chance, both groups get a similar mix, even of factors nobody measured.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Concealment before, blinding after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00890"/>
            <a:ext cx="55388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Before: allocation concealment</a:t>
            </a:r>
          </a:p>
        </p:txBody>
      </p:sp>
      <p:sp>
        <p:nvSpPr>
          <p:cNvPr id="71" name="CardBody"/>
          <p:cNvSpPr/>
          <p:nvPr/>
        </p:nvSpPr>
        <p:spPr>
          <a:xfrm>
            <a:off x="457200" y="2440890"/>
            <a:ext cx="5538800"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Nobody can predict the next allocation</a:t>
            </a:r>
          </a:p>
          <a:p>
            <a:pPr marL="0" indent="0" algn="l">
              <a:lnSpc>
                <a:spcPct val="104000"/>
              </a:lnSpc>
              <a:spcBef>
                <a:spcPts val="400"/>
              </a:spcBef>
              <a:buNone/>
            </a:pPr>
            <a:r>
              <a:rPr lang="en-US" sz="1750" dirty="0">
                <a:solidFill>
                  <a:srgbClr val="000000"/>
                </a:solidFill>
                <a:latin typeface="Arial"/>
                <a:cs typeface="Arial"/>
              </a:rPr>
              <a:t>Paper 1 (Boulet): a central computer</a:t>
            </a:r>
          </a:p>
          <a:p>
            <a:pPr marL="0" indent="0" algn="l">
              <a:lnSpc>
                <a:spcPct val="104000"/>
              </a:lnSpc>
              <a:spcBef>
                <a:spcPts val="400"/>
              </a:spcBef>
              <a:buNone/>
            </a:pPr>
            <a:r>
              <a:rPr lang="en-US" sz="1750" dirty="0">
                <a:solidFill>
                  <a:srgbClr val="000000"/>
                </a:solidFill>
                <a:latin typeface="Arial"/>
                <a:cs typeface="Arial"/>
              </a:rPr>
              <a:t>Protects who gets into each group</a:t>
            </a:r>
          </a:p>
          <a:p>
            <a:pPr marL="0" indent="0" algn="l">
              <a:lnSpc>
                <a:spcPct val="104000"/>
              </a:lnSpc>
              <a:spcBef>
                <a:spcPts val="400"/>
              </a:spcBef>
              <a:buNone/>
            </a:pPr>
            <a:r>
              <a:rPr lang="en-US" sz="1750" dirty="0">
                <a:solidFill>
                  <a:srgbClr val="000000"/>
                </a:solidFill>
                <a:latin typeface="Arial"/>
                <a:cs typeface="Arial"/>
              </a:rPr>
              <a:t>Always possible, always required</a:t>
            </a:r>
          </a:p>
        </p:txBody>
      </p:sp>
      <p:sp>
        <p:nvSpPr>
          <p:cNvPr id="72" name="CardHead"/>
          <p:cNvSpPr/>
          <p:nvPr/>
        </p:nvSpPr>
        <p:spPr>
          <a:xfrm>
            <a:off x="6196000" y="1800890"/>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After: blinding in Paper 1 (Boulet 2024)</a:t>
            </a:r>
          </a:p>
        </p:txBody>
      </p:sp>
      <p:sp>
        <p:nvSpPr>
          <p:cNvPr id="73" name="CardBody"/>
          <p:cNvSpPr/>
          <p:nvPr/>
        </p:nvSpPr>
        <p:spPr>
          <a:xfrm>
            <a:off x="6196000" y="2440890"/>
            <a:ext cx="5538800"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2E8B57"/>
                </a:solidFill>
                <a:latin typeface="Arial"/>
                <a:cs typeface="Arial"/>
              </a:rPr>
              <a:t>Patients: blinded</a:t>
            </a:r>
          </a:p>
          <a:p>
            <a:pPr marL="0" indent="0" algn="l">
              <a:lnSpc>
                <a:spcPct val="104000"/>
              </a:lnSpc>
              <a:spcBef>
                <a:spcPts val="400"/>
              </a:spcBef>
              <a:buNone/>
            </a:pPr>
            <a:r>
              <a:rPr lang="en-US" sz="1750" dirty="0">
                <a:solidFill>
                  <a:srgbClr val="B23B2E"/>
                </a:solidFill>
                <a:latin typeface="Arial"/>
                <a:cs typeface="Arial"/>
              </a:rPr>
              <a:t>Clinicians: knew the group</a:t>
            </a:r>
          </a:p>
          <a:p>
            <a:pPr marL="0" indent="0" algn="l">
              <a:lnSpc>
                <a:spcPct val="104000"/>
              </a:lnSpc>
              <a:spcBef>
                <a:spcPts val="400"/>
              </a:spcBef>
              <a:buNone/>
            </a:pPr>
            <a:r>
              <a:rPr lang="en-US" sz="1750" dirty="0">
                <a:solidFill>
                  <a:srgbClr val="B23B2E"/>
                </a:solidFill>
                <a:latin typeface="Arial"/>
                <a:cs typeface="Arial"/>
              </a:rPr>
              <a:t>Outcome assessors: knew the group</a:t>
            </a:r>
          </a:p>
          <a:p>
            <a:pPr marL="0" indent="0" algn="l">
              <a:lnSpc>
                <a:spcPct val="104000"/>
              </a:lnSpc>
              <a:spcBef>
                <a:spcPts val="400"/>
              </a:spcBef>
              <a:buNone/>
            </a:pPr>
            <a:r>
              <a:rPr lang="en-US" sz="1750" dirty="0">
                <a:solidFill>
                  <a:srgbClr val="2E8B57"/>
                </a:solidFill>
                <a:latin typeface="Arial"/>
                <a:cs typeface="Arial"/>
              </a:rPr>
              <a:t>Statisticians: blinded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Concealment protects who gets in. Blinding protects how outcomes are measured.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Matching helps, but only for what was measured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Paper 2 (Hyun 2023). SOFA: Sequential Organ Failure Assessment score</a:t>
            </a:r>
          </a:p>
        </p:txBody>
      </p:sp>
      <p:sp>
        <p:nvSpPr>
          <p:cNvPr id="70" name="CardHead"/>
          <p:cNvSpPr/>
          <p:nvPr/>
        </p:nvSpPr>
        <p:spPr>
          <a:xfrm>
            <a:off x="457200" y="2035486"/>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1:1 matching</a:t>
            </a:r>
          </a:p>
        </p:txBody>
      </p:sp>
      <p:sp>
        <p:nvSpPr>
          <p:cNvPr id="71" name="CardBody"/>
          <p:cNvSpPr/>
          <p:nvPr/>
        </p:nvSpPr>
        <p:spPr>
          <a:xfrm>
            <a:off x="457200" y="2675486"/>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Each positive-balance patient paired with a similar negative-balance patient</a:t>
            </a:r>
          </a:p>
          <a:p>
            <a:pPr marL="0" indent="0" algn="l">
              <a:lnSpc>
                <a:spcPct val="104000"/>
              </a:lnSpc>
              <a:spcBef>
                <a:spcPts val="400"/>
              </a:spcBef>
              <a:buNone/>
            </a:pPr>
            <a:r>
              <a:rPr lang="en-US" sz="1750" dirty="0">
                <a:solidFill>
                  <a:srgbClr val="000000"/>
                </a:solidFill>
                <a:latin typeface="Arial"/>
                <a:cs typeface="Arial"/>
              </a:rPr>
              <a:t>483, 373 and 392 pairs for days 1, 2 and 3</a:t>
            </a:r>
          </a:p>
        </p:txBody>
      </p:sp>
      <p:sp>
        <p:nvSpPr>
          <p:cNvPr id="72" name="CardHead"/>
          <p:cNvSpPr/>
          <p:nvPr/>
        </p:nvSpPr>
        <p:spPr>
          <a:xfrm>
            <a:off x="4283066" y="2035486"/>
            <a:ext cx="3625866"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Measured: balanced</a:t>
            </a:r>
          </a:p>
        </p:txBody>
      </p:sp>
      <p:sp>
        <p:nvSpPr>
          <p:cNvPr id="73" name="CardBody"/>
          <p:cNvSpPr/>
          <p:nvPr/>
        </p:nvSpPr>
        <p:spPr>
          <a:xfrm>
            <a:off x="4283066" y="2675486"/>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Age, sex, SOFA score, septic shock</a:t>
            </a:r>
          </a:p>
          <a:p>
            <a:pPr marL="0" indent="0" algn="l">
              <a:lnSpc>
                <a:spcPct val="104000"/>
              </a:lnSpc>
              <a:spcBef>
                <a:spcPts val="400"/>
              </a:spcBef>
              <a:buNone/>
            </a:pPr>
            <a:r>
              <a:rPr lang="en-US" sz="1750" dirty="0">
                <a:solidFill>
                  <a:srgbClr val="000000"/>
                </a:solidFill>
                <a:latin typeface="Arial"/>
                <a:cs typeface="Arial"/>
              </a:rPr>
              <a:t>Comorbidities, infection site</a:t>
            </a:r>
          </a:p>
          <a:p>
            <a:pPr marL="0" indent="0" algn="l">
              <a:lnSpc>
                <a:spcPct val="104000"/>
              </a:lnSpc>
              <a:spcBef>
                <a:spcPts val="400"/>
              </a:spcBef>
              <a:buNone/>
            </a:pPr>
            <a:r>
              <a:rPr lang="en-US" sz="1750" dirty="0">
                <a:solidFill>
                  <a:srgbClr val="000000"/>
                </a:solidFill>
                <a:latin typeface="Arial"/>
                <a:cs typeface="Arial"/>
              </a:rPr>
              <a:t>Fluid output</a:t>
            </a:r>
          </a:p>
        </p:txBody>
      </p:sp>
      <p:sp>
        <p:nvSpPr>
          <p:cNvPr id="74" name="CardHead"/>
          <p:cNvSpPr/>
          <p:nvPr/>
        </p:nvSpPr>
        <p:spPr>
          <a:xfrm>
            <a:off x="8108932" y="2035486"/>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Not measured: may still differ</a:t>
            </a:r>
          </a:p>
        </p:txBody>
      </p:sp>
      <p:sp>
        <p:nvSpPr>
          <p:cNvPr id="75" name="CardBody"/>
          <p:cNvSpPr/>
          <p:nvPr/>
        </p:nvSpPr>
        <p:spPr>
          <a:xfrm>
            <a:off x="8108932" y="2675486"/>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Type of fluid, nutrition</a:t>
            </a:r>
          </a:p>
          <a:p>
            <a:pPr marL="0" indent="0" algn="l">
              <a:lnSpc>
                <a:spcPct val="104000"/>
              </a:lnSpc>
              <a:spcBef>
                <a:spcPts val="400"/>
              </a:spcBef>
              <a:buNone/>
            </a:pPr>
            <a:r>
              <a:rPr lang="en-US" sz="1750" dirty="0">
                <a:solidFill>
                  <a:srgbClr val="000000"/>
                </a:solidFill>
                <a:latin typeface="Arial"/>
                <a:cs typeface="Arial"/>
              </a:rPr>
              <a:t>The clinician's bedside judgement</a:t>
            </a:r>
          </a:p>
          <a:p>
            <a:pPr marL="0" indent="0" algn="l">
              <a:lnSpc>
                <a:spcPct val="104000"/>
              </a:lnSpc>
              <a:spcBef>
                <a:spcPts val="400"/>
              </a:spcBef>
              <a:buNone/>
            </a:pPr>
            <a:r>
              <a:rPr lang="en-US" sz="1750" b="1" dirty="0">
                <a:solidFill>
                  <a:srgbClr val="000000"/>
                </a:solidFill>
                <a:latin typeface="Arial"/>
                <a:cs typeface="Arial"/>
              </a:rPr>
              <a:t>This is residual confounding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Matching and adjustment cannot balance what nobody recorded.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Internal validity first, then external validity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98749"/>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Internal validity</a:t>
            </a:r>
          </a:p>
        </p:txBody>
      </p:sp>
      <p:sp>
        <p:nvSpPr>
          <p:cNvPr id="71" name="CardBody"/>
          <p:cNvSpPr/>
          <p:nvPr/>
        </p:nvSpPr>
        <p:spPr>
          <a:xfrm>
            <a:off x="457200" y="2238749"/>
            <a:ext cx="5538800" cy="22537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Is the answer right for the people studied?</a:t>
            </a:r>
          </a:p>
          <a:p>
            <a:pPr marL="0" indent="0" algn="l">
              <a:lnSpc>
                <a:spcPct val="104000"/>
              </a:lnSpc>
              <a:spcBef>
                <a:spcPts val="400"/>
              </a:spcBef>
              <a:buNone/>
            </a:pPr>
            <a:r>
              <a:rPr lang="en-US" sz="1750" dirty="0">
                <a:solidFill>
                  <a:srgbClr val="000000"/>
                </a:solidFill>
                <a:latin typeface="Arial"/>
                <a:cs typeface="Arial"/>
              </a:rPr>
              <a:t>Randomisation</a:t>
            </a:r>
          </a:p>
          <a:p>
            <a:pPr marL="0" indent="0" algn="l">
              <a:lnSpc>
                <a:spcPct val="104000"/>
              </a:lnSpc>
              <a:spcBef>
                <a:spcPts val="400"/>
              </a:spcBef>
              <a:buNone/>
            </a:pPr>
            <a:r>
              <a:rPr lang="en-US" sz="1750" dirty="0">
                <a:solidFill>
                  <a:srgbClr val="000000"/>
                </a:solidFill>
                <a:latin typeface="Arial"/>
                <a:cs typeface="Arial"/>
              </a:rPr>
              <a:t>Concealment and blinding</a:t>
            </a:r>
          </a:p>
          <a:p>
            <a:pPr marL="0" indent="0" algn="l">
              <a:lnSpc>
                <a:spcPct val="104000"/>
              </a:lnSpc>
              <a:spcBef>
                <a:spcPts val="400"/>
              </a:spcBef>
              <a:buNone/>
            </a:pPr>
            <a:r>
              <a:rPr lang="en-US" sz="1750" dirty="0">
                <a:solidFill>
                  <a:srgbClr val="000000"/>
                </a:solidFill>
                <a:latin typeface="Arial"/>
                <a:cs typeface="Arial"/>
              </a:rPr>
              <a:t>Complete follow-up</a:t>
            </a:r>
          </a:p>
          <a:p>
            <a:pPr marL="0" indent="0" algn="l">
              <a:lnSpc>
                <a:spcPct val="104000"/>
              </a:lnSpc>
              <a:spcBef>
                <a:spcPts val="400"/>
              </a:spcBef>
              <a:buNone/>
            </a:pPr>
            <a:r>
              <a:rPr lang="en-US" sz="1750" dirty="0">
                <a:solidFill>
                  <a:srgbClr val="000000"/>
                </a:solidFill>
                <a:latin typeface="Arial"/>
                <a:cs typeface="Arial"/>
              </a:rPr>
              <a:t>Good measurement</a:t>
            </a:r>
          </a:p>
        </p:txBody>
      </p:sp>
      <p:sp>
        <p:nvSpPr>
          <p:cNvPr id="72" name="CardHead"/>
          <p:cNvSpPr/>
          <p:nvPr/>
        </p:nvSpPr>
        <p:spPr>
          <a:xfrm>
            <a:off x="6196000" y="1598749"/>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External validity</a:t>
            </a:r>
          </a:p>
        </p:txBody>
      </p:sp>
      <p:sp>
        <p:nvSpPr>
          <p:cNvPr id="73" name="CardBody"/>
          <p:cNvSpPr/>
          <p:nvPr/>
        </p:nvSpPr>
        <p:spPr>
          <a:xfrm>
            <a:off x="6196000" y="2238749"/>
            <a:ext cx="5538800" cy="22537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Does it apply to my patients?</a:t>
            </a:r>
          </a:p>
          <a:p>
            <a:pPr marL="0" indent="0" algn="l">
              <a:lnSpc>
                <a:spcPct val="104000"/>
              </a:lnSpc>
              <a:spcBef>
                <a:spcPts val="400"/>
              </a:spcBef>
              <a:buNone/>
            </a:pPr>
            <a:r>
              <a:rPr lang="en-US" sz="1750" dirty="0">
                <a:solidFill>
                  <a:srgbClr val="000000"/>
                </a:solidFill>
                <a:latin typeface="Arial"/>
                <a:cs typeface="Arial"/>
              </a:rPr>
              <a:t>Boulet: age 18-85. My ICU: many over 85?</a:t>
            </a:r>
          </a:p>
          <a:p>
            <a:pPr marL="0" indent="0" algn="l">
              <a:lnSpc>
                <a:spcPct val="104000"/>
              </a:lnSpc>
              <a:spcBef>
                <a:spcPts val="400"/>
              </a:spcBef>
              <a:buNone/>
            </a:pPr>
            <a:r>
              <a:rPr lang="en-US" sz="1750" dirty="0">
                <a:solidFill>
                  <a:srgbClr val="000000"/>
                </a:solidFill>
                <a:latin typeface="Arial"/>
                <a:cs typeface="Arial"/>
              </a:rPr>
              <a:t>Boulet: no dialysis. My ICU: patients on dialysis?</a:t>
            </a:r>
          </a:p>
          <a:p>
            <a:pPr marL="0" indent="0" algn="l">
              <a:lnSpc>
                <a:spcPct val="104000"/>
              </a:lnSpc>
              <a:spcBef>
                <a:spcPts val="400"/>
              </a:spcBef>
              <a:buNone/>
            </a:pPr>
            <a:r>
              <a:rPr lang="en-US" sz="1750" dirty="0">
                <a:solidFill>
                  <a:srgbClr val="000000"/>
                </a:solidFill>
                <a:latin typeface="Arial"/>
                <a:cs typeface="Arial"/>
              </a:rPr>
              <a:t>Boulet: 3 ICUs in one country</a:t>
            </a:r>
          </a:p>
          <a:p>
            <a:pPr marL="0" indent="0" algn="l">
              <a:lnSpc>
                <a:spcPct val="104000"/>
              </a:lnSpc>
              <a:spcBef>
                <a:spcPts val="400"/>
              </a:spcBef>
              <a:buNone/>
            </a:pPr>
            <a:r>
              <a:rPr lang="en-US" sz="1750" dirty="0">
                <a:solidFill>
                  <a:srgbClr val="000000"/>
                </a:solidFill>
                <a:latin typeface="Arial"/>
                <a:cs typeface="Arial"/>
              </a:rPr>
              <a:t>Boulet: only 4% of screened patients enrolled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First: is it right for the people studied? Then: does it apply to mine?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Reverse causation: which came first?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15682"/>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What we assume</a:t>
            </a:r>
          </a:p>
        </p:txBody>
      </p:sp>
      <p:sp>
        <p:nvSpPr>
          <p:cNvPr id="71" name="CardBody"/>
          <p:cNvSpPr/>
          <p:nvPr/>
        </p:nvSpPr>
        <p:spPr>
          <a:xfrm>
            <a:off x="457200"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 positive fluid balance harms the kidneys</a:t>
            </a:r>
          </a:p>
          <a:p>
            <a:pPr marL="0" indent="0" algn="l">
              <a:lnSpc>
                <a:spcPct val="104000"/>
              </a:lnSpc>
              <a:spcBef>
                <a:spcPts val="400"/>
              </a:spcBef>
              <a:buNone/>
            </a:pPr>
            <a:r>
              <a:rPr lang="en-US" sz="1750" dirty="0">
                <a:solidFill>
                  <a:srgbClr val="000000"/>
                </a:solidFill>
                <a:latin typeface="Arial"/>
                <a:cs typeface="Arial"/>
              </a:rPr>
              <a:t>Kidney injury then leads to death</a:t>
            </a:r>
          </a:p>
        </p:txBody>
      </p:sp>
      <p:sp>
        <p:nvSpPr>
          <p:cNvPr id="72" name="CardHead"/>
          <p:cNvSpPr/>
          <p:nvPr/>
        </p:nvSpPr>
        <p:spPr>
          <a:xfrm>
            <a:off x="4283066" y="1615682"/>
            <a:ext cx="3625866" cy="640000"/>
          </a:xfrm>
          <a:prstGeom prst="rect">
            <a:avLst/>
          </a:prstGeom>
          <a:solidFill>
            <a:srgbClr val="B5651D"/>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What may really happen</a:t>
            </a:r>
          </a:p>
        </p:txBody>
      </p:sp>
      <p:sp>
        <p:nvSpPr>
          <p:cNvPr id="73" name="CardBody"/>
          <p:cNvSpPr/>
          <p:nvPr/>
        </p:nvSpPr>
        <p:spPr>
          <a:xfrm>
            <a:off x="4283066"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Failing kidneys make less urine</a:t>
            </a:r>
          </a:p>
          <a:p>
            <a:pPr marL="0" indent="0" algn="l">
              <a:lnSpc>
                <a:spcPct val="104000"/>
              </a:lnSpc>
              <a:spcBef>
                <a:spcPts val="400"/>
              </a:spcBef>
              <a:buNone/>
            </a:pPr>
            <a:r>
              <a:rPr lang="en-US" sz="1750" dirty="0">
                <a:solidFill>
                  <a:srgbClr val="000000"/>
                </a:solidFill>
                <a:latin typeface="Arial"/>
                <a:cs typeface="Arial"/>
              </a:rPr>
              <a:t>Less urine out makes the balance positive</a:t>
            </a:r>
          </a:p>
          <a:p>
            <a:pPr marL="0" indent="0" algn="l">
              <a:lnSpc>
                <a:spcPct val="104000"/>
              </a:lnSpc>
              <a:spcBef>
                <a:spcPts val="400"/>
              </a:spcBef>
              <a:buNone/>
            </a:pPr>
            <a:r>
              <a:rPr lang="en-US" sz="1750" b="1" dirty="0">
                <a:solidFill>
                  <a:srgbClr val="000000"/>
                </a:solidFill>
                <a:latin typeface="Arial"/>
                <a:cs typeface="Arial"/>
              </a:rPr>
              <a:t>The arrow runs the other way</a:t>
            </a:r>
          </a:p>
        </p:txBody>
      </p:sp>
      <p:sp>
        <p:nvSpPr>
          <p:cNvPr id="74" name="CardHead"/>
          <p:cNvSpPr/>
          <p:nvPr/>
        </p:nvSpPr>
        <p:spPr>
          <a:xfrm>
            <a:off x="8108932" y="1615682"/>
            <a:ext cx="3625866"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How to check</a:t>
            </a:r>
          </a:p>
        </p:txBody>
      </p:sp>
      <p:sp>
        <p:nvSpPr>
          <p:cNvPr id="75" name="CardBody"/>
          <p:cNvSpPr/>
          <p:nvPr/>
        </p:nvSpPr>
        <p:spPr>
          <a:xfrm>
            <a:off x="8108932"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Which came first?</a:t>
            </a:r>
          </a:p>
          <a:p>
            <a:pPr marL="0" indent="0" algn="l">
              <a:lnSpc>
                <a:spcPct val="104000"/>
              </a:lnSpc>
              <a:spcBef>
                <a:spcPts val="400"/>
              </a:spcBef>
              <a:buNone/>
            </a:pPr>
            <a:r>
              <a:rPr lang="en-US" sz="1750" dirty="0">
                <a:solidFill>
                  <a:srgbClr val="000000"/>
                </a:solidFill>
                <a:latin typeface="Arial"/>
                <a:cs typeface="Arial"/>
              </a:rPr>
              <a:t>Measure the exposure before the outcome starts</a:t>
            </a:r>
          </a:p>
          <a:p>
            <a:pPr marL="0" indent="0" algn="l">
              <a:lnSpc>
                <a:spcPct val="104000"/>
              </a:lnSpc>
              <a:spcBef>
                <a:spcPts val="400"/>
              </a:spcBef>
              <a:buNone/>
            </a:pPr>
            <a:r>
              <a:rPr lang="en-US" sz="1750" dirty="0">
                <a:solidFill>
                  <a:srgbClr val="000000"/>
                </a:solidFill>
                <a:latin typeface="Arial"/>
                <a:cs typeface="Arial"/>
              </a:rPr>
              <a:t>Use a time lag</a:t>
            </a:r>
          </a:p>
          <a:p>
            <a:pPr marL="0" indent="0" algn="l">
              <a:lnSpc>
                <a:spcPct val="104000"/>
              </a:lnSpc>
              <a:spcBef>
                <a:spcPts val="400"/>
              </a:spcBef>
              <a:buNone/>
            </a:pPr>
            <a:r>
              <a:rPr lang="en-US" sz="1750" dirty="0">
                <a:solidFill>
                  <a:srgbClr val="000000"/>
                </a:solidFill>
                <a:latin typeface="Arial"/>
                <a:cs typeface="Arial"/>
              </a:rPr>
              <a:t>Prefer a cohort or an RCT to a cross-sectional study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Before claiming X causes Y, make sure Y did not cause X.</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From association to causation: the Bradford Hill viewpoints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76861"/>
          <a:ext cx="11277600" cy="406304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300" b="1" dirty="0">
                          <a:solidFill>
                            <a:srgbClr val="FFFFFF"/>
                          </a:solidFill>
                          <a:latin typeface="Arial"/>
                          <a:cs typeface="Arial"/>
                        </a:rPr>
                        <a:t>Viewpoint</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What it asks</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Applied to Paper 2 (Hyun 2023)</a:t>
                      </a:r>
                    </a:p>
                  </a:txBody>
                  <a:tcPr marL="73152" marR="73152" marT="45720" marB="45720" anchor="ctr">
                    <a:solidFill>
                      <a:srgbClr val="0D7377"/>
                    </a:solidFill>
                  </a:tcPr>
                </a:tc>
              </a:tr>
              <a:tr h="360000">
                <a:tc>
                  <a:txBody>
                    <a:bodyPr/>
                    <a:lstStyle/>
                    <a:p>
                      <a:pPr algn="l"/>
                      <a:r>
                        <a:rPr lang="en-US" sz="1300" dirty="0">
                          <a:solidFill>
                            <a:srgbClr val="000000"/>
                          </a:solidFill>
                          <a:latin typeface="Arial"/>
                          <a:cs typeface="Arial"/>
                        </a:rPr>
                        <a:t>Strength</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Is the effect big?</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Moderate (HR about 1.6 to 2.1)</a:t>
                      </a:r>
                    </a:p>
                  </a:txBody>
                  <a:tcPr marL="73152" marR="73152" marT="45720" marB="45720" anchor="ctr">
                    <a:solidFill>
                      <a:srgbClr val="FFFFFF"/>
                    </a:solidFill>
                  </a:tcPr>
                </a:tc>
              </a:tr>
              <a:tr h="360000">
                <a:tc>
                  <a:txBody>
                    <a:bodyPr/>
                    <a:lstStyle/>
                    <a:p>
                      <a:pPr algn="l"/>
                      <a:r>
                        <a:rPr lang="en-US" sz="1300" dirty="0">
                          <a:solidFill>
                            <a:srgbClr val="000000"/>
                          </a:solidFill>
                          <a:latin typeface="Arial"/>
                          <a:cs typeface="Arial"/>
                        </a:rPr>
                        <a:t>Consistency</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Seen in other studies and places?</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Yes, in other cohorts</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Specificity</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One cause, one effect? (the weakest)</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Not useful here</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Temporality</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Did the cause come first? (the only must)</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Balance before death, but reverse causation is possible</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Dose-response</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More exposure, more effect?</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Not shown</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Plausibility</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Is there a biological mechanism?</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Yes: fluid overload, oedema, organ congestion</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Coherence</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Does it fit what we already know?</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Mostly</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Experiment</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Does removing the exposure reduce the outcome?</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Trials such as Boulet: no effect on deaths shown yet</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Analogy</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Do similar causes have similar effects?</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Fluid overload harms in other settings</a:t>
                      </a:r>
                    </a:p>
                  </a:txBody>
                  <a:tcPr marL="73152" marR="73152" marT="45720" marB="45720" anchor="ctr">
                    <a:solidFill>
                      <a:srgbClr val="FFFFFF"/>
                    </a:solidFill>
                  </a:tcPr>
                </a:tc>
              </a:tr>
            </a:tbl>
          </a:graphicData>
        </a:graphic>
      </p:graphicFrame>
      <p:sp>
        <p:nvSpPr>
          <p:cNvPr id="31" name="Caption"/>
          <p:cNvSpPr txBox="1"/>
          <p:nvPr/>
        </p:nvSpPr>
        <p:spPr>
          <a:xfrm>
            <a:off x="457200" y="542990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HR: hazard ratio. Causation is a judgement built from many clues. Temporality is the only must.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Quick quiz: Spot the bias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Families of patients who died recall the days before ICU admission in more detail than families of survivors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In an unblinded fluid trial, the doctor who knows the group decides when a patient is 'ready for ICU discharge'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fluid study includes only patients who stayed in the ICU for 3 days or more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Patients with a higher lactate get more fluid and die more often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Vote for one</a:t>
            </a:r>
          </a:p>
          <a:p>
            <a:pPr marL="274320" indent="-274320" algn="l">
              <a:lnSpc>
                <a:spcPct val="104000"/>
              </a:lnSpc>
              <a:spcBef>
                <a:spcPts val="300"/>
              </a:spcBef>
              <a:buFont typeface="Arial"/>
              <a:buChar char="•"/>
            </a:pPr>
            <a:r>
              <a:rPr lang="en-US" sz="1500" dirty="0">
                <a:solidFill>
                  <a:srgbClr val="000000"/>
                </a:solidFill>
                <a:latin typeface="Arial"/>
                <a:cs typeface="Arial"/>
              </a:rPr>
              <a:t>Selection bias</a:t>
            </a:r>
          </a:p>
          <a:p>
            <a:pPr marL="274320" indent="-274320" algn="l">
              <a:lnSpc>
                <a:spcPct val="104000"/>
              </a:lnSpc>
              <a:spcBef>
                <a:spcPts val="300"/>
              </a:spcBef>
              <a:buFont typeface="Arial"/>
              <a:buChar char="•"/>
            </a:pPr>
            <a:r>
              <a:rPr lang="en-US" sz="1500" dirty="0">
                <a:solidFill>
                  <a:srgbClr val="000000"/>
                </a:solidFill>
                <a:latin typeface="Arial"/>
                <a:cs typeface="Arial"/>
              </a:rPr>
              <a:t>Recall bias</a:t>
            </a:r>
          </a:p>
          <a:p>
            <a:pPr marL="274320" indent="-274320" algn="l">
              <a:lnSpc>
                <a:spcPct val="104000"/>
              </a:lnSpc>
              <a:spcBef>
                <a:spcPts val="300"/>
              </a:spcBef>
              <a:buFont typeface="Arial"/>
              <a:buChar char="•"/>
            </a:pPr>
            <a:r>
              <a:rPr lang="en-US" sz="1500" dirty="0">
                <a:solidFill>
                  <a:srgbClr val="000000"/>
                </a:solidFill>
                <a:latin typeface="Arial"/>
                <a:cs typeface="Arial"/>
              </a:rPr>
              <a:t>Observer bias</a:t>
            </a:r>
          </a:p>
          <a:p>
            <a:pPr marL="274320" indent="-274320" algn="l">
              <a:lnSpc>
                <a:spcPct val="104000"/>
              </a:lnSpc>
              <a:spcBef>
                <a:spcPts val="300"/>
              </a:spcBef>
              <a:buFont typeface="Arial"/>
              <a:buChar char="•"/>
            </a:pPr>
            <a:r>
              <a:rPr lang="en-US" sz="1500" dirty="0">
                <a:solidFill>
                  <a:srgbClr val="000000"/>
                </a:solidFill>
                <a:latin typeface="Arial"/>
                <a:cs typeface="Arial"/>
              </a:rPr>
              <a:t>Confounding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bias named for each scenario, and one fix said aloud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4.2  Measuring disease and association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How common? How much more likely?</a:t>
            </a:r>
          </a:p>
          <a:p>
            <a:pPr marL="0" indent="0" algn="ctr">
              <a:spcBef>
                <a:spcPts val="1200"/>
              </a:spcBef>
              <a:buNone/>
            </a:pPr>
            <a:r>
              <a:rPr lang="en-US" sz="1900" i="1" dirty="0">
                <a:solidFill>
                  <a:srgbClr val="595959"/>
                </a:solidFill>
                <a:latin typeface="Arial"/>
                <a:cs typeface="Arial"/>
              </a:rPr>
              <a:t>Prevalence, incidence, risk, and the 2x2 table behind RR, OR, RD and NNT. (25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Prevalence and incidence: the bathtub</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Prevalence = how many have it now. Incidence = how many new cases over time.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Risk in two groups, as pictures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Hypothetical trial for teaching: 100 patients per group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Risk = people with the outcome / people in the group.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2x2 table: one tool for every measure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2085216"/>
          <a:ext cx="11277600" cy="1431600"/>
        </p:xfrm>
        <a:graphic>
          <a:graphicData uri="http://schemas.openxmlformats.org/drawingml/2006/table">
            <a:tbl>
              <a:tblPr firstRow="1" bandRow="1">
                <a:tableStyleId>{5C22544A-7EE6-4342-B048-85BDC9FD1C3A}</a:tableStyleId>
              </a:tblPr>
              <a:tblGrid>
                <a:gridCol w="2255520"/>
                <a:gridCol w="2255520"/>
                <a:gridCol w="2255520"/>
                <a:gridCol w="2255520"/>
                <a:gridCol w="2255520"/>
              </a:tblGrid>
              <a:tr h="660080">
                <a:tc>
                  <a:txBody>
                    <a:bodyPr/>
                    <a:lstStyle/>
                    <a:p>
                      <a:pPr algn="l"/>
                      <a:r>
                        <a:rPr lang="en-US" sz="1800" b="1" dirty="0">
                          <a:solidFill>
                            <a:srgbClr val="FFFFFF"/>
                          </a:solidFill>
                          <a:latin typeface="Arial"/>
                          <a:cs typeface="Arial"/>
                        </a:rPr>
                        <a:t>Hypothetical trial</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Died</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Survived</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Total</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Risk</a:t>
                      </a:r>
                    </a:p>
                  </a:txBody>
                  <a:tcPr marL="73152" marR="73152" marT="45720" marB="45720" anchor="ctr">
                    <a:solidFill>
                      <a:srgbClr val="0D7377"/>
                    </a:solidFill>
                  </a:tcPr>
                </a:tc>
              </a:tr>
              <a:tr h="385760">
                <a:tc>
                  <a:txBody>
                    <a:bodyPr/>
                    <a:lstStyle/>
                    <a:p>
                      <a:pPr algn="l"/>
                      <a:r>
                        <a:rPr lang="en-US" sz="1800" dirty="0">
                          <a:solidFill>
                            <a:srgbClr val="000000"/>
                          </a:solidFill>
                          <a:latin typeface="Arial"/>
                          <a:cs typeface="Arial"/>
                        </a:rPr>
                        <a:t>Restrictive</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 = 20</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b = 80</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 + b = 100</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 / (a + b) = 20%</a:t>
                      </a:r>
                    </a:p>
                  </a:txBody>
                  <a:tcPr marL="73152" marR="73152" marT="45720" marB="45720" anchor="ctr">
                    <a:solidFill>
                      <a:srgbClr val="FFFFFF"/>
                    </a:solidFill>
                  </a:tcPr>
                </a:tc>
              </a:tr>
              <a:tr h="385760">
                <a:tc>
                  <a:txBody>
                    <a:bodyPr/>
                    <a:lstStyle/>
                    <a:p>
                      <a:pPr algn="l"/>
                      <a:r>
                        <a:rPr lang="en-US" sz="1800" dirty="0">
                          <a:solidFill>
                            <a:srgbClr val="000000"/>
                          </a:solidFill>
                          <a:latin typeface="Arial"/>
                          <a:cs typeface="Arial"/>
                        </a:rPr>
                        <a:t>Usual care</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c = 30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d = 70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c + d = 100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c / (c + d) = 30%</a:t>
                      </a:r>
                    </a:p>
                  </a:txBody>
                  <a:tcPr marL="73152" marR="73152" marT="45720" marB="45720" anchor="ctr">
                    <a:solidFill>
                      <a:srgbClr val="F5F9FA"/>
                    </a:solidFill>
                  </a:tcPr>
                </a:tc>
              </a:tr>
            </a:tbl>
          </a:graphicData>
        </a:graphic>
      </p:graphicFrame>
      <p:sp>
        <p:nvSpPr>
          <p:cNvPr id="31" name="Caption"/>
          <p:cNvSpPr txBox="1"/>
          <p:nvPr/>
        </p:nvSpPr>
        <p:spPr>
          <a:xfrm>
            <a:off x="457200" y="360681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Always the same layout: exposure in rows, with the exposed (treated) group on top. Outcome in columns, with 'outcome yes' (died) on the left. Then a, b, c and d always mean the same thing.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Four measures from one 2x2 table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Worked example: restrictive 20/100 died, usual care 30/100 died</a:t>
            </a:r>
          </a:p>
        </p:txBody>
      </p:sp>
      <p:sp>
        <p:nvSpPr>
          <p:cNvPr id="70" name="CardHead"/>
          <p:cNvSpPr/>
          <p:nvPr/>
        </p:nvSpPr>
        <p:spPr>
          <a:xfrm>
            <a:off x="457200" y="21429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Risk ratio (RR)</a:t>
            </a:r>
          </a:p>
        </p:txBody>
      </p:sp>
      <p:sp>
        <p:nvSpPr>
          <p:cNvPr id="71" name="CardBody"/>
          <p:cNvSpPr/>
          <p:nvPr/>
        </p:nvSpPr>
        <p:spPr>
          <a:xfrm>
            <a:off x="4572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[a/(a+b)] / [c/(c+d)]</a:t>
            </a:r>
          </a:p>
          <a:p>
            <a:pPr marL="0" indent="0" algn="l">
              <a:lnSpc>
                <a:spcPct val="104000"/>
              </a:lnSpc>
              <a:spcBef>
                <a:spcPts val="400"/>
              </a:spcBef>
              <a:buNone/>
            </a:pPr>
            <a:r>
              <a:rPr lang="en-US" sz="1600" b="1" dirty="0">
                <a:solidFill>
                  <a:srgbClr val="000000"/>
                </a:solidFill>
                <a:latin typeface="Arial"/>
                <a:cs typeface="Arial"/>
              </a:rPr>
              <a:t>20% / 30% = 0.67</a:t>
            </a:r>
          </a:p>
          <a:p>
            <a:pPr marL="0" indent="0" algn="l">
              <a:lnSpc>
                <a:spcPct val="104000"/>
              </a:lnSpc>
              <a:spcBef>
                <a:spcPts val="400"/>
              </a:spcBef>
              <a:buNone/>
            </a:pPr>
            <a:r>
              <a:rPr lang="en-US" sz="1600" dirty="0">
                <a:solidFill>
                  <a:srgbClr val="000000"/>
                </a:solidFill>
                <a:latin typeface="Arial"/>
                <a:cs typeface="Arial"/>
              </a:rPr>
              <a:t>Risk is one third lower</a:t>
            </a:r>
          </a:p>
        </p:txBody>
      </p:sp>
      <p:sp>
        <p:nvSpPr>
          <p:cNvPr id="72" name="CardHead"/>
          <p:cNvSpPr/>
          <p:nvPr/>
        </p:nvSpPr>
        <p:spPr>
          <a:xfrm>
            <a:off x="3326600" y="21429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Risk difference (RD)</a:t>
            </a:r>
          </a:p>
        </p:txBody>
      </p:sp>
      <p:sp>
        <p:nvSpPr>
          <p:cNvPr id="73" name="CardBody"/>
          <p:cNvSpPr/>
          <p:nvPr/>
        </p:nvSpPr>
        <p:spPr>
          <a:xfrm>
            <a:off x="33266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a/(a+b) - c/(c+d)</a:t>
            </a:r>
          </a:p>
          <a:p>
            <a:pPr marL="0" indent="0" algn="l">
              <a:lnSpc>
                <a:spcPct val="104000"/>
              </a:lnSpc>
              <a:spcBef>
                <a:spcPts val="400"/>
              </a:spcBef>
              <a:buNone/>
            </a:pPr>
            <a:r>
              <a:rPr lang="en-US" sz="1600" b="1" dirty="0">
                <a:solidFill>
                  <a:srgbClr val="000000"/>
                </a:solidFill>
                <a:latin typeface="Arial"/>
                <a:cs typeface="Arial"/>
              </a:rPr>
              <a:t>20% - 30% = -10 points</a:t>
            </a:r>
          </a:p>
          <a:p>
            <a:pPr marL="0" indent="0" algn="l">
              <a:lnSpc>
                <a:spcPct val="104000"/>
              </a:lnSpc>
              <a:spcBef>
                <a:spcPts val="400"/>
              </a:spcBef>
              <a:buNone/>
            </a:pPr>
            <a:r>
              <a:rPr lang="en-US" sz="1600" dirty="0">
                <a:solidFill>
                  <a:srgbClr val="000000"/>
                </a:solidFill>
                <a:latin typeface="Arial"/>
                <a:cs typeface="Arial"/>
              </a:rPr>
              <a:t>10 fewer deaths per 100</a:t>
            </a:r>
          </a:p>
        </p:txBody>
      </p:sp>
      <p:sp>
        <p:nvSpPr>
          <p:cNvPr id="74" name="CardHead"/>
          <p:cNvSpPr/>
          <p:nvPr/>
        </p:nvSpPr>
        <p:spPr>
          <a:xfrm>
            <a:off x="6196000" y="2142906"/>
            <a:ext cx="26694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Number needed to treat (NNT)</a:t>
            </a:r>
          </a:p>
        </p:txBody>
      </p:sp>
      <p:sp>
        <p:nvSpPr>
          <p:cNvPr id="75" name="CardBody"/>
          <p:cNvSpPr/>
          <p:nvPr/>
        </p:nvSpPr>
        <p:spPr>
          <a:xfrm>
            <a:off x="61960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1 / |risk difference|</a:t>
            </a:r>
          </a:p>
          <a:p>
            <a:pPr marL="0" indent="0" algn="l">
              <a:lnSpc>
                <a:spcPct val="104000"/>
              </a:lnSpc>
              <a:spcBef>
                <a:spcPts val="400"/>
              </a:spcBef>
              <a:buNone/>
            </a:pPr>
            <a:r>
              <a:rPr lang="en-US" sz="1600" b="1" dirty="0">
                <a:solidFill>
                  <a:srgbClr val="000000"/>
                </a:solidFill>
                <a:latin typeface="Arial"/>
                <a:cs typeface="Arial"/>
              </a:rPr>
              <a:t>1 / 0.10 = 10</a:t>
            </a:r>
          </a:p>
          <a:p>
            <a:pPr marL="0" indent="0" algn="l">
              <a:lnSpc>
                <a:spcPct val="104000"/>
              </a:lnSpc>
              <a:spcBef>
                <a:spcPts val="400"/>
              </a:spcBef>
              <a:buNone/>
            </a:pPr>
            <a:r>
              <a:rPr lang="en-US" sz="1600" dirty="0">
                <a:solidFill>
                  <a:srgbClr val="000000"/>
                </a:solidFill>
                <a:latin typeface="Arial"/>
                <a:cs typeface="Arial"/>
              </a:rPr>
              <a:t>Treat 10 to prevent 1 death</a:t>
            </a:r>
          </a:p>
        </p:txBody>
      </p:sp>
      <p:sp>
        <p:nvSpPr>
          <p:cNvPr id="76" name="CardHead"/>
          <p:cNvSpPr/>
          <p:nvPr/>
        </p:nvSpPr>
        <p:spPr>
          <a:xfrm>
            <a:off x="9065400" y="21429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Odds ratio (OR)</a:t>
            </a:r>
          </a:p>
        </p:txBody>
      </p:sp>
      <p:sp>
        <p:nvSpPr>
          <p:cNvPr id="77" name="CardBody"/>
          <p:cNvSpPr/>
          <p:nvPr/>
        </p:nvSpPr>
        <p:spPr>
          <a:xfrm>
            <a:off x="90654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 x d) / (b x c)</a:t>
            </a:r>
          </a:p>
          <a:p>
            <a:pPr marL="0" indent="0" algn="l">
              <a:lnSpc>
                <a:spcPct val="104000"/>
              </a:lnSpc>
              <a:spcBef>
                <a:spcPts val="400"/>
              </a:spcBef>
              <a:buNone/>
            </a:pPr>
            <a:r>
              <a:rPr lang="en-US" sz="1600" b="1" dirty="0">
                <a:solidFill>
                  <a:srgbClr val="000000"/>
                </a:solidFill>
                <a:latin typeface="Arial"/>
                <a:cs typeface="Arial"/>
              </a:rPr>
              <a:t>(20 x 70) / (80 x 30) = 0.58</a:t>
            </a:r>
          </a:p>
          <a:p>
            <a:pPr marL="0" indent="0" algn="l">
              <a:lnSpc>
                <a:spcPct val="104000"/>
              </a:lnSpc>
              <a:spcBef>
                <a:spcPts val="400"/>
              </a:spcBef>
              <a:buNone/>
            </a:pPr>
            <a:r>
              <a:rPr lang="en-US" sz="1600" dirty="0">
                <a:solidFill>
                  <a:srgbClr val="000000"/>
                </a:solidFill>
                <a:latin typeface="Arial"/>
                <a:cs typeface="Arial"/>
              </a:rPr>
              <a:t>Odds, not risk</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Ratios tell you how strong. Differences tell you how many patients.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NNT (number needed to treat) in pictures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NNT = 1 / risk difference: how many to treat for one to benefit.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When is the odds ratio close to the risk ratio?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OR is close to RR only when the outcome is rare (under about 10%).</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Live demo: the 2x2 calculator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8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The instructor shares the screen: Course/Resources/tools/2x2_calculator.xlsx, sheet Association</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Enter a, b, c, d from the worked example: 20, 80, 30, 70</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Read the risks, RR, RD, NNT and OR, and the plain-language lines</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Change the deaths to 2 and 3 of 100: watch the OR approach the RR</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Point at the red line: case-control data give an OR only</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Watch for</a:t>
            </a:r>
          </a:p>
          <a:p>
            <a:pPr marL="274320" indent="-274320" algn="l">
              <a:lnSpc>
                <a:spcPct val="104000"/>
              </a:lnSpc>
              <a:spcBef>
                <a:spcPts val="300"/>
              </a:spcBef>
              <a:buFont typeface="Arial"/>
              <a:buChar char="•"/>
            </a:pPr>
            <a:r>
              <a:rPr lang="en-US" sz="1500" dirty="0">
                <a:solidFill>
                  <a:srgbClr val="000000"/>
                </a:solidFill>
                <a:latin typeface="Arial"/>
                <a:cs typeface="Arial"/>
              </a:rPr>
              <a:t>Same layout as the slide</a:t>
            </a:r>
          </a:p>
          <a:p>
            <a:pPr marL="274320" indent="-274320" algn="l">
              <a:lnSpc>
                <a:spcPct val="104000"/>
              </a:lnSpc>
              <a:spcBef>
                <a:spcPts val="300"/>
              </a:spcBef>
              <a:buFont typeface="Arial"/>
              <a:buChar char="•"/>
            </a:pPr>
            <a:r>
              <a:rPr lang="en-US" sz="1500" dirty="0">
                <a:solidFill>
                  <a:srgbClr val="000000"/>
                </a:solidFill>
                <a:latin typeface="Arial"/>
                <a:cs typeface="Arial"/>
              </a:rPr>
              <a:t>Relative vs absolute effect</a:t>
            </a:r>
          </a:p>
          <a:p>
            <a:pPr marL="274320" indent="-274320" algn="l">
              <a:lnSpc>
                <a:spcPct val="104000"/>
              </a:lnSpc>
              <a:spcBef>
                <a:spcPts val="300"/>
              </a:spcBef>
              <a:buFont typeface="Arial"/>
              <a:buChar char="•"/>
            </a:pPr>
            <a:r>
              <a:rPr lang="en-US" sz="1500" dirty="0">
                <a:solidFill>
                  <a:srgbClr val="000000"/>
                </a:solidFill>
                <a:latin typeface="Arial"/>
                <a:cs typeface="Arial"/>
              </a:rPr>
              <a:t>Rare outcome: OR close to RR</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Everyone has seen every measure computed from one table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Break</a:t>
            </a:r>
          </a:p>
          <a:p>
            <a:pPr marL="0" indent="0" algn="ctr">
              <a:spcBef>
                <a:spcPts val="600"/>
              </a:spcBef>
              <a:buNone/>
            </a:pPr>
            <a:r>
              <a:rPr lang="en-US" sz="2400" dirty="0">
                <a:solidFill>
                  <a:srgbClr val="595959"/>
                </a:solidFill>
                <a:latin typeface="Arial"/>
                <a:cs typeface="Arial"/>
              </a:rPr>
              <a:t>15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Exercise: two 2x2 calculations,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15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Session 4 exercise sheet (PDF sent before the session), Part C: draw each 2x2 table first, exposure in rows</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Calculation 1 (a fluid trial, 200 per group): risks, RR, RD, NNT, OR. Answer each in the poll</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Calculation 2 (a fluid case-control study): OR only. Poll: can we calculate an RR?</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The instructor checks each answer live with the 2x2 calculator</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A volunteer says each result in one plain sentence</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Remember</a:t>
            </a:r>
          </a:p>
          <a:p>
            <a:pPr marL="274320" indent="-274320" algn="l">
              <a:lnSpc>
                <a:spcPct val="104000"/>
              </a:lnSpc>
              <a:spcBef>
                <a:spcPts val="300"/>
              </a:spcBef>
              <a:buFont typeface="Arial"/>
              <a:buChar char="•"/>
            </a:pPr>
            <a:r>
              <a:rPr lang="en-US" sz="1500" dirty="0">
                <a:solidFill>
                  <a:srgbClr val="000000"/>
                </a:solidFill>
                <a:latin typeface="Arial"/>
                <a:cs typeface="Arial"/>
              </a:rPr>
              <a:t>Risk = a / (a + b)</a:t>
            </a:r>
          </a:p>
          <a:p>
            <a:pPr marL="274320" indent="-274320" algn="l">
              <a:lnSpc>
                <a:spcPct val="104000"/>
              </a:lnSpc>
              <a:spcBef>
                <a:spcPts val="300"/>
              </a:spcBef>
              <a:buFont typeface="Arial"/>
              <a:buChar char="•"/>
            </a:pPr>
            <a:r>
              <a:rPr lang="en-US" sz="1500" dirty="0">
                <a:solidFill>
                  <a:srgbClr val="000000"/>
                </a:solidFill>
                <a:latin typeface="Arial"/>
                <a:cs typeface="Arial"/>
              </a:rPr>
              <a:t>RR = risk / risk</a:t>
            </a:r>
          </a:p>
          <a:p>
            <a:pPr marL="274320" indent="-274320" algn="l">
              <a:lnSpc>
                <a:spcPct val="104000"/>
              </a:lnSpc>
              <a:spcBef>
                <a:spcPts val="300"/>
              </a:spcBef>
              <a:buFont typeface="Arial"/>
              <a:buChar char="•"/>
            </a:pPr>
            <a:r>
              <a:rPr lang="en-US" sz="1500" dirty="0">
                <a:solidFill>
                  <a:srgbClr val="000000"/>
                </a:solidFill>
                <a:latin typeface="Arial"/>
                <a:cs typeface="Arial"/>
              </a:rPr>
              <a:t>NNT = 1 / risk difference</a:t>
            </a:r>
          </a:p>
          <a:p>
            <a:pPr marL="274320" indent="-274320" algn="l">
              <a:lnSpc>
                <a:spcPct val="104000"/>
              </a:lnSpc>
              <a:spcBef>
                <a:spcPts val="300"/>
              </a:spcBef>
              <a:buFont typeface="Arial"/>
              <a:buChar char="•"/>
            </a:pPr>
            <a:r>
              <a:rPr lang="en-US" sz="1500" dirty="0">
                <a:solidFill>
                  <a:srgbClr val="000000"/>
                </a:solidFill>
                <a:latin typeface="Arial"/>
                <a:cs typeface="Arial"/>
              </a:rPr>
              <a:t>OR = (a x d) / (b x c)</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Both calculations solved together, each with one plain sentence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4.3  Beyond single studies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One study is rarely the answer.</a:t>
            </a:r>
          </a:p>
          <a:p>
            <a:pPr marL="0" indent="0" algn="ctr">
              <a:spcBef>
                <a:spcPts val="1200"/>
              </a:spcBef>
              <a:buNone/>
            </a:pPr>
            <a:r>
              <a:rPr lang="en-US" sz="1900" i="1" dirty="0">
                <a:solidFill>
                  <a:srgbClr val="595959"/>
                </a:solidFill>
                <a:latin typeface="Arial"/>
                <a:cs typeface="Arial"/>
              </a:rPr>
              <a:t>Diagnostic tests, systematic reviews and meta-analysis, and how to appraise them. (30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Diagnostic accuracy: sensitivity and specificity revisited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Sensitivity catches the sick. Specificity clears the healthy.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Same test, different setting: PPV depends on prevalence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479673" y="1150000"/>
            <a:ext cx="9232653"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PPV, NPV: positive and negative predictive values, the chance that a positive or a negative result is right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positive result means much less when the disease is rare.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ROC curve and the AUC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864367" y="1150000"/>
            <a:ext cx="8463265"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ROC: receiver operating characteristic. AUC: area under the curve. Simulated test.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Each cut-off trades sensitivity for specificity. AUC sums up the whole curve.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PRISMA flow: from 1,300 records to 9 studies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73258" y="1150000"/>
            <a:ext cx="9845484"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PRISMA: Preferred Reporting Items for Systematic reviews and Meta-Analyses. RCT: randomised controlled trial.</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PRISMA flow shows how studies were found, screened and excluded, with reasons.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Reading a forest plot in four steps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73258" y="1150000"/>
            <a:ext cx="9845484"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RR: risk ratio, CI: confidence interval</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Squares = studies, lines = CIs, diamond = pooled result, vertical line = no effect.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Heterogeneity: do the studies agree?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I-squared (i²): the share of the variation between studies that is beyond chance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High I-squared means the studies disagree: find out why before trusting the diamond.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Which risk-of-bias tool for which design?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70025"/>
          <a:ext cx="11277600" cy="3070800"/>
        </p:xfrm>
        <a:graphic>
          <a:graphicData uri="http://schemas.openxmlformats.org/drawingml/2006/table">
            <a:tbl>
              <a:tblPr firstRow="1" bandRow="1">
                <a:tableStyleId>{5C22544A-7EE6-4342-B048-85BDC9FD1C3A}</a:tableStyleId>
              </a:tblPr>
              <a:tblGrid>
                <a:gridCol w="2819400"/>
                <a:gridCol w="2819400"/>
                <a:gridCol w="2819400"/>
                <a:gridCol w="2819400"/>
              </a:tblGrid>
              <a:tr h="380000">
                <a:tc>
                  <a:txBody>
                    <a:bodyPr/>
                    <a:lstStyle/>
                    <a:p>
                      <a:pPr algn="l"/>
                      <a:r>
                        <a:rPr lang="en-US" sz="1400" b="1" dirty="0">
                          <a:solidFill>
                            <a:srgbClr val="FFFFFF"/>
                          </a:solidFill>
                          <a:latin typeface="Arial"/>
                          <a:cs typeface="Arial"/>
                        </a:rPr>
                        <a:t>If the study is a...</a:t>
                      </a:r>
                    </a:p>
                  </a:txBody>
                  <a:tcPr marL="73152" marR="73152" marT="45720" marB="45720" anchor="ctr">
                    <a:solidFill>
                      <a:srgbClr val="0D7377"/>
                    </a:solidFill>
                  </a:tcPr>
                </a:tc>
                <a:tc>
                  <a:txBody>
                    <a:bodyPr/>
                    <a:lstStyle/>
                    <a:p>
                      <a:pPr algn="l"/>
                      <a:r>
                        <a:rPr lang="en-US" sz="1400" b="1" dirty="0">
                          <a:solidFill>
                            <a:srgbClr val="FFFFFF"/>
                          </a:solidFill>
                          <a:latin typeface="Arial"/>
                          <a:cs typeface="Arial"/>
                        </a:rPr>
                        <a:t>Appraise it with</a:t>
                      </a:r>
                    </a:p>
                  </a:txBody>
                  <a:tcPr marL="73152" marR="73152" marT="45720" marB="45720" anchor="ctr">
                    <a:solidFill>
                      <a:srgbClr val="0D7377"/>
                    </a:solidFill>
                  </a:tcPr>
                </a:tc>
                <a:tc>
                  <a:txBody>
                    <a:bodyPr/>
                    <a:lstStyle/>
                    <a:p>
                      <a:pPr algn="l"/>
                      <a:r>
                        <a:rPr lang="en-US" sz="1400" b="1" dirty="0">
                          <a:solidFill>
                            <a:srgbClr val="FFFFFF"/>
                          </a:solidFill>
                          <a:latin typeface="Arial"/>
                          <a:cs typeface="Arial"/>
                        </a:rPr>
                        <a:t>Report it with</a:t>
                      </a:r>
                    </a:p>
                  </a:txBody>
                  <a:tcPr marL="73152" marR="73152" marT="45720" marB="45720" anchor="ctr">
                    <a:solidFill>
                      <a:srgbClr val="0D7377"/>
                    </a:solidFill>
                  </a:tcPr>
                </a:tc>
                <a:tc>
                  <a:txBody>
                    <a:bodyPr/>
                    <a:lstStyle/>
                    <a:p>
                      <a:pPr algn="l"/>
                      <a:r>
                        <a:rPr lang="en-US" sz="1400" b="1" dirty="0">
                          <a:solidFill>
                            <a:srgbClr val="FFFFFF"/>
                          </a:solidFill>
                          <a:latin typeface="Arial"/>
                          <a:cs typeface="Arial"/>
                        </a:rPr>
                        <a:t>Course example</a:t>
                      </a:r>
                    </a:p>
                  </a:txBody>
                  <a:tcPr marL="73152" marR="73152" marT="45720" marB="45720" anchor="ctr">
                    <a:solidFill>
                      <a:srgbClr val="0D7377"/>
                    </a:solidFill>
                  </a:tcPr>
                </a:tc>
              </a:tr>
              <a:tr h="538160">
                <a:tc>
                  <a:txBody>
                    <a:bodyPr/>
                    <a:lstStyle/>
                    <a:p>
                      <a:pPr algn="l"/>
                      <a:r>
                        <a:rPr lang="en-US" sz="1400" dirty="0">
                          <a:solidFill>
                            <a:srgbClr val="000000"/>
                          </a:solidFill>
                          <a:latin typeface="Arial"/>
                          <a:cs typeface="Arial"/>
                        </a:rPr>
                        <a:t>Randomised trial</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RoB 2</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CONSORT</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Paper 1 (Boulet)</a:t>
                      </a:r>
                    </a:p>
                  </a:txBody>
                  <a:tcPr marL="73152" marR="73152" marT="45720" marB="45720" anchor="ctr">
                    <a:solidFill>
                      <a:srgbClr val="FFFFFF"/>
                    </a:solidFill>
                  </a:tcPr>
                </a:tc>
              </a:tr>
              <a:tr h="538160">
                <a:tc>
                  <a:txBody>
                    <a:bodyPr/>
                    <a:lstStyle/>
                    <a:p>
                      <a:pPr algn="l"/>
                      <a:r>
                        <a:rPr lang="en-US" sz="1400" dirty="0">
                          <a:solidFill>
                            <a:srgbClr val="000000"/>
                          </a:solidFill>
                          <a:latin typeface="Arial"/>
                          <a:cs typeface="Arial"/>
                        </a:rPr>
                        <a:t>Non-randomised study of an intervention</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ROBINS-I</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TREND or STROBE</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 </a:t>
                      </a:r>
                    </a:p>
                  </a:txBody>
                  <a:tcPr marL="73152" marR="73152" marT="45720" marB="45720" anchor="ctr">
                    <a:solidFill>
                      <a:srgbClr val="F5F9FA"/>
                    </a:solidFill>
                  </a:tcPr>
                </a:tc>
              </a:tr>
              <a:tr h="538160">
                <a:tc>
                  <a:txBody>
                    <a:bodyPr/>
                    <a:lstStyle/>
                    <a:p>
                      <a:pPr algn="l"/>
                      <a:r>
                        <a:rPr lang="en-US" sz="1400" dirty="0">
                          <a:solidFill>
                            <a:srgbClr val="000000"/>
                          </a:solidFill>
                          <a:latin typeface="Arial"/>
                          <a:cs typeface="Arial"/>
                        </a:rPr>
                        <a:t>Cohort or case-control study of an exposure</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Newcastle-Ottawa Scale (or ROBINS-E)</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STROBE</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Paper 2 (Hyun)</a:t>
                      </a:r>
                    </a:p>
                  </a:txBody>
                  <a:tcPr marL="73152" marR="73152" marT="45720" marB="45720" anchor="ctr">
                    <a:solidFill>
                      <a:srgbClr val="FFFFFF"/>
                    </a:solidFill>
                  </a:tcPr>
                </a:tc>
              </a:tr>
              <a:tr h="538160">
                <a:tc>
                  <a:txBody>
                    <a:bodyPr/>
                    <a:lstStyle/>
                    <a:p>
                      <a:pPr algn="l"/>
                      <a:r>
                        <a:rPr lang="en-US" sz="1400" dirty="0">
                          <a:solidFill>
                            <a:srgbClr val="000000"/>
                          </a:solidFill>
                          <a:latin typeface="Arial"/>
                          <a:cs typeface="Arial"/>
                        </a:rPr>
                        <a:t>Diagnostic accuracy study</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QUADAS-2</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STARD</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 </a:t>
                      </a:r>
                    </a:p>
                  </a:txBody>
                  <a:tcPr marL="73152" marR="73152" marT="45720" marB="45720" anchor="ctr">
                    <a:solidFill>
                      <a:srgbClr val="F5F9FA"/>
                    </a:solidFill>
                  </a:tcPr>
                </a:tc>
              </a:tr>
              <a:tr h="538160">
                <a:tc>
                  <a:txBody>
                    <a:bodyPr/>
                    <a:lstStyle/>
                    <a:p>
                      <a:pPr algn="l"/>
                      <a:r>
                        <a:rPr lang="en-US" sz="1400" dirty="0">
                          <a:solidFill>
                            <a:srgbClr val="000000"/>
                          </a:solidFill>
                          <a:latin typeface="Arial"/>
                          <a:cs typeface="Arial"/>
                        </a:rPr>
                        <a:t>Systematic review</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AMSTAR 2</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PRISMA</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 </a:t>
                      </a:r>
                    </a:p>
                  </a:txBody>
                  <a:tcPr marL="73152" marR="73152" marT="45720" marB="45720" anchor="ctr">
                    <a:solidFill>
                      <a:srgbClr val="FFFFFF"/>
                    </a:solidFill>
                  </a:tcPr>
                </a:tc>
              </a:tr>
            </a:tbl>
          </a:graphicData>
        </a:graphic>
      </p:graphicFrame>
      <p:sp>
        <p:nvSpPr>
          <p:cNvPr id="31" name="Caption"/>
          <p:cNvSpPr txBox="1"/>
          <p:nvPr/>
        </p:nvSpPr>
        <p:spPr>
          <a:xfrm>
            <a:off x="457200" y="4630825"/>
            <a:ext cx="11277600" cy="76912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RoB 2: Cochrane risk-of-bias tool for randomised trials. ROBINS-I / -E: risk of bias in non-randomised studies of interventions / exposures. QUADAS-2: for diagnostic accuracy studies. AMSTAR 2: for systematic reviews. The reporting guidelines are covered in Session 8.</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The last question: are the conclusions supported by the data?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Questions 7-9 of the 10-question appraisal checklist used in Session 8 (Course/Resources)</a:t>
            </a:r>
          </a:p>
        </p:txBody>
      </p:sp>
      <p:sp>
        <p:nvSpPr>
          <p:cNvPr id="70" name="CardHead"/>
          <p:cNvSpPr/>
          <p:nvPr/>
        </p:nvSpPr>
        <p:spPr>
          <a:xfrm>
            <a:off x="457200" y="20185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Words match the design</a:t>
            </a:r>
          </a:p>
        </p:txBody>
      </p:sp>
      <p:sp>
        <p:nvSpPr>
          <p:cNvPr id="71" name="CardBody"/>
          <p:cNvSpPr/>
          <p:nvPr/>
        </p:nvSpPr>
        <p:spPr>
          <a:xfrm>
            <a:off x="457200"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'Caused' needs randomisation</a:t>
            </a:r>
          </a:p>
          <a:p>
            <a:pPr marL="0" indent="0" algn="l">
              <a:lnSpc>
                <a:spcPct val="104000"/>
              </a:lnSpc>
              <a:spcBef>
                <a:spcPts val="400"/>
              </a:spcBef>
              <a:buNone/>
            </a:pPr>
            <a:r>
              <a:rPr lang="en-US" sz="1750" dirty="0">
                <a:solidFill>
                  <a:srgbClr val="000000"/>
                </a:solidFill>
                <a:latin typeface="Arial"/>
                <a:cs typeface="Arial"/>
              </a:rPr>
              <a:t>Observational: 'associated with'</a:t>
            </a:r>
          </a:p>
          <a:p>
            <a:pPr marL="0" indent="0" algn="l">
              <a:lnSpc>
                <a:spcPct val="104000"/>
              </a:lnSpc>
              <a:spcBef>
                <a:spcPts val="400"/>
              </a:spcBef>
              <a:buNone/>
            </a:pPr>
            <a:r>
              <a:rPr lang="en-US" sz="1750" dirty="0">
                <a:solidFill>
                  <a:srgbClr val="000000"/>
                </a:solidFill>
                <a:latin typeface="Arial"/>
                <a:cs typeface="Arial"/>
              </a:rPr>
              <a:t>Pilot: feasibility, not effect</a:t>
            </a:r>
          </a:p>
        </p:txBody>
      </p:sp>
      <p:sp>
        <p:nvSpPr>
          <p:cNvPr id="72" name="CardHead"/>
          <p:cNvSpPr/>
          <p:nvPr/>
        </p:nvSpPr>
        <p:spPr>
          <a:xfrm>
            <a:off x="4283066" y="20185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Numbers match the words</a:t>
            </a:r>
          </a:p>
        </p:txBody>
      </p:sp>
      <p:sp>
        <p:nvSpPr>
          <p:cNvPr id="73" name="CardBody"/>
          <p:cNvSpPr/>
          <p:nvPr/>
        </p:nvSpPr>
        <p:spPr>
          <a:xfrm>
            <a:off x="4283066"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Effect size with its 95% CI</a:t>
            </a:r>
          </a:p>
          <a:p>
            <a:pPr marL="0" indent="0" algn="l">
              <a:lnSpc>
                <a:spcPct val="104000"/>
              </a:lnSpc>
              <a:spcBef>
                <a:spcPts val="400"/>
              </a:spcBef>
              <a:buNone/>
            </a:pPr>
            <a:r>
              <a:rPr lang="en-US" sz="1750" dirty="0">
                <a:solidFill>
                  <a:srgbClr val="000000"/>
                </a:solidFill>
                <a:latin typeface="Arial"/>
                <a:cs typeface="Arial"/>
              </a:rPr>
              <a:t>Relative and absolute effect</a:t>
            </a:r>
          </a:p>
          <a:p>
            <a:pPr marL="0" indent="0" algn="l">
              <a:lnSpc>
                <a:spcPct val="104000"/>
              </a:lnSpc>
              <a:spcBef>
                <a:spcPts val="400"/>
              </a:spcBef>
              <a:buNone/>
            </a:pPr>
            <a:r>
              <a:rPr lang="en-US" sz="1750" dirty="0">
                <a:solidFill>
                  <a:srgbClr val="000000"/>
                </a:solidFill>
                <a:latin typeface="Arial"/>
                <a:cs typeface="Arial"/>
              </a:rPr>
              <a:t>No 'trend' for p = 0.42</a:t>
            </a:r>
          </a:p>
        </p:txBody>
      </p:sp>
      <p:sp>
        <p:nvSpPr>
          <p:cNvPr id="74" name="CardHead"/>
          <p:cNvSpPr/>
          <p:nvPr/>
        </p:nvSpPr>
        <p:spPr>
          <a:xfrm>
            <a:off x="8108932" y="2018552"/>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Honest limits, no spin</a:t>
            </a:r>
          </a:p>
        </p:txBody>
      </p:sp>
      <p:sp>
        <p:nvSpPr>
          <p:cNvPr id="75" name="CardBody"/>
          <p:cNvSpPr/>
          <p:nvPr/>
        </p:nvSpPr>
        <p:spPr>
          <a:xfrm>
            <a:off x="8108932"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Primary outcome reported first</a:t>
            </a:r>
          </a:p>
          <a:p>
            <a:pPr marL="0" indent="0" algn="l">
              <a:lnSpc>
                <a:spcPct val="104000"/>
              </a:lnSpc>
              <a:spcBef>
                <a:spcPts val="400"/>
              </a:spcBef>
              <a:buNone/>
            </a:pPr>
            <a:r>
              <a:rPr lang="en-US" sz="1750" dirty="0">
                <a:solidFill>
                  <a:srgbClr val="000000"/>
                </a:solidFill>
                <a:latin typeface="Arial"/>
                <a:cs typeface="Arial"/>
              </a:rPr>
              <a:t>Main limitations stated</a:t>
            </a:r>
          </a:p>
          <a:p>
            <a:pPr marL="0" indent="0" algn="l">
              <a:lnSpc>
                <a:spcPct val="104000"/>
              </a:lnSpc>
              <a:spcBef>
                <a:spcPts val="400"/>
              </a:spcBef>
              <a:buNone/>
            </a:pPr>
            <a:r>
              <a:rPr lang="en-US" sz="1750" dirty="0">
                <a:solidFill>
                  <a:srgbClr val="000000"/>
                </a:solidFill>
                <a:latin typeface="Arial"/>
                <a:cs typeface="Arial"/>
              </a:rPr>
              <a:t>Conclusion based on the primary result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Read the conclusion last, and check it against the design and the numbers.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Exercise: read the forest plot, pick the tool</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8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Session 4 exercise sheet (PDF), Part E: the forest plot of six fluid trials, also on the shared screen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Poll: which trial carries the most weight?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Poll: does any single trial show a clear effect?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Poll: does the diamond cross RR = 1? Say the result in one sentence</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Poll: the risk-of-bias tool for Paper 1 (Boulet), Paper 2 (Hyun) and a review of fluid trials</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Reminder</a:t>
            </a:r>
          </a:p>
          <a:p>
            <a:pPr marL="274320" indent="-274320" algn="l">
              <a:lnSpc>
                <a:spcPct val="104000"/>
              </a:lnSpc>
              <a:spcBef>
                <a:spcPts val="300"/>
              </a:spcBef>
              <a:buFont typeface="Arial"/>
              <a:buChar char="•"/>
            </a:pPr>
            <a:r>
              <a:rPr lang="en-US" sz="1500" dirty="0">
                <a:solidFill>
                  <a:srgbClr val="000000"/>
                </a:solidFill>
                <a:latin typeface="Arial"/>
                <a:cs typeface="Arial"/>
              </a:rPr>
              <a:t>Square = one study</a:t>
            </a:r>
          </a:p>
          <a:p>
            <a:pPr marL="274320" indent="-274320" algn="l">
              <a:lnSpc>
                <a:spcPct val="104000"/>
              </a:lnSpc>
              <a:spcBef>
                <a:spcPts val="300"/>
              </a:spcBef>
              <a:buFont typeface="Arial"/>
              <a:buChar char="•"/>
            </a:pPr>
            <a:r>
              <a:rPr lang="en-US" sz="1500" dirty="0">
                <a:solidFill>
                  <a:srgbClr val="000000"/>
                </a:solidFill>
                <a:latin typeface="Arial"/>
                <a:cs typeface="Arial"/>
              </a:rPr>
              <a:t>Line = 95% confidence interval</a:t>
            </a:r>
          </a:p>
          <a:p>
            <a:pPr marL="274320" indent="-274320" algn="l">
              <a:lnSpc>
                <a:spcPct val="104000"/>
              </a:lnSpc>
              <a:spcBef>
                <a:spcPts val="300"/>
              </a:spcBef>
              <a:buFont typeface="Arial"/>
              <a:buChar char="•"/>
            </a:pPr>
            <a:r>
              <a:rPr lang="en-US" sz="1500" dirty="0">
                <a:solidFill>
                  <a:srgbClr val="000000"/>
                </a:solidFill>
                <a:latin typeface="Arial"/>
                <a:cs typeface="Arial"/>
              </a:rPr>
              <a:t>Diamond = pooled result</a:t>
            </a:r>
          </a:p>
          <a:p>
            <a:pPr marL="274320" indent="-274320" algn="l">
              <a:lnSpc>
                <a:spcPct val="104000"/>
              </a:lnSpc>
              <a:spcBef>
                <a:spcPts val="300"/>
              </a:spcBef>
              <a:buFont typeface="Arial"/>
              <a:buChar char="•"/>
            </a:pPr>
            <a:r>
              <a:rPr lang="en-US" sz="1500" dirty="0">
                <a:solidFill>
                  <a:srgbClr val="000000"/>
                </a:solidFill>
                <a:latin typeface="Arial"/>
                <a:cs typeface="Arial"/>
              </a:rPr>
              <a:t>Tools: see the table two slides back</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One class sentence on the pooled result, and three tools named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Outcomes: one primary, defined by what, how and when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The running example (observational version)</a:t>
            </a:r>
          </a:p>
        </p:txBody>
      </p:sp>
      <p:sp>
        <p:nvSpPr>
          <p:cNvPr id="70" name="CardHead"/>
          <p:cNvSpPr/>
          <p:nvPr/>
        </p:nvSpPr>
        <p:spPr>
          <a:xfrm>
            <a:off x="457200" y="2058240"/>
            <a:ext cx="26694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What</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Death from any cause</a:t>
            </a:r>
          </a:p>
          <a:p>
            <a:pPr marL="0" indent="0" algn="l">
              <a:lnSpc>
                <a:spcPct val="104000"/>
              </a:lnSpc>
              <a:spcBef>
                <a:spcPts val="400"/>
              </a:spcBef>
              <a:buNone/>
            </a:pPr>
            <a:r>
              <a:rPr lang="en-US" sz="1600" dirty="0">
                <a:solidFill>
                  <a:srgbClr val="000000"/>
                </a:solidFill>
                <a:latin typeface="Arial"/>
                <a:cs typeface="Arial"/>
              </a:rPr>
              <a:t>Not 'mortality improved'</a:t>
            </a:r>
          </a:p>
        </p:txBody>
      </p:sp>
      <p:sp>
        <p:nvSpPr>
          <p:cNvPr id="72" name="CardHead"/>
          <p:cNvSpPr/>
          <p:nvPr/>
        </p:nvSpPr>
        <p:spPr>
          <a:xfrm>
            <a:off x="33266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How</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Hospital record</a:t>
            </a:r>
          </a:p>
          <a:p>
            <a:pPr marL="0" indent="0" algn="l">
              <a:lnSpc>
                <a:spcPct val="104000"/>
              </a:lnSpc>
              <a:spcBef>
                <a:spcPts val="400"/>
              </a:spcBef>
              <a:buNone/>
            </a:pPr>
            <a:r>
              <a:rPr lang="en-US" sz="1600" dirty="0">
                <a:solidFill>
                  <a:srgbClr val="000000"/>
                </a:solidFill>
                <a:latin typeface="Arial"/>
                <a:cs typeface="Arial"/>
              </a:rPr>
              <a:t>Phone call if discharged</a:t>
            </a:r>
          </a:p>
        </p:txBody>
      </p:sp>
      <p:sp>
        <p:nvSpPr>
          <p:cNvPr id="74" name="CardHead"/>
          <p:cNvSpPr/>
          <p:nvPr/>
        </p:nvSpPr>
        <p:spPr>
          <a:xfrm>
            <a:off x="61960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When</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Day 28 after ICU admission</a:t>
            </a:r>
          </a:p>
          <a:p>
            <a:pPr marL="0" indent="0" algn="l">
              <a:lnSpc>
                <a:spcPct val="104000"/>
              </a:lnSpc>
              <a:spcBef>
                <a:spcPts val="400"/>
              </a:spcBef>
              <a:buNone/>
            </a:pPr>
            <a:r>
              <a:rPr lang="en-US" sz="1600" dirty="0">
                <a:solidFill>
                  <a:srgbClr val="000000"/>
                </a:solidFill>
                <a:latin typeface="Arial"/>
                <a:cs typeface="Arial"/>
              </a:rPr>
              <a:t>The same day for every patient</a:t>
            </a:r>
          </a:p>
        </p:txBody>
      </p:sp>
      <p:sp>
        <p:nvSpPr>
          <p:cNvPr id="76" name="CardHead"/>
          <p:cNvSpPr/>
          <p:nvPr/>
        </p:nvSpPr>
        <p:spPr>
          <a:xfrm>
            <a:off x="90654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2-3 secondary outcomes</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Acute kidney injury by day 7</a:t>
            </a:r>
          </a:p>
          <a:p>
            <a:pPr marL="0" indent="0" algn="l">
              <a:lnSpc>
                <a:spcPct val="104000"/>
              </a:lnSpc>
              <a:spcBef>
                <a:spcPts val="400"/>
              </a:spcBef>
              <a:buNone/>
            </a:pPr>
            <a:r>
              <a:rPr lang="en-US" sz="1600" dirty="0">
                <a:solidFill>
                  <a:srgbClr val="000000"/>
                </a:solidFill>
                <a:latin typeface="Arial"/>
                <a:cs typeface="Arial"/>
              </a:rPr>
              <a:t>Ventilator-free days to day 28</a:t>
            </a:r>
          </a:p>
          <a:p>
            <a:pPr marL="0" indent="0" algn="l">
              <a:lnSpc>
                <a:spcPct val="104000"/>
              </a:lnSpc>
              <a:spcBef>
                <a:spcPts val="400"/>
              </a:spcBef>
              <a:buNone/>
            </a:pPr>
            <a:r>
              <a:rPr lang="en-US" sz="1600" dirty="0">
                <a:solidFill>
                  <a:srgbClr val="000000"/>
                </a:solidFill>
                <a:latin typeface="Arial"/>
                <a:cs typeface="Arial"/>
              </a:rPr>
              <a:t>ICU length of stay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Decide the primary outcome before you see the data, and report it first.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4: exposure, outcomes and biases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PROPOSAL BUILDER   |   40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Watch: the instructor writes Part 2b live for the running example (15 min)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Exposure or intervention, and comparator: exactly what, how much, when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One primary outcome (what, how, when) and 2-3 secondary outcomes</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Two main biases, a concrete fix for each, and 'caused' or 'associated'</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Your turn: draft the same for your own question (16 min, quiet individual work)</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Three volunteers read one bias and its fix aloud for feedback (7 min)</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Check your draft</a:t>
            </a:r>
          </a:p>
          <a:p>
            <a:pPr marL="274320" indent="-274320" algn="l">
              <a:lnSpc>
                <a:spcPct val="104000"/>
              </a:lnSpc>
              <a:spcBef>
                <a:spcPts val="300"/>
              </a:spcBef>
              <a:buFont typeface="Arial"/>
              <a:buChar char="•"/>
            </a:pPr>
            <a:r>
              <a:rPr lang="en-US" sz="1500" dirty="0">
                <a:solidFill>
                  <a:srgbClr val="000000"/>
                </a:solidFill>
                <a:latin typeface="Arial"/>
                <a:cs typeface="Arial"/>
              </a:rPr>
              <a:t>Comparator stated?</a:t>
            </a:r>
          </a:p>
          <a:p>
            <a:pPr marL="274320" indent="-274320" algn="l">
              <a:lnSpc>
                <a:spcPct val="104000"/>
              </a:lnSpc>
              <a:spcBef>
                <a:spcPts val="300"/>
              </a:spcBef>
              <a:buFont typeface="Arial"/>
              <a:buChar char="•"/>
            </a:pPr>
            <a:r>
              <a:rPr lang="en-US" sz="1500" dirty="0">
                <a:solidFill>
                  <a:srgbClr val="000000"/>
                </a:solidFill>
                <a:latin typeface="Arial"/>
                <a:cs typeface="Arial"/>
              </a:rPr>
              <a:t>Only one primary outcome?</a:t>
            </a:r>
          </a:p>
          <a:p>
            <a:pPr marL="274320" indent="-274320" algn="l">
              <a:lnSpc>
                <a:spcPct val="104000"/>
              </a:lnSpc>
              <a:spcBef>
                <a:spcPts val="300"/>
              </a:spcBef>
              <a:buFont typeface="Arial"/>
              <a:buChar char="•"/>
            </a:pPr>
            <a:r>
              <a:rPr lang="en-US" sz="1500" dirty="0">
                <a:solidFill>
                  <a:srgbClr val="000000"/>
                </a:solidFill>
                <a:latin typeface="Arial"/>
                <a:cs typeface="Arial"/>
              </a:rPr>
              <a:t>Outcome has a time point?</a:t>
            </a:r>
          </a:p>
          <a:p>
            <a:pPr marL="274320" indent="-274320" algn="l">
              <a:lnSpc>
                <a:spcPct val="104000"/>
              </a:lnSpc>
              <a:spcBef>
                <a:spcPts val="300"/>
              </a:spcBef>
              <a:buFont typeface="Arial"/>
              <a:buChar char="•"/>
            </a:pPr>
            <a:r>
              <a:rPr lang="en-US" sz="1500" dirty="0">
                <a:solidFill>
                  <a:srgbClr val="000000"/>
                </a:solidFill>
                <a:latin typeface="Arial"/>
                <a:cs typeface="Arial"/>
              </a:rPr>
              <a:t>Confounding by indication?</a:t>
            </a:r>
          </a:p>
          <a:p>
            <a:pPr marL="274320" indent="-274320" algn="l">
              <a:lnSpc>
                <a:spcPct val="104000"/>
              </a:lnSpc>
              <a:spcBef>
                <a:spcPts val="300"/>
              </a:spcBef>
              <a:buFont typeface="Arial"/>
              <a:buChar char="•"/>
            </a:pPr>
            <a:r>
              <a:rPr lang="en-US" sz="1500" dirty="0">
                <a:solidFill>
                  <a:srgbClr val="000000"/>
                </a:solidFill>
                <a:latin typeface="Arial"/>
                <a:cs typeface="Arial"/>
              </a:rPr>
              <a:t>A concrete fix for each bias?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OUTPUT   </a:t>
            </a:r>
            <a:r>
              <a:rPr lang="en-US" sz="1500" dirty="0">
                <a:solidFill>
                  <a:srgbClr val="000000"/>
                </a:solidFill>
                <a:latin typeface="Arial"/>
                <a:cs typeface="Arial"/>
              </a:rPr>
              <a:t>Your own Proposal Part 2 complete (2a from Session 3, 2b today). Finish it as homework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Session 4 in one slide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80240"/>
            <a:ext cx="26694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4.1 Trust</a:t>
            </a:r>
          </a:p>
        </p:txBody>
      </p:sp>
      <p:sp>
        <p:nvSpPr>
          <p:cNvPr id="71" name="CardBody"/>
          <p:cNvSpPr/>
          <p:nvPr/>
        </p:nvSpPr>
        <p:spPr>
          <a:xfrm>
            <a:off x="4572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Bias: size does not fix it</a:t>
            </a:r>
          </a:p>
          <a:p>
            <a:pPr marL="0" indent="0" algn="l">
              <a:lnSpc>
                <a:spcPct val="104000"/>
              </a:lnSpc>
              <a:spcBef>
                <a:spcPts val="400"/>
              </a:spcBef>
              <a:buNone/>
            </a:pPr>
            <a:r>
              <a:rPr lang="en-US" sz="1600" dirty="0">
                <a:solidFill>
                  <a:srgbClr val="000000"/>
                </a:solidFill>
                <a:latin typeface="Arial"/>
                <a:cs typeface="Arial"/>
              </a:rPr>
              <a:t>Confounding: remove it</a:t>
            </a:r>
          </a:p>
          <a:p>
            <a:pPr marL="0" indent="0" algn="l">
              <a:lnSpc>
                <a:spcPct val="104000"/>
              </a:lnSpc>
              <a:spcBef>
                <a:spcPts val="400"/>
              </a:spcBef>
              <a:buNone/>
            </a:pPr>
            <a:r>
              <a:rPr lang="en-US" sz="1600" dirty="0">
                <a:solidFill>
                  <a:srgbClr val="000000"/>
                </a:solidFill>
                <a:latin typeface="Arial"/>
                <a:cs typeface="Arial"/>
              </a:rPr>
              <a:t>Effect modification: report it</a:t>
            </a:r>
          </a:p>
        </p:txBody>
      </p:sp>
      <p:sp>
        <p:nvSpPr>
          <p:cNvPr id="72" name="CardHead"/>
          <p:cNvSpPr/>
          <p:nvPr/>
        </p:nvSpPr>
        <p:spPr>
          <a:xfrm>
            <a:off x="3326600" y="1680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4.2 Size</a:t>
            </a:r>
          </a:p>
        </p:txBody>
      </p:sp>
      <p:sp>
        <p:nvSpPr>
          <p:cNvPr id="73" name="CardBody"/>
          <p:cNvSpPr/>
          <p:nvPr/>
        </p:nvSpPr>
        <p:spPr>
          <a:xfrm>
            <a:off x="33266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Relative: RR, OR</a:t>
            </a:r>
          </a:p>
          <a:p>
            <a:pPr marL="0" indent="0" algn="l">
              <a:lnSpc>
                <a:spcPct val="104000"/>
              </a:lnSpc>
              <a:spcBef>
                <a:spcPts val="400"/>
              </a:spcBef>
              <a:buNone/>
            </a:pPr>
            <a:r>
              <a:rPr lang="en-US" sz="1600" dirty="0">
                <a:solidFill>
                  <a:srgbClr val="000000"/>
                </a:solidFill>
                <a:latin typeface="Arial"/>
                <a:cs typeface="Arial"/>
              </a:rPr>
              <a:t>Absolute: RD, NNT</a:t>
            </a:r>
          </a:p>
          <a:p>
            <a:pPr marL="0" indent="0" algn="l">
              <a:lnSpc>
                <a:spcPct val="104000"/>
              </a:lnSpc>
              <a:spcBef>
                <a:spcPts val="400"/>
              </a:spcBef>
              <a:buNone/>
            </a:pPr>
            <a:r>
              <a:rPr lang="en-US" sz="1600" dirty="0">
                <a:solidFill>
                  <a:srgbClr val="000000"/>
                </a:solidFill>
                <a:latin typeface="Arial"/>
                <a:cs typeface="Arial"/>
              </a:rPr>
              <a:t>OR close to RR only if rare</a:t>
            </a:r>
          </a:p>
        </p:txBody>
      </p:sp>
      <p:sp>
        <p:nvSpPr>
          <p:cNvPr id="74" name="CardHead"/>
          <p:cNvSpPr/>
          <p:nvPr/>
        </p:nvSpPr>
        <p:spPr>
          <a:xfrm>
            <a:off x="6196000" y="1680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4.3 Many studies</a:t>
            </a:r>
          </a:p>
        </p:txBody>
      </p:sp>
      <p:sp>
        <p:nvSpPr>
          <p:cNvPr id="75" name="CardBody"/>
          <p:cNvSpPr/>
          <p:nvPr/>
        </p:nvSpPr>
        <p:spPr>
          <a:xfrm>
            <a:off x="61960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PPV depends on prevalence</a:t>
            </a:r>
          </a:p>
          <a:p>
            <a:pPr marL="0" indent="0" algn="l">
              <a:lnSpc>
                <a:spcPct val="104000"/>
              </a:lnSpc>
              <a:spcBef>
                <a:spcPts val="400"/>
              </a:spcBef>
              <a:buNone/>
            </a:pPr>
            <a:r>
              <a:rPr lang="en-US" sz="1600" dirty="0">
                <a:solidFill>
                  <a:srgbClr val="000000"/>
                </a:solidFill>
                <a:latin typeface="Arial"/>
                <a:cs typeface="Arial"/>
              </a:rPr>
              <a:t>Forest plot: read the diamond</a:t>
            </a:r>
          </a:p>
          <a:p>
            <a:pPr marL="0" indent="0" algn="l">
              <a:lnSpc>
                <a:spcPct val="104000"/>
              </a:lnSpc>
              <a:spcBef>
                <a:spcPts val="400"/>
              </a:spcBef>
              <a:buNone/>
            </a:pPr>
            <a:r>
              <a:rPr lang="en-US" sz="1600" dirty="0">
                <a:solidFill>
                  <a:srgbClr val="000000"/>
                </a:solidFill>
                <a:latin typeface="Arial"/>
                <a:cs typeface="Arial"/>
              </a:rPr>
              <a:t>Right tool for the design</a:t>
            </a:r>
          </a:p>
        </p:txBody>
      </p:sp>
      <p:sp>
        <p:nvSpPr>
          <p:cNvPr id="76" name="CardHead"/>
          <p:cNvSpPr/>
          <p:nvPr/>
        </p:nvSpPr>
        <p:spPr>
          <a:xfrm>
            <a:off x="9065400" y="1680240"/>
            <a:ext cx="26694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Your proposal</a:t>
            </a:r>
          </a:p>
        </p:txBody>
      </p:sp>
      <p:sp>
        <p:nvSpPr>
          <p:cNvPr id="77" name="CardBody"/>
          <p:cNvSpPr/>
          <p:nvPr/>
        </p:nvSpPr>
        <p:spPr>
          <a:xfrm>
            <a:off x="90654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Part 2 complete</a:t>
            </a:r>
          </a:p>
          <a:p>
            <a:pPr marL="0" indent="0" algn="l">
              <a:lnSpc>
                <a:spcPct val="104000"/>
              </a:lnSpc>
              <a:spcBef>
                <a:spcPts val="400"/>
              </a:spcBef>
              <a:buNone/>
            </a:pPr>
            <a:r>
              <a:rPr lang="en-US" sz="1600" dirty="0">
                <a:solidFill>
                  <a:srgbClr val="000000"/>
                </a:solidFill>
                <a:latin typeface="Arial"/>
                <a:cs typeface="Arial"/>
              </a:rPr>
              <a:t>Caused or associated?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Trust first, then size, and check that the words match the design.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Wrap-up and homework</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DISCUSSION   |   5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Exit question (chat or 1-question form): ICU patients who received more fluid died more often. Give one reason other than the fluid</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Why: it checks today's key idea. The instructor reads every answer and opens Session 5 with them</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Homework: finish your own Proposal Part 2 (exposure, comparator, outcomes, biases)</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Optional: exercise sheet Parts B and D (effect modification, PPV in two settings)</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Next Saturday (Session 5): data, and the course dataset FLUID-ICU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OUTPUT   </a:t>
            </a:r>
            <a:r>
              <a:rPr lang="en-US" sz="1500" dirty="0">
                <a:solidFill>
                  <a:srgbClr val="000000"/>
                </a:solidFill>
                <a:latin typeface="Arial"/>
                <a:cs typeface="Arial"/>
              </a:rPr>
              <a:t>One exit answer per person, in the chat or the form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slides: Session 4</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Extra slides: Session 4</a:t>
            </a:r>
          </a:p>
          <a:p>
            <a:pPr marL="0" indent="0" algn="ctr">
              <a:spcBef>
                <a:spcPts val="1200"/>
              </a:spcBef>
              <a:buNone/>
            </a:pPr>
            <a:r>
              <a:rPr lang="en-US" sz="1900" i="1" dirty="0">
                <a:solidFill>
                  <a:srgbClr val="595959"/>
                </a:solidFill>
                <a:latin typeface="Arial"/>
                <a:cs typeface="Arial"/>
              </a:rPr>
              <a:t>Use if time allows, or for self-study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More practice (other examples): which bias?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Only patients who survived to hospital discharge are interviewed about their ICU care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The nurse who knows each patient's group scores their pain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A scale that always reads 0.5 kg too high is used on one ward only</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Choose</a:t>
            </a:r>
          </a:p>
          <a:p>
            <a:pPr marL="274320" indent="-274320" algn="l">
              <a:lnSpc>
                <a:spcPct val="104000"/>
              </a:lnSpc>
              <a:spcBef>
                <a:spcPts val="300"/>
              </a:spcBef>
              <a:buFont typeface="Arial"/>
              <a:buChar char="•"/>
            </a:pPr>
            <a:r>
              <a:rPr lang="en-US" sz="1500" dirty="0">
                <a:solidFill>
                  <a:srgbClr val="000000"/>
                </a:solidFill>
                <a:latin typeface="Arial"/>
                <a:cs typeface="Arial"/>
              </a:rPr>
              <a:t>Selection bias</a:t>
            </a:r>
          </a:p>
          <a:p>
            <a:pPr marL="274320" indent="-274320" algn="l">
              <a:lnSpc>
                <a:spcPct val="104000"/>
              </a:lnSpc>
              <a:spcBef>
                <a:spcPts val="300"/>
              </a:spcBef>
              <a:buFont typeface="Arial"/>
              <a:buChar char="•"/>
            </a:pPr>
            <a:r>
              <a:rPr lang="en-US" sz="1500" dirty="0">
                <a:solidFill>
                  <a:srgbClr val="000000"/>
                </a:solidFill>
                <a:latin typeface="Arial"/>
                <a:cs typeface="Arial"/>
              </a:rPr>
              <a:t>Observer bias</a:t>
            </a:r>
          </a:p>
          <a:p>
            <a:pPr marL="274320" indent="-274320" algn="l">
              <a:lnSpc>
                <a:spcPct val="104000"/>
              </a:lnSpc>
              <a:spcBef>
                <a:spcPts val="300"/>
              </a:spcBef>
              <a:buFont typeface="Arial"/>
              <a:buChar char="•"/>
            </a:pPr>
            <a:r>
              <a:rPr lang="en-US" sz="1500" dirty="0">
                <a:solidFill>
                  <a:srgbClr val="000000"/>
                </a:solidFill>
                <a:latin typeface="Arial"/>
                <a:cs typeface="Arial"/>
              </a:rPr>
              <a:t>Measurement bias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bias for each (answers in the notes)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Other examples: find the confounder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In each, a third factor drives both the exposure and the outcome</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Antibiotics and death</a:t>
            </a:r>
          </a:p>
        </p:txBody>
      </p:sp>
      <p:sp>
        <p:nvSpPr>
          <p:cNvPr id="71" name="CardBody"/>
          <p:cNvSpPr/>
          <p:nvPr/>
        </p:nvSpPr>
        <p:spPr>
          <a:xfrm>
            <a:off x="457200"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More antibiotics, more deaths?</a:t>
            </a:r>
          </a:p>
          <a:p>
            <a:pPr marL="0" indent="0" algn="l">
              <a:lnSpc>
                <a:spcPct val="104000"/>
              </a:lnSpc>
              <a:spcBef>
                <a:spcPts val="400"/>
              </a:spcBef>
              <a:buNone/>
            </a:pPr>
            <a:r>
              <a:rPr lang="en-US" sz="1750" b="1" dirty="0">
                <a:solidFill>
                  <a:srgbClr val="000000"/>
                </a:solidFill>
                <a:latin typeface="Arial"/>
                <a:cs typeface="Arial"/>
              </a:rPr>
              <a:t>Confounder: severity of infection</a:t>
            </a:r>
          </a:p>
          <a:p>
            <a:pPr marL="0" indent="0" algn="l">
              <a:lnSpc>
                <a:spcPct val="104000"/>
              </a:lnSpc>
              <a:spcBef>
                <a:spcPts val="400"/>
              </a:spcBef>
              <a:buNone/>
            </a:pPr>
            <a:r>
              <a:rPr lang="en-US" sz="1750" dirty="0">
                <a:solidFill>
                  <a:srgbClr val="000000"/>
                </a:solidFill>
                <a:latin typeface="Arial"/>
                <a:cs typeface="Arial"/>
              </a:rPr>
              <a:t>Sicker patients get more drugs</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Dietitian and weight loss</a:t>
            </a:r>
          </a:p>
        </p:txBody>
      </p:sp>
      <p:sp>
        <p:nvSpPr>
          <p:cNvPr id="73" name="CardBody"/>
          <p:cNvSpPr/>
          <p:nvPr/>
        </p:nvSpPr>
        <p:spPr>
          <a:xfrm>
            <a:off x="4283066"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Seen by a dietitian, more weight loss?</a:t>
            </a:r>
          </a:p>
          <a:p>
            <a:pPr marL="0" indent="0" algn="l">
              <a:lnSpc>
                <a:spcPct val="104000"/>
              </a:lnSpc>
              <a:spcBef>
                <a:spcPts val="400"/>
              </a:spcBef>
              <a:buNone/>
            </a:pPr>
            <a:r>
              <a:rPr lang="en-US" sz="1750" b="1" dirty="0">
                <a:solidFill>
                  <a:srgbClr val="000000"/>
                </a:solidFill>
                <a:latin typeface="Arial"/>
                <a:cs typeface="Arial"/>
              </a:rPr>
              <a:t>Confounder: malnutrition at admission</a:t>
            </a:r>
          </a:p>
          <a:p>
            <a:pPr marL="0" indent="0" algn="l">
              <a:lnSpc>
                <a:spcPct val="104000"/>
              </a:lnSpc>
              <a:spcBef>
                <a:spcPts val="400"/>
              </a:spcBef>
              <a:buNone/>
            </a:pPr>
            <a:r>
              <a:rPr lang="en-US" sz="1750" dirty="0">
                <a:solidFill>
                  <a:srgbClr val="000000"/>
                </a:solidFill>
                <a:latin typeface="Arial"/>
                <a:cs typeface="Arial"/>
              </a:rPr>
              <a:t>The reason for referral</a:t>
            </a:r>
          </a:p>
        </p:txBody>
      </p:sp>
      <p:sp>
        <p:nvSpPr>
          <p:cNvPr id="74" name="CardHead"/>
          <p:cNvSpPr/>
          <p:nvPr/>
        </p:nvSpPr>
        <p:spPr>
          <a:xfrm>
            <a:off x="8108932" y="1925948"/>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Vasopressors and arrhythmia</a:t>
            </a:r>
          </a:p>
        </p:txBody>
      </p:sp>
      <p:sp>
        <p:nvSpPr>
          <p:cNvPr id="75" name="CardBody"/>
          <p:cNvSpPr/>
          <p:nvPr/>
        </p:nvSpPr>
        <p:spPr>
          <a:xfrm>
            <a:off x="8108932"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Vasopressors, more arrhythmia?</a:t>
            </a:r>
          </a:p>
          <a:p>
            <a:pPr marL="0" indent="0" algn="l">
              <a:lnSpc>
                <a:spcPct val="104000"/>
              </a:lnSpc>
              <a:spcBef>
                <a:spcPts val="400"/>
              </a:spcBef>
              <a:buNone/>
            </a:pPr>
            <a:r>
              <a:rPr lang="en-US" sz="1750" b="1" dirty="0">
                <a:solidFill>
                  <a:srgbClr val="000000"/>
                </a:solidFill>
                <a:latin typeface="Arial"/>
                <a:cs typeface="Arial"/>
              </a:rPr>
              <a:t>Confounder: depth of shock</a:t>
            </a:r>
          </a:p>
          <a:p>
            <a:pPr marL="0" indent="0" algn="l">
              <a:lnSpc>
                <a:spcPct val="104000"/>
              </a:lnSpc>
              <a:spcBef>
                <a:spcPts val="400"/>
              </a:spcBef>
              <a:buNone/>
            </a:pPr>
            <a:r>
              <a:rPr lang="en-US" sz="1750" dirty="0">
                <a:solidFill>
                  <a:srgbClr val="000000"/>
                </a:solidFill>
                <a:latin typeface="Arial"/>
                <a:cs typeface="Arial"/>
              </a:rPr>
              <a:t>Partly a drug effect too</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Ask: why did these patients receive the exposure? That reason may be the confounder.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Likelihood ratios (LR) and reporting diagnostic studies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Same test: sensitivity 90%, specificity 80%</a:t>
            </a:r>
          </a:p>
        </p:txBody>
      </p:sp>
      <p:sp>
        <p:nvSpPr>
          <p:cNvPr id="70" name="CardHead"/>
          <p:cNvSpPr/>
          <p:nvPr/>
        </p:nvSpPr>
        <p:spPr>
          <a:xfrm>
            <a:off x="457200" y="2018552"/>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LR+ (positive test)</a:t>
            </a:r>
          </a:p>
        </p:txBody>
      </p:sp>
      <p:sp>
        <p:nvSpPr>
          <p:cNvPr id="71" name="CardBody"/>
          <p:cNvSpPr/>
          <p:nvPr/>
        </p:nvSpPr>
        <p:spPr>
          <a:xfrm>
            <a:off x="457200"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sensitivity / (1 - specificity)</a:t>
            </a:r>
          </a:p>
          <a:p>
            <a:pPr marL="0" indent="0" algn="l">
              <a:lnSpc>
                <a:spcPct val="104000"/>
              </a:lnSpc>
              <a:spcBef>
                <a:spcPts val="400"/>
              </a:spcBef>
              <a:buNone/>
            </a:pPr>
            <a:r>
              <a:rPr lang="en-US" sz="1750" b="1" dirty="0">
                <a:solidFill>
                  <a:srgbClr val="000000"/>
                </a:solidFill>
                <a:latin typeface="Arial"/>
                <a:cs typeface="Arial"/>
              </a:rPr>
              <a:t>0.90 / 0.20 = 4.5</a:t>
            </a:r>
          </a:p>
          <a:p>
            <a:pPr marL="0" indent="0" algn="l">
              <a:lnSpc>
                <a:spcPct val="104000"/>
              </a:lnSpc>
              <a:spcBef>
                <a:spcPts val="400"/>
              </a:spcBef>
              <a:buNone/>
            </a:pPr>
            <a:r>
              <a:rPr lang="en-US" sz="1750" dirty="0">
                <a:solidFill>
                  <a:srgbClr val="000000"/>
                </a:solidFill>
                <a:latin typeface="Arial"/>
                <a:cs typeface="Arial"/>
              </a:rPr>
              <a:t>A positive result is 4.5 times as likely in the sick</a:t>
            </a:r>
          </a:p>
        </p:txBody>
      </p:sp>
      <p:sp>
        <p:nvSpPr>
          <p:cNvPr id="72" name="CardHead"/>
          <p:cNvSpPr/>
          <p:nvPr/>
        </p:nvSpPr>
        <p:spPr>
          <a:xfrm>
            <a:off x="4283066" y="20185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LR- (negative test)</a:t>
            </a:r>
          </a:p>
        </p:txBody>
      </p:sp>
      <p:sp>
        <p:nvSpPr>
          <p:cNvPr id="73" name="CardBody"/>
          <p:cNvSpPr/>
          <p:nvPr/>
        </p:nvSpPr>
        <p:spPr>
          <a:xfrm>
            <a:off x="4283066"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(1 - sensitivity) / specificity</a:t>
            </a:r>
          </a:p>
          <a:p>
            <a:pPr marL="0" indent="0" algn="l">
              <a:lnSpc>
                <a:spcPct val="104000"/>
              </a:lnSpc>
              <a:spcBef>
                <a:spcPts val="400"/>
              </a:spcBef>
              <a:buNone/>
            </a:pPr>
            <a:r>
              <a:rPr lang="en-US" sz="1750" b="1" dirty="0">
                <a:solidFill>
                  <a:srgbClr val="000000"/>
                </a:solidFill>
                <a:latin typeface="Arial"/>
                <a:cs typeface="Arial"/>
              </a:rPr>
              <a:t>0.10 / 0.80 = 0.13</a:t>
            </a:r>
          </a:p>
          <a:p>
            <a:pPr marL="0" indent="0" algn="l">
              <a:lnSpc>
                <a:spcPct val="104000"/>
              </a:lnSpc>
              <a:spcBef>
                <a:spcPts val="400"/>
              </a:spcBef>
              <a:buNone/>
            </a:pPr>
            <a:r>
              <a:rPr lang="en-US" sz="1750" dirty="0">
                <a:solidFill>
                  <a:srgbClr val="000000"/>
                </a:solidFill>
                <a:latin typeface="Arial"/>
                <a:cs typeface="Arial"/>
              </a:rPr>
              <a:t>An LR above 10 or below 0.1 changes decisions most</a:t>
            </a:r>
          </a:p>
        </p:txBody>
      </p:sp>
      <p:sp>
        <p:nvSpPr>
          <p:cNvPr id="74" name="CardHead"/>
          <p:cNvSpPr/>
          <p:nvPr/>
        </p:nvSpPr>
        <p:spPr>
          <a:xfrm>
            <a:off x="8108932" y="20185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Report and appraise</a:t>
            </a:r>
          </a:p>
        </p:txBody>
      </p:sp>
      <p:sp>
        <p:nvSpPr>
          <p:cNvPr id="75" name="CardBody"/>
          <p:cNvSpPr/>
          <p:nvPr/>
        </p:nvSpPr>
        <p:spPr>
          <a:xfrm>
            <a:off x="8108932"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STARD: reporting checklist and flow diagram</a:t>
            </a:r>
          </a:p>
          <a:p>
            <a:pPr marL="0" indent="0" algn="l">
              <a:lnSpc>
                <a:spcPct val="104000"/>
              </a:lnSpc>
              <a:spcBef>
                <a:spcPts val="400"/>
              </a:spcBef>
              <a:buNone/>
            </a:pPr>
            <a:r>
              <a:rPr lang="en-US" sz="1750" dirty="0">
                <a:solidFill>
                  <a:srgbClr val="000000"/>
                </a:solidFill>
                <a:latin typeface="Arial"/>
                <a:cs typeface="Arial"/>
              </a:rPr>
              <a:t>QUADAS-2: risk of bias</a:t>
            </a:r>
          </a:p>
          <a:p>
            <a:pPr marL="0" indent="0" algn="l">
              <a:lnSpc>
                <a:spcPct val="104000"/>
              </a:lnSpc>
              <a:spcBef>
                <a:spcPts val="400"/>
              </a:spcBef>
              <a:buNone/>
            </a:pPr>
            <a:r>
              <a:rPr lang="en-US" sz="1750" dirty="0">
                <a:solidFill>
                  <a:srgbClr val="000000"/>
                </a:solidFill>
                <a:latin typeface="Arial"/>
                <a:cs typeface="Arial"/>
              </a:rPr>
              <a:t>Test it on the patients who will use it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Likelihood ratios do not change with prevalence. Predictive values do.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RoB 2 traffic-light plot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RoB 2: Cochrane risk-of-bias tool for randomised trials. D1-D5: its five domains. Illustrative judgements.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Judge each domain. The overall risk is set by the worst domain.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prevalence or incidence?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Today</a:t>
            </a:r>
          </a:p>
        </p:txBody>
      </p:sp>
      <p:sp>
        <p:nvSpPr>
          <p:cNvPr id="81" name="StepText"/>
          <p:cNvSpPr/>
          <p:nvPr/>
        </p:nvSpPr>
        <p:spPr>
          <a:xfrm>
            <a:off x="4972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200 ward patients, 20 have a pressure injury</a:t>
            </a:r>
          </a:p>
          <a:p>
            <a:pPr marL="0" indent="0" algn="l">
              <a:lnSpc>
                <a:spcPct val="104000"/>
              </a:lnSpc>
              <a:spcBef>
                <a:spcPts val="200"/>
              </a:spcBef>
              <a:buNone/>
            </a:pPr>
            <a:r>
              <a:rPr lang="en-US" sz="1500" dirty="0">
                <a:solidFill>
                  <a:srgbClr val="000000"/>
                </a:solidFill>
                <a:latin typeface="Arial"/>
                <a:cs typeface="Arial"/>
              </a:rPr>
              <a:t>Prevalence 10%</a:t>
            </a:r>
          </a:p>
        </p:txBody>
      </p:sp>
      <p:sp>
        <p:nvSpPr>
          <p:cNvPr id="82" name="Step"/>
          <p:cNvSpPr/>
          <p:nvPr/>
        </p:nvSpPr>
        <p:spPr>
          <a:xfrm>
            <a:off x="3261600" y="122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At risk</a:t>
            </a:r>
          </a:p>
        </p:txBody>
      </p:sp>
      <p:sp>
        <p:nvSpPr>
          <p:cNvPr id="83" name="StepText"/>
          <p:cNvSpPr/>
          <p:nvPr/>
        </p:nvSpPr>
        <p:spPr>
          <a:xfrm>
            <a:off x="33016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180 patients without an injury</a:t>
            </a:r>
          </a:p>
        </p:txBody>
      </p:sp>
      <p:sp>
        <p:nvSpPr>
          <p:cNvPr id="84" name="Step"/>
          <p:cNvSpPr/>
          <p:nvPr/>
        </p:nvSpPr>
        <p:spPr>
          <a:xfrm>
            <a:off x="6066000" y="122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One week</a:t>
            </a:r>
          </a:p>
        </p:txBody>
      </p:sp>
      <p:sp>
        <p:nvSpPr>
          <p:cNvPr id="85" name="StepText"/>
          <p:cNvSpPr/>
          <p:nvPr/>
        </p:nvSpPr>
        <p:spPr>
          <a:xfrm>
            <a:off x="61060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9 develop a new injury</a:t>
            </a:r>
          </a:p>
        </p:txBody>
      </p:sp>
      <p:sp>
        <p:nvSpPr>
          <p:cNvPr id="86" name="Step"/>
          <p:cNvSpPr/>
          <p:nvPr/>
        </p:nvSpPr>
        <p:spPr>
          <a:xfrm>
            <a:off x="8870400" y="122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Incidence</a:t>
            </a:r>
          </a:p>
        </p:txBody>
      </p:sp>
      <p:sp>
        <p:nvSpPr>
          <p:cNvPr id="87" name="StepText"/>
          <p:cNvSpPr/>
          <p:nvPr/>
        </p:nvSpPr>
        <p:spPr>
          <a:xfrm>
            <a:off x="89104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9 / 180 = 5% per week</a:t>
            </a:r>
          </a:p>
          <a:p>
            <a:pPr marL="0" indent="0" algn="l">
              <a:lnSpc>
                <a:spcPct val="104000"/>
              </a:lnSpc>
              <a:spcBef>
                <a:spcPts val="200"/>
              </a:spcBef>
              <a:buNone/>
            </a:pPr>
            <a:r>
              <a:rPr lang="en-US" sz="1500" dirty="0">
                <a:solidFill>
                  <a:srgbClr val="000000"/>
                </a:solidFill>
                <a:latin typeface="Arial"/>
                <a:cs typeface="Arial"/>
              </a:rPr>
              <a:t>Denominator: only those at risk</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Incidence always has a time period and only counts people at risk.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