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Default Extension="png" ContentType="image/png"/>
</Types>
</file>

<file path=_rels/.rels><?xml version="1.0" encoding="utf-8"?>
<Relationships xmlns="http://schemas.openxmlformats.org/package/2006/relationships">
  <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9"/>
  </p:notesMasterIdLst>
  <p:handoutMasterIdLst>
    <p:handoutMasterId r:id="rId10"/>
  </p:handoutMasterIdLst>
  <p:sldIdLst>
    <p:sldId id="256" r:id="rId100"/>
    <p:sldId id="257" r:id="rId101"/>
    <p:sldId id="258" r:id="rId102"/>
    <p:sldId id="259" r:id="rId103"/>
    <p:sldId id="260" r:id="rId104"/>
    <p:sldId id="261" r:id="rId105"/>
    <p:sldId id="262" r:id="rId106"/>
    <p:sldId id="263" r:id="rId107"/>
    <p:sldId id="264" r:id="rId108"/>
    <p:sldId id="265" r:id="rId109"/>
    <p:sldId id="266" r:id="rId110"/>
    <p:sldId id="267" r:id="rId111"/>
    <p:sldId id="268" r:id="rId112"/>
    <p:sldId id="269" r:id="rId113"/>
    <p:sldId id="270" r:id="rId114"/>
    <p:sldId id="271" r:id="rId115"/>
    <p:sldId id="272" r:id="rId116"/>
    <p:sldId id="273" r:id="rId117"/>
    <p:sldId id="274" r:id="rId118"/>
    <p:sldId id="275" r:id="rId119"/>
    <p:sldId id="276" r:id="rId120"/>
    <p:sldId id="277" r:id="rId121"/>
    <p:sldId id="278" r:id="rId122"/>
    <p:sldId id="279" r:id="rId123"/>
    <p:sldId id="280" r:id="rId124"/>
    <p:sldId id="281" r:id="rId125"/>
    <p:sldId id="282" r:id="rId126"/>
    <p:sldId id="283" r:id="rId127"/>
    <p:sldId id="284" r:id="rId128"/>
    <p:sldId id="285" r:id="rId129"/>
    <p:sldId id="286" r:id="rId130"/>
    <p:sldId id="287" r:id="rId131"/>
    <p:sldId id="288" r:id="rId132"/>
    <p:sldId id="289" r:id="rId133"/>
    <p:sldId id="290" r:id="rId134"/>
    <p:sldId id="291" r:id="rId135"/>
    <p:sldId id="292" r:id="rId136"/>
    <p:sldId id="293" r:id="rId137"/>
    <p:sldId id="294" r:id="rId138"/>
    <p:sldId id="295" r:id="rId139"/>
    <p:sldId id="296" r:id="rId140"/>
    <p:sldId id="297" r:id="rId141"/>
    <p:sldId id="298" r:id="rId142"/>
    <p:sldId id="299" r:id="rId1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859C"/>
    <a:srgbClr val="23815D"/>
    <a:srgbClr val="27C00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362" autoAdjust="0"/>
  </p:normalViewPr>
  <p:slideViewPr>
    <p:cSldViewPr snapToGrid="0" snapToObjects="1">
      <p:cViewPr varScale="1">
        <p:scale>
          <a:sx n="111" d="100"/>
          <a:sy n="111" d="100"/>
        </p:scale>
        <p:origin x="558" y="96"/>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Relationships xmlns="http://schemas.openxmlformats.org/package/2006/relationships"><Relationship Id="rId13"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11" Type="http://schemas.openxmlformats.org/officeDocument/2006/relationships/presProps" Target="presProps.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ableStyles" Target="tableStyles.xml"/><Relationship Id="rId100" Type="http://schemas.openxmlformats.org/officeDocument/2006/relationships/slide" Target="slides/slide1.xml"/><Relationship Id="rId101" Type="http://schemas.openxmlformats.org/officeDocument/2006/relationships/slide" Target="slides/slide2.xml"/><Relationship Id="rId102" Type="http://schemas.openxmlformats.org/officeDocument/2006/relationships/slide" Target="slides/slide3.xml"/><Relationship Id="rId103" Type="http://schemas.openxmlformats.org/officeDocument/2006/relationships/slide" Target="slides/slide4.xml"/><Relationship Id="rId104" Type="http://schemas.openxmlformats.org/officeDocument/2006/relationships/slide" Target="slides/slide5.xml"/><Relationship Id="rId105" Type="http://schemas.openxmlformats.org/officeDocument/2006/relationships/slide" Target="slides/slide6.xml"/><Relationship Id="rId106" Type="http://schemas.openxmlformats.org/officeDocument/2006/relationships/slide" Target="slides/slide7.xml"/><Relationship Id="rId107" Type="http://schemas.openxmlformats.org/officeDocument/2006/relationships/slide" Target="slides/slide8.xml"/><Relationship Id="rId108" Type="http://schemas.openxmlformats.org/officeDocument/2006/relationships/slide" Target="slides/slide9.xml"/><Relationship Id="rId109" Type="http://schemas.openxmlformats.org/officeDocument/2006/relationships/slide" Target="slides/slide10.xml"/><Relationship Id="rId110" Type="http://schemas.openxmlformats.org/officeDocument/2006/relationships/slide" Target="slides/slide11.xml"/><Relationship Id="rId111" Type="http://schemas.openxmlformats.org/officeDocument/2006/relationships/slide" Target="slides/slide12.xml"/><Relationship Id="rId112" Type="http://schemas.openxmlformats.org/officeDocument/2006/relationships/slide" Target="slides/slide13.xml"/><Relationship Id="rId113" Type="http://schemas.openxmlformats.org/officeDocument/2006/relationships/slide" Target="slides/slide14.xml"/><Relationship Id="rId114" Type="http://schemas.openxmlformats.org/officeDocument/2006/relationships/slide" Target="slides/slide15.xml"/><Relationship Id="rId115" Type="http://schemas.openxmlformats.org/officeDocument/2006/relationships/slide" Target="slides/slide16.xml"/><Relationship Id="rId116" Type="http://schemas.openxmlformats.org/officeDocument/2006/relationships/slide" Target="slides/slide17.xml"/><Relationship Id="rId117" Type="http://schemas.openxmlformats.org/officeDocument/2006/relationships/slide" Target="slides/slide18.xml"/><Relationship Id="rId118" Type="http://schemas.openxmlformats.org/officeDocument/2006/relationships/slide" Target="slides/slide19.xml"/><Relationship Id="rId119" Type="http://schemas.openxmlformats.org/officeDocument/2006/relationships/slide" Target="slides/slide20.xml"/><Relationship Id="rId120" Type="http://schemas.openxmlformats.org/officeDocument/2006/relationships/slide" Target="slides/slide21.xml"/><Relationship Id="rId121" Type="http://schemas.openxmlformats.org/officeDocument/2006/relationships/slide" Target="slides/slide22.xml"/><Relationship Id="rId122" Type="http://schemas.openxmlformats.org/officeDocument/2006/relationships/slide" Target="slides/slide23.xml"/><Relationship Id="rId123" Type="http://schemas.openxmlformats.org/officeDocument/2006/relationships/slide" Target="slides/slide24.xml"/><Relationship Id="rId124" Type="http://schemas.openxmlformats.org/officeDocument/2006/relationships/slide" Target="slides/slide25.xml"/><Relationship Id="rId125" Type="http://schemas.openxmlformats.org/officeDocument/2006/relationships/slide" Target="slides/slide26.xml"/><Relationship Id="rId126" Type="http://schemas.openxmlformats.org/officeDocument/2006/relationships/slide" Target="slides/slide27.xml"/><Relationship Id="rId127" Type="http://schemas.openxmlformats.org/officeDocument/2006/relationships/slide" Target="slides/slide28.xml"/><Relationship Id="rId128" Type="http://schemas.openxmlformats.org/officeDocument/2006/relationships/slide" Target="slides/slide29.xml"/><Relationship Id="rId129" Type="http://schemas.openxmlformats.org/officeDocument/2006/relationships/slide" Target="slides/slide30.xml"/><Relationship Id="rId130" Type="http://schemas.openxmlformats.org/officeDocument/2006/relationships/slide" Target="slides/slide31.xml"/><Relationship Id="rId131" Type="http://schemas.openxmlformats.org/officeDocument/2006/relationships/slide" Target="slides/slide32.xml"/><Relationship Id="rId132" Type="http://schemas.openxmlformats.org/officeDocument/2006/relationships/slide" Target="slides/slide33.xml"/><Relationship Id="rId133" Type="http://schemas.openxmlformats.org/officeDocument/2006/relationships/slide" Target="slides/slide34.xml"/><Relationship Id="rId134" Type="http://schemas.openxmlformats.org/officeDocument/2006/relationships/slide" Target="slides/slide35.xml"/><Relationship Id="rId135" Type="http://schemas.openxmlformats.org/officeDocument/2006/relationships/slide" Target="slides/slide36.xml"/><Relationship Id="rId136" Type="http://schemas.openxmlformats.org/officeDocument/2006/relationships/slide" Target="slides/slide37.xml"/><Relationship Id="rId137" Type="http://schemas.openxmlformats.org/officeDocument/2006/relationships/slide" Target="slides/slide38.xml"/><Relationship Id="rId138" Type="http://schemas.openxmlformats.org/officeDocument/2006/relationships/slide" Target="slides/slide39.xml"/><Relationship Id="rId139" Type="http://schemas.openxmlformats.org/officeDocument/2006/relationships/slide" Target="slides/slide40.xml"/><Relationship Id="rId140" Type="http://schemas.openxmlformats.org/officeDocument/2006/relationships/slide" Target="slides/slide41.xml"/><Relationship Id="rId141" Type="http://schemas.openxmlformats.org/officeDocument/2006/relationships/slide" Target="slides/slide42.xml"/><Relationship Id="rId142" Type="http://schemas.openxmlformats.org/officeDocument/2006/relationships/slide" Target="slides/slide43.xml"/><Relationship Id="rId143" Type="http://schemas.openxmlformats.org/officeDocument/2006/relationships/slide" Target="slides/slide44.xml"/></Relationships>
</file>

<file path=ppt/handoutMasters/_rels/handoutMaster1.xml.rels><?xml version="1.0" encoding="utf-8"?>
<Relationships xmlns="http://schemas.openxmlformats.org/package/2006/relationships">
  <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3B5D52A-429B-4F3B-9065-09BE3B66FFEC}" type="datetimeFigureOut">
              <a:rPr lang="en-US" smtClean="0"/>
              <a:t>6/28/2026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2EE22F7-24BD-4EBD-8854-47F4E943AAF7}" type="slidenum">
              <a:rPr lang="en-US" smtClean="0"/>
              <a:t>‹#›</a:t>
            </a:fld>
            <a:endParaRPr lang="en-US"/>
          </a:p>
        </p:txBody>
      </p:sp>
    </p:spTree>
    <p:extLst>
      <p:ext uri="{BB962C8B-B14F-4D97-AF65-F5344CB8AC3E}">
        <p14:creationId xmlns:p14="http://schemas.microsoft.com/office/powerpoint/2010/main" val="458501032"/>
      </p:ext>
    </p:extLst>
  </p:cSld>
  <p:clrMap bg1="lt1" tx1="dk1" bg2="lt2" tx2="dk2" accent1="accent1" accent2="accent2" accent3="accent3" accent4="accent4" accent5="accent5" accent6="accent6" hlink="hlink" folHlink="folHlink"/>
</p:handoutMaster>
</file>

<file path=ppt/notesMasters/_rels/notesMaster1.xml.rels><?xml version="1.0" encoding="utf-8"?>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7C3607-6095-4CD0-92A0-FFEF984E53C8}" type="datetimeFigureOut">
              <a:rPr lang="en-US" smtClean="0"/>
              <a:t>6/28/2026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32F38D-C8BB-4D18-A518-262BC2556B91}" type="slidenum">
              <a:rPr lang="en-US" smtClean="0"/>
              <a:t>‹#›</a:t>
            </a:fld>
            <a:endParaRPr lang="en-US"/>
          </a:p>
        </p:txBody>
      </p:sp>
    </p:spTree>
    <p:extLst>
      <p:ext uri="{BB962C8B-B14F-4D97-AF65-F5344CB8AC3E}">
        <p14:creationId xmlns:p14="http://schemas.microsoft.com/office/powerpoint/2010/main" val="776089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Session 3 opening (19:30). Welcome to Week 3. In Sessions 1 and 2 we asked a question and found the evidence. Today we choose how a study answers a question. Next Saturday (Session 4) we judge whether we can trust the answer and how big the effect is.</a:t>
            </a:r>
          </a:p>
          <a:p>
            <a:r>
              <a:rPr lang="en-US" sz="1400" b="0" dirty="0"/>
              <a:t>Teaching point: the design decides what you are allowed to claim at the end. A good question with the wrong design produces a weak study.</a:t>
            </a:r>
          </a:p>
          <a:p>
            <a:r>
              <a:rPr lang="en-US" sz="1400" b="0" dirty="0"/>
              <a:t>How we work online (repeat briefly): quick answers go in the poll. For other questions the instructor calls on two or three people to answer with the microphone on. Use the 'raise hand' button to speak. Every exercise is done by the whole class together, with the instructor typing the class answer on the shared screen. There are no groups.</a:t>
            </a:r>
          </a:p>
          <a:p>
            <a:r>
              <a:rPr lang="en-US" sz="1400" b="0" dirty="0"/>
              <a:t>Pace: this is a slow session on purpose. Every design is shown as a picture or a short table, then as a worked example, then checked with a quick poll.</a:t>
            </a:r>
          </a:p>
          <a:p>
            <a:r>
              <a:rPr lang="en-US" sz="1400" b="0" dirty="0"/>
              <a:t>Running example: our fluid question, answered twice: by a small randomised trial (Paper 1, Boulet 2024) and by a large cohort (Paper 2, Hyun 2023). Both are in the course folder, Course/Papers.</a:t>
            </a:r>
          </a:p>
          <a:p>
            <a:r>
              <a:rPr lang="en-US" sz="1400" b="0" dirty="0"/>
              <a:t>Ask the class (call on two or three people, microphone on): who has ever collected data for a study? Expected: a few. Use them as examples later.</a:t>
            </a:r>
          </a:p>
          <a:p>
            <a:r>
              <a:rPr lang="en-US" sz="1400" b="0" dirty="0"/>
              <a:t>Timing: 1 minute. Clock: 19:30 recap quiz (10), 19:40 section 3.1 (45), 20:25 Name that design (15), 20:40 break (15), 20:55 section 3.2 (30), 21:25 choose the design (15), 21:40 proposal builder 3 (45), 22:25 wrap-up (5), 22:30 end.</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Purpose: wake up Session 2 and put each participant's own question back in front of them. Today's proposal builder chooses a design for it.</a:t>
            </a:r>
          </a:p>
          <a:p>
            <a:r>
              <a:rPr lang="en-US" sz="1400" b="0" dirty="0"/>
              <a:t>Run it as three poll questions (Zoom or Teams poll, or a form). Show the results, then the answer.</a:t>
            </a:r>
          </a:p>
          <a:p>
            <a:r>
              <a:rPr lang="en-US" sz="1400" b="0" dirty="0"/>
              <a:t>Answers. Q1: AND with another concept narrows the search. OR widens it. Q2: the figures and tables (reading order: title, abstract, figures and tables, then methods). Q3: spin (describing a non-significant result as if it were a benefit).</a:t>
            </a:r>
          </a:p>
          <a:p>
            <a:r>
              <a:rPr lang="en-US" sz="1400" b="0" dirty="0"/>
              <a:t>Misconception to catch: 'p = 0.42 is nearly significant'. It is not. The honest phrase is 'no clear difference'.</a:t>
            </a:r>
          </a:p>
          <a:p>
            <a:r>
              <a:rPr lang="en-US" sz="1400" b="0" dirty="0"/>
              <a:t>Ask the class after Q3 (call on two or three people, microphone on): how should the sentence be rewritten? Expected answer: 'mortality did not differ clearly between groups (p = 0.42)'.</a:t>
            </a:r>
          </a:p>
          <a:p>
            <a:r>
              <a:rPr lang="en-US" sz="1400" b="0" dirty="0"/>
              <a:t>Timing: 9 minutes (about 6 for the questions, 3 for re-reading). Together with the opening slide this is the 10-minute recap.</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Section 3.1 starts here (45 minutes in all, this slide to the 'caused or associated' poll).</a:t>
            </a:r>
          </a:p>
          <a:p>
            <a:r>
              <a:rPr lang="en-US" sz="1400" b="0" dirty="0"/>
              <a:t>Read the four headings only. The details come slide by slide. These words are also listed at the top of the Session 3 exercise sheet (PDF sent before the session).</a:t>
            </a:r>
          </a:p>
          <a:p>
            <a:r>
              <a:rPr lang="en-US" sz="1400" b="0" dirty="0"/>
              <a:t>Teaching point: almost every design question becomes easy once people can name the exposure and the outcome. We practise that first.</a:t>
            </a:r>
          </a:p>
          <a:p>
            <a:r>
              <a:rPr lang="en-US" sz="1400" b="0" dirty="0"/>
              <a:t>Misconception: 'design names must be memorised'. No. They can be worked out from the two questions on the key message.</a:t>
            </a:r>
          </a:p>
          <a:p>
            <a:r>
              <a:rPr lang="en-US" sz="1400" b="0" dirty="0"/>
              <a:t>Ask the class (call on two or three people, microphone on): in our fluid question, what is the exposure and what is the outcome? Expected answer: exposure = restrictive fluid strategy (vs usual care). Outcome = death by day 28.</a:t>
            </a:r>
          </a:p>
          <a:p>
            <a:r>
              <a:rPr lang="en-US" sz="1400" b="0" dirty="0"/>
              <a:t>Timing: 1 minute.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This is the thread for the whole session. Read the question aloud: it is the PICO (Population, Intervention, Comparison, Outcome) the class built in Session 1.</a:t>
            </a:r>
          </a:p>
          <a:p>
            <a:r>
              <a:rPr lang="en-US" sz="1400" b="0" dirty="0"/>
              <a:t>Where the papers are: both full texts (original and annotated) are in the course folder, Course/Papers: 'Paper 1 - Boulet 2024 Crit Care (RCT)' and 'Paper 2 - Hyun 2023 Ann Intensive Care (cohort)'. Participants met them in Session 2.</a:t>
            </a:r>
          </a:p>
          <a:p>
            <a:r>
              <a:rPr lang="en-US" sz="1400" b="0" dirty="0"/>
              <a:t>Teaching point: Boulet assigned the fluid strategy by chance (an experiment). Hyun only observed what clinicians did and what happened afterwards (an observational cohort).</a:t>
            </a:r>
          </a:p>
          <a:p>
            <a:r>
              <a:rPr lang="en-US" sz="1400" b="0" dirty="0"/>
              <a:t>Point out a detail people miss: Boulet's primary outcome was fluid balance at day 5, not mortality. It was a pilot trial. Hyun looked at 28-day mortality, which is our question, but could not assign anything.</a:t>
            </a:r>
          </a:p>
          <a:p>
            <a:r>
              <a:rPr lang="en-US" sz="1400" b="0" dirty="0"/>
              <a:t>Misconception: 'the bigger study is always the better study'. Size reduces random error. It does not remove bias. We come back to this in Session 4.</a:t>
            </a:r>
          </a:p>
          <a:p>
            <a:r>
              <a:rPr lang="en-US" sz="1400" b="0" dirty="0"/>
              <a:t>Ask the class (poll, or call on two or three people): which study would you trust more to tell you whether restriction saves lives? Expected answer: mixed, and that is the point. Neither answers it fully. Keep the tension. We resolve it by the end of 3.1.</a:t>
            </a:r>
          </a:p>
          <a:p>
            <a:r>
              <a:rPr lang="en-US" sz="1400" b="0" dirty="0"/>
              <a:t>Timing: 2.5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Section marker for 3.1. The 45 minutes run from the key-words slide to the 'caused or associated' poll, including one short poll.</a:t>
            </a:r>
          </a:p>
          <a:p>
            <a:r>
              <a:rPr lang="en-US" sz="1400" b="0" dirty="0"/>
              <a:t>Teaching point: we learn designs as pictures on a timeline, not as definitions. For each design we ask: who decided the exposure, and in which direction does time run? Each picture is followed by a worked example in steps.</a:t>
            </a:r>
          </a:p>
          <a:p>
            <a:r>
              <a:rPr lang="en-US" sz="1400" b="0" dirty="0"/>
              <a:t>Tell the class they do not need to memorise names. By the end they will be able to sketch them.</a:t>
            </a:r>
          </a:p>
          <a:p>
            <a:r>
              <a:rPr lang="en-US" sz="1400" b="0" dirty="0"/>
              <a:t>Timing: 30 seconds.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Go left to right. Descriptive studies describe what is there, with no comparison. Analytical studies compare groups to test an association, and they come in two kinds: observational (the investigator watches what happens in normal care) and experimental (the investigator decides who gets what).</a:t>
            </a:r>
          </a:p>
          <a:p>
            <a:r>
              <a:rPr lang="en-US" sz="1400" b="0" dirty="0"/>
              <a:t>Systematic reviews sit apart: they are studies of studies, combining many of the designs on this slide.</a:t>
            </a:r>
          </a:p>
          <a:p>
            <a:r>
              <a:rPr lang="en-US" sz="1400" b="0" dirty="0"/>
              <a:t>Misconception: 'observational means bad'. No. Many key questions (harm, prognosis, rare diseases) can only be answered observationally. It is about fit, not rank.</a:t>
            </a:r>
          </a:p>
          <a:p>
            <a:r>
              <a:rPr lang="en-US" sz="1400" b="0" dirty="0"/>
              <a:t>Ask the class (poll): which card does Paper 1 (Boulet) belong to? Paper 2 (Hyun)? Expected answer: Boulet = experimental, RCT. Hyun = observational, cohort.</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Before any design, everyone must be able to name the two pieces of a question.</a:t>
            </a:r>
          </a:p>
          <a:p>
            <a:r>
              <a:rPr lang="en-US" sz="1400" b="0" dirty="0"/>
              <a:t>Exposure: what comes first (a treatment, a strategy, a risk factor, a behaviour). Outcome: what we count later (death, infection, injury, a lab value). The comparison group is people without the exposure, or with usual care.</a:t>
            </a:r>
          </a:p>
          <a:p>
            <a:r>
              <a:rPr lang="en-US" sz="1400" b="0" dirty="0"/>
              <a:t>Walk down the rows. The same variable can play different roles: fluid balance is the outcome in Boulet (day-5 balance) but the exposure in Hyun (balance by day 3, outcome death). The last two rows are other examples that come back later today.</a:t>
            </a:r>
          </a:p>
          <a:p>
            <a:r>
              <a:rPr lang="en-US" sz="1400" b="0" dirty="0"/>
              <a:t>Misconception: 'the exposure must be harmful'. No. A treatment is an exposure too.</a:t>
            </a:r>
          </a:p>
          <a:p>
            <a:r>
              <a:rPr lang="en-US" sz="1400" b="0" dirty="0"/>
              <a:t>Ask the class (call on two or three people, microphone on): in our running question, name the exposure, the outcome and the comparison. Expected: restrictive fluid strategy. Death by day 28, usual care.</a:t>
            </a:r>
          </a:p>
          <a:p>
            <a:r>
              <a:rPr lang="en-US" sz="1400" b="0" dirty="0"/>
              <a:t>Timing: 3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Case report or series: a few unusual patients written up in detail. Historically important (first reports of AIDS, thalidomide harms) because they raise alarms and hypotheses.</a:t>
            </a:r>
          </a:p>
          <a:p>
            <a:r>
              <a:rPr lang="en-US" sz="1400" b="0" dirty="0"/>
              <a:t>Cross-sectional study: one snapshot of a population at one moment, for example a one-day survey of every patient in the ICU. It measures prevalence (how many have it now).</a:t>
            </a:r>
          </a:p>
          <a:p>
            <a:r>
              <a:rPr lang="en-US" sz="1400" b="0" dirty="0"/>
              <a:t>Teaching point: in a cross-sectional study exposure and outcome are measured at the same moment, so you usually cannot tell which came first.</a:t>
            </a:r>
          </a:p>
          <a:p>
            <a:r>
              <a:rPr lang="en-US" sz="1400" b="0" dirty="0"/>
              <a:t>Misconception: 'a cross-sectional study can show cause because it has two groups'. It can compare groups (analytical cross-sectional), but time order is missing.</a:t>
            </a:r>
          </a:p>
          <a:p>
            <a:r>
              <a:rPr lang="en-US" sz="1400" b="0" dirty="0"/>
              <a:t>Ask the class (call on two or three people, microphone on): how could you measure, on one day, how common a positive fluid balance is in your ICU? Expected answer: a point-prevalence survey of all patients present that day.</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Another example (outside the fluid question), to make 'cross-sectional' concrete. Hypothetical numbers.</a:t>
            </a:r>
          </a:p>
          <a:p>
            <a:r>
              <a:rPr lang="en-US" sz="1400" b="0" dirty="0"/>
              <a:t>Steps 1-2: everyone present on one day, examined the same way (this protects against information bias, which we meet in Session 4). Step 3: exposure (mattress) and outcome (pressure injury) are recorded at the same moment. Step 4: the result is a prevalence: 37 of 412 patients, 9%.</a:t>
            </a:r>
          </a:p>
          <a:p>
            <a:r>
              <a:rPr lang="en-US" sz="1400" b="0" dirty="0"/>
              <a:t>Teaching point: you can compare groups (injury on standard vs air mattress), but you cannot tell whether the mattress came first or whether patients with injuries were moved onto air mattresses.</a:t>
            </a:r>
          </a:p>
          <a:p>
            <a:r>
              <a:rPr lang="en-US" sz="1400" b="0" dirty="0"/>
              <a:t>Misconception: 'cross-sectional = low quality'. For 'how common is it now?' it is exactly the right design, and it is cheap and fast.</a:t>
            </a:r>
          </a:p>
          <a:p>
            <a:r>
              <a:rPr lang="en-US" sz="1400" b="0" dirty="0"/>
              <a:t>Ask the class (call on two or three people, microphone on): what in our ICU could you measure in one day for the fluid question? Expected: today's fluid balance and today's kidney function for every patient present.</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Trace the arrow with the cursor from right to left. We start today with people who already have the outcome (cases) and similar people who do not (controls). Then we look back for the exposure.</a:t>
            </a:r>
          </a:p>
          <a:p>
            <a:r>
              <a:rPr lang="en-US" sz="1400" b="0" dirty="0"/>
              <a:t>Example on the picture: ICU patients who developed candidaemia (cases) versus ICU patients who did not (controls). Look back in the records for parenteral nutrition.</a:t>
            </a:r>
          </a:p>
          <a:p>
            <a:r>
              <a:rPr lang="en-US" sz="1400" b="0" dirty="0"/>
              <a:t>Strengths: efficient for rare outcomes or long latency, because you do not need to follow thousands of people. Weaknesses: recall bias, choosing good controls is hard, and you can only calculate an odds ratio, not risks.</a:t>
            </a:r>
          </a:p>
          <a:p>
            <a:r>
              <a:rPr lang="en-US" sz="1400" b="0" dirty="0"/>
              <a:t>Misconception: 'case-control is the same as a retrospective cohort because both use old records'. The difference is how people are selected: by outcome in case-control, by exposure in a cohort.</a:t>
            </a:r>
          </a:p>
          <a:p>
            <a:r>
              <a:rPr lang="en-US" sz="1400" b="0" dirty="0"/>
              <a:t>Ask the class (call on two or three people, microphone on): why can you not calculate the risk of candidaemia from a case-control study? Expected answer: the investigator chose how many cases and controls to include, so the proportion with the outcome is set by design, not by nature.</a:t>
            </a:r>
          </a:p>
          <a:p>
            <a:r>
              <a:rPr lang="en-US" sz="1400" b="0" dirty="0"/>
              <a:t>Timing: 2.5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Another example (outside the fluid question). In Session 4 the class calculates the odds ratio for a case-control study on our fluid question that uses the same numbers (24 of 40 vs 16 of 80), so take your time here.</a:t>
            </a:r>
          </a:p>
          <a:p>
            <a:r>
              <a:rPr lang="en-US" sz="1400" b="0" dirty="0"/>
              <a:t>Step 1: cases are people with the outcome. Step 2: controls are similar people without it, from the same source (same ICUs, same period). Choosing controls well is the hardest part. Step 3: look back for the exposure, the same way for both groups. Step 4: 60% of cases vs 20% of controls were exposed. Step 5: the result is an odds ratio (OR = 6.0, which we calculate next Saturday).</a:t>
            </a:r>
          </a:p>
          <a:p>
            <a:r>
              <a:rPr lang="en-US" sz="1400" b="0" dirty="0"/>
              <a:t>Misconception: 'controls should be healthy volunteers'. No. Controls must come from the population that produced the cases, otherwise the comparison is unfair.</a:t>
            </a:r>
          </a:p>
          <a:p>
            <a:r>
              <a:rPr lang="en-US" sz="1400" b="0" dirty="0"/>
              <a:t>Ask the class (call on two or three people, microphone on): why can we not report the risk of candidaemia from this study? Expected answer: we chose how many cases and controls to include (1:2), so the proportion with candidaemia is set by us.</a:t>
            </a:r>
          </a:p>
          <a:p>
            <a:r>
              <a:rPr lang="en-US" sz="1400" b="0" dirty="0"/>
              <a:t>Timing: 2.5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Arrow left to right. Group people by exposure (here: positive versus negative fluid balance in the first ICU days) and count who develops the outcome (death by day 28). This is Paper 2, Hyun 2023.</a:t>
            </a:r>
          </a:p>
          <a:p>
            <a:r>
              <a:rPr lang="en-US" sz="1400" b="0" dirty="0"/>
              <a:t>Prospective cohort: you start now and follow into the future. Retrospective cohort: you start in old records, but the logic is still exposure then outcome. Hyun analysed a registry whose data were collected prospectively.</a:t>
            </a:r>
          </a:p>
          <a:p>
            <a:r>
              <a:rPr lang="en-US" sz="1400" b="0" dirty="0"/>
              <a:t>Strengths: clear time order, can study several outcomes, gives risks and incidence. Weaknesses: slow and costly if prospective, poor for rare outcomes, and confounding, because the investigator did not choose who got more fluid.</a:t>
            </a:r>
          </a:p>
          <a:p>
            <a:r>
              <a:rPr lang="en-US" sz="1400" b="0" dirty="0"/>
              <a:t>Misconception: 'retrospective means poor quality'. Not necessarily. The quality depends on how well the data were recorded.</a:t>
            </a:r>
          </a:p>
          <a:p>
            <a:r>
              <a:rPr lang="en-US" sz="1400" b="0" dirty="0"/>
              <a:t>Ask the class (call on two or three people, microphone on): in Hyun, who decided which patients received more fluid? Expected answer: the treating clinicians, according to how sick the patient looked. Hold that thought for confounding in Session 4.</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This is how Paper 2 (Hyun 2023, course folder Course/Papers) works. It is a good example of a cohort built from a registry whose data were collected prospectively.</a:t>
            </a:r>
          </a:p>
          <a:p>
            <a:r>
              <a:rPr lang="en-US" sz="1400" b="0" dirty="0"/>
              <a:t>Step 1: the cohort: who is followed (and who is left out: patients who left the ICU before day 3). Step 2: exposure measured before the outcome. Step 3: outcome counted later. Step 4: compare the groups. Hyun used propensity-score matching to make them similar (483, 373 and 392 matched pairs for days 1, 2 and 3). Day 2 result: hazard ratio (HR) 2.13 (95% confidence interval, CI, 1.48-3.06). Day 1 showed no clear difference. HR is explained properly in Session 6. For now 'about twice the rate of death'.</a:t>
            </a:r>
          </a:p>
          <a:p>
            <a:r>
              <a:rPr lang="en-US" sz="1400" b="0" dirty="0"/>
              <a:t>Misconception: 'a cohort needs to start today'. A retrospective cohort uses old records but still goes exposure then outcome.</a:t>
            </a:r>
          </a:p>
          <a:p>
            <a:r>
              <a:rPr lang="en-US" sz="1400" b="0" dirty="0"/>
              <a:t>Ask the class (call on two or three people, microphone on): who decided which patients received more fluid? Expected: the treating clinicians, often because the patient was sicker. We come back to this in Session 4 (confounding).</a:t>
            </a:r>
          </a:p>
          <a:p>
            <a:r>
              <a:rPr lang="en-US" sz="1400" b="0" dirty="0"/>
              <a:t>Timing: 3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Paper 1, Boulet 2024: 50 adults with septic shock randomised by a central computer, 1:1, to a restrictive strategy for non-resuscitation fluids or usual care. Two patients in the usual-care group withdrew consent, so 24 + 24 were analysed.</a:t>
            </a:r>
          </a:p>
          <a:p>
            <a:r>
              <a:rPr lang="en-US" sz="1400" b="0" dirty="0"/>
              <a:t>Teaching point: an RCT is a cohort in which the investigator assigns the exposure by chance. That is why groups are alike at the start, for factors we measured and factors we did not.</a:t>
            </a:r>
          </a:p>
          <a:p>
            <a:r>
              <a:rPr lang="en-US" sz="1400" b="0" dirty="0"/>
              <a:t>Note the honest result: 6 deaths in each group by day 28. With 24 patients per arm this tells us almost nothing about mortality. The trial was a pilot powered for fluid balance.</a:t>
            </a:r>
          </a:p>
          <a:p>
            <a:r>
              <a:rPr lang="en-US" sz="1400" b="0" dirty="0"/>
              <a:t>Misconception: 'RCT = truth'. A small, unblinded or badly run RCT can still mislead. Design is necessary, not sufficient.</a:t>
            </a:r>
          </a:p>
          <a:p>
            <a:r>
              <a:rPr lang="en-US" sz="1400" b="0" dirty="0"/>
              <a:t>Ask the class (call on two or three people, microphone on): why not randomise everything? Expected answer: some exposures cannot ethically be assigned (smoking, harm), some outcomes are rare or take years, and trials are expensive.</a:t>
            </a:r>
          </a:p>
          <a:p>
            <a:r>
              <a:rPr lang="en-US" sz="1400" b="0" dirty="0"/>
              <a:t>Timing: 2 minutes. After the break, 3.2 shows the other ways a trial can be laid out.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This is Paper 1 (Boulet 2024, course folder Course/Papers), a pilot randomised trial in 3 ICUs.</a:t>
            </a:r>
          </a:p>
          <a:p>
            <a:r>
              <a:rPr lang="en-US" sz="1400" b="0" dirty="0"/>
              <a:t>Step 1: strict eligibility criteria (we return to these in the proposal builder). Step 2: consent (in the ICU often from a surrogate), before or soon after randomisation. Step 3: randomisation by a central computer keeps the next allocation hidden (allocation concealment, Session 4). Step 4: the two strategies are delivered. Step 5: the primary outcome is the day-5 fluid balance. Death by day 28 was 6 of 24 in each group.</a:t>
            </a:r>
          </a:p>
          <a:p>
            <a:r>
              <a:rPr lang="en-US" sz="1400" b="0" dirty="0"/>
              <a:t>Misconception: 'randomised = blinded'. Not here. Clinicians knew the group. Only patients and statisticians were blinded.</a:t>
            </a:r>
          </a:p>
          <a:p>
            <a:r>
              <a:rPr lang="en-US" sz="1400" b="0" dirty="0"/>
              <a:t>Ask the class (poll): which step makes this an experiment rather than a cohort? Expected: step 3, where the investigator assigns the exposure.</a:t>
            </a:r>
          </a:p>
          <a:p>
            <a:r>
              <a:rPr lang="en-US" sz="1400" b="0" dirty="0"/>
              <a:t>Timing: 2.5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A systematic review uses a pre-specified, reproducible search (remember PubMed and Boolean operators from Session 2) and appraises every study found. A meta-analysis then pools the results into one estimate: the diamond at the bottom of a forest plot.</a:t>
            </a:r>
          </a:p>
          <a:p>
            <a:r>
              <a:rPr lang="en-US" sz="1400" b="0" dirty="0"/>
              <a:t>The forest plot here is illustrative: each square is one trial, the line its 95% confidence interval, the vertical line 'no difference'. Session 4 reads a PRISMA flow diagram and a forest plot step by step.</a:t>
            </a:r>
          </a:p>
          <a:p>
            <a:r>
              <a:rPr lang="en-US" sz="1400" b="0" dirty="0"/>
              <a:t>Misconception: 'a meta-analysis is always the best evidence'. It is only as good as the studies it pools: garbage in, garbage out. A review of small biased trials gives a precise wrong answer.</a:t>
            </a:r>
          </a:p>
          <a:p>
            <a:r>
              <a:rPr lang="en-US" sz="1400" b="0" dirty="0"/>
              <a:t>Ask the class (call on two or three people, microphone on): what is the difference between a narrative review and a systematic review? Expected answer: the systematic review has a stated, reproducible method for search and selection. A narrative review is the author's choice.</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Recap from Session 1, now with the two papers placed on it. Paper 1 (Boulet) is an RCT, Paper 2 (Hyun) a cohort.</a:t>
            </a:r>
          </a:p>
          <a:p>
            <a:r>
              <a:rPr lang="en-US" sz="1400" b="0" dirty="0"/>
              <a:t>Teaching point: the pyramid ranks designs by their typical protection against bias for questions about treatment effects. It does not rank questions about prevalence, prognosis or rare harms, where other designs are the right tool.</a:t>
            </a:r>
          </a:p>
          <a:p>
            <a:r>
              <a:rPr lang="en-US" sz="1400" b="0" dirty="0"/>
              <a:t>Misconception: 'anything on a higher level beats anything lower down'. A 48-patient pilot RCT does not overrule a careful multicentre cohort on mortality. They answer different parts of the question.</a:t>
            </a:r>
          </a:p>
          <a:p>
            <a:r>
              <a:rPr lang="en-US" sz="1400" b="0" dirty="0"/>
              <a:t>Ask the class (poll): which paper is higher, and does that make it more useful for our mortality question? Expected answer: Boulet is higher, but it was not designed or powered for mortality, so for mortality it adds little.</a:t>
            </a:r>
          </a:p>
          <a:p>
            <a:r>
              <a:rPr lang="en-US" sz="1400" b="0" dirty="0"/>
              <a:t>Timing: 1.5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This is the tool for the 'Name that design' exercise at the end of 3.1. Walk it once slowly with Paper 1 (Boulet), then with Paper 2 (Hyun).</a:t>
            </a:r>
          </a:p>
          <a:p>
            <a:r>
              <a:rPr lang="en-US" sz="1400" b="0" dirty="0"/>
              <a:t>Boulet: did the investigator assign the strategy? Yes. At random? Yes. RCT.</a:t>
            </a:r>
          </a:p>
          <a:p>
            <a:r>
              <a:rPr lang="en-US" sz="1400" b="0" dirty="0"/>
              <a:t>Hyun: assigned? No. Comparison group? Yes (positive vs negative balance). Exposure measured first and outcome followed afterwards? Yes. Cohort.</a:t>
            </a:r>
          </a:p>
          <a:p>
            <a:r>
              <a:rPr lang="en-US" sz="1400" b="0" dirty="0"/>
              <a:t>Misconception: people name the design from words in the title ('prospective', 'registry', 'retrospective'). Titles can mislead, so use the three questions instead.</a:t>
            </a:r>
          </a:p>
          <a:p>
            <a:r>
              <a:rPr lang="en-US" sz="1400" b="0" dirty="0"/>
              <a:t>Ask the class (poll): a study compares the fluid balance and the kidney function of every ICU patient on one day. What design? Expected answer: no assignment, comparison yes, same moment = cross-sectional. And a fluid protocol introduced on one date, compared before and after? Assigned but not random: a non-randomised (quasi-experimental) study.</a:t>
            </a:r>
          </a:p>
          <a:p>
            <a:r>
              <a:rPr lang="en-US" sz="1400" b="0" dirty="0"/>
              <a:t>Timing: 5 minutes. The same tree is also in the Session 3 exercise sheet (PDF), Part A, so participants can keep it open during the exercise.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Do not read every line. Pick one strength and one weakness per card and link it to a picture they have just seen.</a:t>
            </a:r>
          </a:p>
          <a:p>
            <a:r>
              <a:rPr lang="en-US" sz="1400" b="0" dirty="0"/>
              <a:t>Teaching point: the RCT's unique strength is balancing unknown confounders. Its weakness is often generalisability: trial patients are selected (Boulet excluded patients over 85, those needing dialysis and the severely malnourished).</a:t>
            </a:r>
          </a:p>
          <a:p>
            <a:r>
              <a:rPr lang="en-US" sz="1400" b="0" dirty="0"/>
              <a:t>Misconception: 'case-control studies are weak'. For a rare outcome they are often the only feasible design, and they first linked smoking with lung cancer.</a:t>
            </a:r>
          </a:p>
          <a:p>
            <a:r>
              <a:rPr lang="en-US" sz="1400" b="0" dirty="0"/>
              <a:t>Ask the class (call on two or three people, microphone on): which design would you choose to find risk factors for a rare drug reaction? Expected answer: case-control.</a:t>
            </a:r>
          </a:p>
          <a:p>
            <a:r>
              <a:rPr lang="en-US" sz="1400" b="0" dirty="0"/>
              <a:t>Timing: 2 minutes. The same table is in the Session 3 exercise sheet (PDF).</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Back to the running example to close 3.1.</a:t>
            </a:r>
          </a:p>
          <a:p>
            <a:r>
              <a:rPr lang="en-US" sz="1400" b="0" dirty="0"/>
              <a:t>Boulet (RCT): because chance made the groups comparable, any difference in fluid balance can be attributed to the strategy. But with 48 patients and 6 deaths in each arm, it cannot tell us anything firm about mortality. Clinicians knew the allocation, which could influence how much fluid they gave.</a:t>
            </a:r>
          </a:p>
          <a:p>
            <a:r>
              <a:rPr lang="en-US" sz="1400" b="0" dirty="0"/>
              <a:t>Hyun (cohort): thousands of patients and the outcome we care about. A positive balance on days 2-3 was associated with higher 28-day mortality (hazard ratio, HR, 2.13 for day 2 and 1.56 for day 3, no clear difference on day 1). But it cannot prove that the fluid caused the deaths, because sicker patients receive more fluid.</a:t>
            </a:r>
          </a:p>
          <a:p>
            <a:r>
              <a:rPr lang="en-US" sz="1400" b="0" dirty="0"/>
              <a:t>Misconception: 'adjusted' or 'propensity-matched' turns an association into a cause. It reduces measured confounding only.</a:t>
            </a:r>
          </a:p>
          <a:p>
            <a:r>
              <a:rPr lang="en-US" sz="1400" b="0" dirty="0"/>
              <a:t>Ask the class (call on two or three people, microphone on): write one honest sentence for each paper's conclusion. Expected answer: for Boulet, 'the strategy did not clearly reduce day-5 fluid balance'. For Hyun, 'a positive balance on days 2-3 was associated with higher mortality'.</a:t>
            </a:r>
          </a:p>
          <a:p>
            <a:r>
              <a:rPr lang="en-US" sz="1400" b="0" dirty="0"/>
              <a:t>Timing: 4 minutes. Then a 3-minute poll, then the exercise.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Run it as a three-question poll (right or wrong for each sentence). Show the results after each.</a:t>
            </a:r>
          </a:p>
          <a:p>
            <a:r>
              <a:rPr lang="en-US" sz="1400" b="0" dirty="0"/>
              <a:t>Answers. A: right. A randomised trial may make causal statements, and this one honestly reports a null result. B: wrong. A cohort can say 'associated with', not 'causes' (Hyun's own abstract correctly says 'associated'). C: right. 'Associated' is the right word for a cross-sectional survey. It cannot show which came first.</a:t>
            </a:r>
          </a:p>
          <a:p>
            <a:r>
              <a:rPr lang="en-US" sz="1400" b="0" dirty="0"/>
              <a:t>Teaching point: this is question 8 of the 10-question appraisal checklist used in Session 8 (Course/Resources/Critical_Appraisal_Checklist.pdf): do the words match the design?</a:t>
            </a:r>
          </a:p>
          <a:p>
            <a:r>
              <a:rPr lang="en-US" sz="1400" b="0" dirty="0"/>
              <a:t>Timing: 3 minutes. This closes the 45 minutes of 3.1.</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Whole-class exercise, about 2.5 minutes per abstract. Sheet: Course/Practicals/s3_exercises.md, Part A (sent as a PDF before the session). Answer key: Course/Solutions/s3_solutions.md, Part A.</a:t>
            </a:r>
          </a:p>
          <a:p>
            <a:r>
              <a:rPr lang="en-US" sz="1400" b="0" dirty="0"/>
              <a:t>Run it: show abstract 1 on the shared screen and read it aloud. Open a poll with the design choices (cross-sectional, case-control, cohort, non-randomised study, RCT, systematic review). Show the results. Ask one volunteer (raise hand, microphone on) for the phrase that proves it, and type it next to the abstract on the shared screen. Then the next abstract.</a:t>
            </a:r>
          </a:p>
          <a:p>
            <a:r>
              <a:rPr lang="en-US" sz="1400" b="0" dirty="0"/>
              <a:t>Abstracts 3 (case-control, looks back from dialysis) and 4 (retrospective cohort that sounds like a case-control) are usually the hardest. Spend the extra time there.</a:t>
            </a:r>
          </a:p>
          <a:p>
            <a:r>
              <a:rPr lang="en-US" sz="1400" b="0" dirty="0"/>
              <a:t>Teaching point: the evidence phrase matters more than the label: 'randomly allocated', 'compared with patients who did not', 'divided them by', 'on one day'.</a:t>
            </a:r>
          </a:p>
          <a:p>
            <a:r>
              <a:rPr lang="en-US" sz="1400" b="0" dirty="0"/>
              <a:t>Misconception to listen for: 'it used old records so it is case-control'. Ask: were people selected by outcome or by exposure?</a:t>
            </a:r>
          </a:p>
          <a:p>
            <a:r>
              <a:rPr lang="en-US" sz="1400" b="0" dirty="0"/>
              <a:t>If the class is quick: the sheet has nine more abstracts on other topics for self-study (Part A, extra practice). Announce the break at the end of this slide.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The slide is only a picture on purpose. Before the break, say: stand up, stretch, drink some water. Optional thought: which design might fit your own question? We restart with more study designs.</a:t>
            </a:r>
          </a:p>
          <a:p>
            <a:r>
              <a:rPr lang="en-US" sz="1400" b="0" dirty="0"/>
              <a:t>15-minute break (20:40-20:55). Put a countdown timer on the shared screen and leave the session open.</a:t>
            </a:r>
          </a:p>
          <a:p>
            <a:r>
              <a:rPr lang="en-US" sz="1400" b="0" dirty="0"/>
              <a:t>Restart on time: start the next slide even if a few people have not yet turned their cameras back on.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Section marker for 3.2 (30 minutes).</a:t>
            </a:r>
          </a:p>
          <a:p>
            <a:r>
              <a:rPr lang="en-US" sz="1400" b="0" dirty="0"/>
              <a:t>Why this matters: most projects in a hospital department are not classic two-arm trials. They are unit-level changes, quality-improvement projects, pilots or interviews. Knowing these designs lets participants choose something feasible for their own proposal.</a:t>
            </a:r>
          </a:p>
          <a:p>
            <a:r>
              <a:rPr lang="en-US" sz="1400" b="0" dirty="0"/>
              <a:t>Timing: 30 seconds.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Most trials are parallel: each patient gets one treatment (Boulet). Three variants solve particular problems.</a:t>
            </a:r>
          </a:p>
          <a:p>
            <a:r>
              <a:rPr lang="en-US" sz="1400" b="0" dirty="0"/>
              <a:t>Crossover: each patient receives both treatments in random order, with a washout in between, and acts as their own control, so fewer patients are needed. Only for stable, chronic conditions where the effect wears off (e.g. inhalers in chronic obstructive pulmonary disease). Useless in septic shock: the patient is not the same on day 7.</a:t>
            </a:r>
          </a:p>
          <a:p>
            <a:r>
              <a:rPr lang="en-US" sz="1400" b="0" dirty="0"/>
              <a:t>Cluster: whole wards, ICUs or hospitals are randomised, not individual patients. Use it when the intervention works at unit level (a hand-hygiene programme, a sepsis bundle, a nurse-led fluid charting protocol) or when patients in the same unit would 'contaminate' each other. Needs more patients, because patients in one cluster resemble each other.</a:t>
            </a:r>
          </a:p>
          <a:p>
            <a:r>
              <a:rPr lang="en-US" sz="1400" b="0" dirty="0"/>
              <a:t>Factorial: two questions in one trial. Patients are randomised twice (e.g. fluid strategy and vitamin C), giving four groups. Efficient if the two treatments do not interact.</a:t>
            </a:r>
          </a:p>
          <a:p>
            <a:r>
              <a:rPr lang="en-US" sz="1400" b="0" dirty="0"/>
              <a:t>Misconception: 'a cluster trial is a weaker trial'. It is a proper RCT. The analysis must account for clustering.</a:t>
            </a:r>
          </a:p>
          <a:p>
            <a:r>
              <a:rPr lang="en-US" sz="1400" b="0" dirty="0"/>
              <a:t>Ask the class (poll): you want to test a new fluid-balance charting protocol run by ICU nurses. Which layout? Expected answer: cluster. Randomise ICUs, not patients.</a:t>
            </a:r>
          </a:p>
          <a:p>
            <a:r>
              <a:rPr lang="en-US" sz="1400" b="0" dirty="0"/>
              <a:t>Timing: 5.5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A superiority trial asks: is the new treatment better? A non-inferiority trial asks: is it not unacceptably worse (usually because it is cheaper, safer, simpler or uses less fluid).</a:t>
            </a:r>
          </a:p>
          <a:p>
            <a:r>
              <a:rPr lang="en-US" sz="1400" b="0" dirty="0"/>
              <a:t>The margin (here +5 percentage points of mortality, hypothetical) is the largest loss we would accept. It is fixed in the protocol, before the data, with clinical reasoning.</a:t>
            </a:r>
          </a:p>
          <a:p>
            <a:r>
              <a:rPr lang="en-US" sz="1400" b="0" dirty="0"/>
              <a:t>Read the bars (difference and 95% confidence interval, CI). A: the whole CI is below 0, so superior. B: the CI crosses 0 but stays below the margin, so non-inferior. C: the CI crosses the margin, so inconclusive. D: the whole CI is above the margin, so inferior.</a:t>
            </a:r>
          </a:p>
          <a:p>
            <a:r>
              <a:rPr lang="en-US" sz="1400" b="0" dirty="0"/>
              <a:t>Misconception: 'p &gt; 0.05 in a superiority trial shows the treatments are equivalent'. No. Absence of evidence is not evidence of absence. Boulet's p = 0.42 does not show that restriction is as good as usual care.</a:t>
            </a:r>
          </a:p>
          <a:p>
            <a:r>
              <a:rPr lang="en-US" sz="1400" b="0" dirty="0"/>
              <a:t>Ask the class (poll): who should decide the margin: the statistician or the clinicians? Expected answer: clinicians (and patients), with the statistician. It is a clinical judgement.</a:t>
            </a:r>
          </a:p>
          <a:p>
            <a:r>
              <a:rPr lang="en-US" sz="1400" b="0" dirty="0"/>
              <a:t>Timing: 5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Boulet 2024 calls itself a pilot. Its real value is in the numbers on the left: 1,201 patients screened for 50 randomised (about 4%), roughly 3 patients per month across 3 ICUs, 48 of 50 analysed.</a:t>
            </a:r>
          </a:p>
          <a:p>
            <a:r>
              <a:rPr lang="en-US" sz="1400" b="0" dirty="0"/>
              <a:t>A pilot or feasibility study tests the machinery of the big trial: recruitment, consent, whether staff can deliver the intervention, whether outcomes can be measured completely, and the numbers needed to calculate the sample size.</a:t>
            </a:r>
          </a:p>
          <a:p>
            <a:r>
              <a:rPr lang="en-US" sz="1400" b="0" dirty="0"/>
              <a:t>Teaching point: a pilot should not be used to claim effectiveness. Its success criteria are about feasibility (e.g. 'recruit 2 patients per site per month', 'over 90% data completeness').</a:t>
            </a:r>
          </a:p>
          <a:p>
            <a:r>
              <a:rPr lang="en-US" sz="1400" b="0" dirty="0"/>
              <a:t>Misconception: 'our small study did not find an effect, so we call it a pilot'. A pilot is planned as a pilot from the start, with feasibility objectives.</a:t>
            </a:r>
          </a:p>
          <a:p>
            <a:r>
              <a:rPr lang="en-US" sz="1400" b="0" dirty="0"/>
              <a:t>Ask the class (poll): from these numbers, would you launch a 1,000-patient trial in the same 3 ICUs? Expected answer: not as designed. At 3 patients per month it would take decades. You need many more sites or broader eligibility.</a:t>
            </a:r>
          </a:p>
          <a:p>
            <a:r>
              <a:rPr lang="en-US" sz="1400" b="0" dirty="0"/>
              <a:t>Timing: 4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Most quality-improvement (QI) projects introduce a change for everyone at once, with no randomisation and no parallel control. These are quasi-experimental designs.</a:t>
            </a:r>
          </a:p>
          <a:p>
            <a:r>
              <a:rPr lang="en-US" sz="1400" b="0" dirty="0"/>
              <a:t>The simple before-after study compares the average before with the average after. Weak: rates often fall anyway (seasons, new staff, other projects, regression to the mean after a bad month).</a:t>
            </a:r>
          </a:p>
          <a:p>
            <a:r>
              <a:rPr lang="en-US" sz="1400" b="0" dirty="0"/>
              <a:t>The interrupted time series (ITS) is much stronger: many measurements before and after (here 24 monthly points each). We compare what happened with what the pre-change trend predicted (dashed line). We look for a change in level (the drop) and in slope (steeper fall).</a:t>
            </a:r>
          </a:p>
          <a:p>
            <a:r>
              <a:rPr lang="en-US" sz="1400" b="0" dirty="0"/>
              <a:t>Teaching point: ITS is the standard design for evaluating a bundle, a protocol or a policy in one hospital. Add a control series (a unit that did not change) to make it stronger.</a:t>
            </a:r>
          </a:p>
          <a:p>
            <a:r>
              <a:rPr lang="en-US" sz="1400" b="0" dirty="0"/>
              <a:t>Misconception: 'the infection rate fell after our bundle, so the bundle worked'. Only if the fall is bigger than the existing trend.</a:t>
            </a:r>
          </a:p>
          <a:p>
            <a:r>
              <a:rPr lang="en-US" sz="1400" b="0" dirty="0"/>
              <a:t>Ask the class (call on two or three people, microphone on): what else changed in your hospital in the same month as your last QI project? Expected answer: usually something (staff rotation, a new policy, an audit), which is exactly why a trend matters.</a:t>
            </a:r>
          </a:p>
          <a:p>
            <a:r>
              <a:rPr lang="en-US" sz="1400" b="0" dirty="0"/>
              <a:t>Timing: 5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Some questions are not about how many or how much but about why, how and what it is like. Why do nurses not chart urine output at night? How do families experience surrogate consent in the ICU? Numbers cannot answer these.</a:t>
            </a:r>
          </a:p>
          <a:p>
            <a:r>
              <a:rPr lang="en-US" sz="1400" b="0" dirty="0"/>
              <a:t>Three main methods: in-depth interviews (one person, open questions), focus groups (6-8 people, discussion reveals shared views and disagreements), and observation (what people actually do, which may differ from what they say).</a:t>
            </a:r>
          </a:p>
          <a:p>
            <a:r>
              <a:rPr lang="en-US" sz="1400" b="0" dirty="0"/>
              <a:t>Sampling is purposive (choose people who know the topic) and continues until no new themes emerge (saturation). Analysis looks for themes in transcripts. Reporting guidelines: COREQ (Consolidated criteria for Reporting Qualitative research) or SRQR (Standards for Reporting Qualitative Research).</a:t>
            </a:r>
          </a:p>
          <a:p>
            <a:r>
              <a:rPr lang="en-US" sz="1400" b="0" dirty="0"/>
              <a:t>Mixed methods combine both: a trial plus interviews to understand why an intervention was or was not delivered.</a:t>
            </a:r>
          </a:p>
          <a:p>
            <a:r>
              <a:rPr lang="en-US" sz="1400" b="0" dirty="0"/>
              <a:t>Misconception: 'qualitative means anecdotal'. Done properly it is systematic, transparent and peer-reviewed.</a:t>
            </a:r>
          </a:p>
          <a:p>
            <a:r>
              <a:rPr lang="en-US" sz="1400" b="0" dirty="0"/>
              <a:t>Ask the class (call on two or three people, microphone on): one question about fluid management in your unit that only interviews could answer. Expected answer: why fluid charts are incomplete, why doctors hesitate to stop maintenance fluids.</a:t>
            </a:r>
          </a:p>
          <a:p>
            <a:r>
              <a:rPr lang="en-US" sz="1400" b="0" dirty="0"/>
              <a:t>Timing: 4.5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This is the practical summary of both sections of today. Read each row as: if your question sounds like this, start with this design.</a:t>
            </a:r>
          </a:p>
          <a:p>
            <a:r>
              <a:rPr lang="en-US" sz="1400" b="0" dirty="0"/>
              <a:t>Teaching point: in the proposal builder later today every participant will justify the design of their own question with exactly this logic: 'my question is about X, so the best feasible design is Y'.</a:t>
            </a:r>
          </a:p>
          <a:p>
            <a:r>
              <a:rPr lang="en-US" sz="1400" b="0" dirty="0"/>
              <a:t>Note the word feasible: the ideal design for 'does restriction save lives?' is a large RCT, but a participant with one ICU and no funding may honestly choose a retrospective cohort and state its limits.</a:t>
            </a:r>
          </a:p>
          <a:p>
            <a:r>
              <a:rPr lang="en-US" sz="1400" b="0" dirty="0"/>
              <a:t>Misconception: 'we must do an RCT to be taken seriously'. A well-done, honestly reported cohort is publishable and useful.</a:t>
            </a:r>
          </a:p>
          <a:p>
            <a:r>
              <a:rPr lang="en-US" sz="1400" b="0" dirty="0"/>
              <a:t>Ask the class (poll): we want to know how many ICU patients have a positive fluid balance today. Which design? Expected answer: cross-sectional (point prevalence).</a:t>
            </a:r>
          </a:p>
          <a:p>
            <a:r>
              <a:rPr lang="en-US" sz="1400" b="0" dirty="0"/>
              <a:t>Timing: 5.5 minutes. This closes the 30 minutes of 3.2.</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Whole-class exercise. Sheet: Session 3 exercise sheet (Course/Practicals/s3_exercises.md, PDF sent before the session), Part B. Key: Course/Solutions/s3_solutions.md, Part B.</a:t>
            </a:r>
          </a:p>
          <a:p>
            <a:r>
              <a:rPr lang="en-US" sz="1400" b="0" dirty="0"/>
              <a:t>Run it: about 2 minutes per question (10 minutes), then 5 minutes for the participants' own questions.</a:t>
            </a:r>
          </a:p>
          <a:p>
            <a:r>
              <a:rPr lang="en-US" sz="1400" b="0" dirty="0"/>
              <a:t>Answers for the five questions: 1 a cheaper strategy that only needs to be not worse for 28-day mortality (non-inferiority RCT, margin fixed in advance), 2 a nurse-led fluid-balance charting protocol for whole ICUs (cluster randomised trial), 3 a sepsis bundle with a fluid limit already introduced in 2023, with monthly data (interrupted time series), 4 why night nurses find it hard to record urine output (qualitative interviews or focus groups), 5 can our two ICUs recruit patients and deliver restrictive fluids before a large trial (pilot or feasibility study).</a:t>
            </a:r>
          </a:p>
          <a:p>
            <a:r>
              <a:rPr lang="en-US" sz="1400" b="0" dirty="0"/>
              <a:t>Own questions: call on four or five people to say 'my design is ..., so I may say caused / associated' with the microphone on, and comment briefly. This is the bridge to the proposal builder.</a:t>
            </a:r>
          </a:p>
          <a:p>
            <a:r>
              <a:rPr lang="en-US" sz="1400" b="0" dirty="0"/>
              <a:t>Common problem: choosing an RCT for a harm or prognosis question. Ask: could you ethically assign this exposure?</a:t>
            </a:r>
          </a:p>
          <a:p>
            <a:r>
              <a:rPr lang="en-US" sz="1400" b="0" dirty="0"/>
              <a:t>If the class is quick: Part B of the sheet also has four questions on other topics for self-study.</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Proposal builder 3 starts here (45 minutes in all, the figure shown on the builder banner and in the agenda: this slide 3 minutes, then 42 minutes of builder work).</a:t>
            </a:r>
          </a:p>
          <a:p>
            <a:r>
              <a:rPr lang="en-US" sz="1400" b="0" dirty="0"/>
              <a:t>This slide prepares the proposal builder: everyone writes the study population of their own proposal today.</a:t>
            </a:r>
          </a:p>
          <a:p>
            <a:r>
              <a:rPr lang="en-US" sz="1400" b="0" dirty="0"/>
              <a:t>Walk down the funnel with the ICU example (an observational version of our fluid question). Source population: everyone who could be studied. Inclusion criteria: the P (Population) of the PICO, made measurable (age 18 or over, septic shock, vasopressor started within 24 h). Exclusion criteria: people who meet the inclusion criteria but must be removed for a reason, such as safety or an outcome that cannot be measured (chronic dialysis, comfort care only).</a:t>
            </a:r>
          </a:p>
          <a:p>
            <a:r>
              <a:rPr lang="en-US" sz="1400" b="0" dirty="0"/>
              <a:t>Compare with Paper 1 (Boulet): included septic shock, age 18-85, within 24 h of vasopressor start. Excluded acute kidney injury needing renal replacement therapy within 24 h, end-stage kidney disease, severe malnutrition (body mass index below 18).</a:t>
            </a:r>
          </a:p>
          <a:p>
            <a:r>
              <a:rPr lang="en-US" sz="1400" b="0" dirty="0"/>
              <a:t>Misconception: writing exclusions as the opposite of inclusions ('age under 18' is not an exclusion, it is simply not included).</a:t>
            </a:r>
          </a:p>
          <a:p>
            <a:r>
              <a:rPr lang="en-US" sz="1400" b="0" dirty="0"/>
              <a:t>Teaching point: every extra exclusion makes the study cleaner but the result applies to fewer patients (external validity, Session 4).</a:t>
            </a:r>
          </a:p>
          <a:p>
            <a:r>
              <a:rPr lang="en-US" sz="1400" b="0" dirty="0"/>
              <a:t>Ask the class (call on two or three people, microphone on): give one good exclusion criterion for our fluid study. Expected: chronic dialysis (the fluid balance cannot be interpreted), comfort care only.</a:t>
            </a:r>
          </a:p>
          <a:p>
            <a:r>
              <a:rPr lang="en-US" sz="1400" b="0" dirty="0"/>
              <a:t>Timing: 3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Worksheet: Session 3 exercise sheet (PDF), Part C, and the proposal template (Course/Templates/Research_Proposal_Template.docx, Part 2). Everyone writes their own proposal. There are no groups.</a:t>
            </a:r>
          </a:p>
          <a:p>
            <a:r>
              <a:rPr lang="en-US" sz="1400" b="0" dirty="0"/>
              <a:t>Rhythm (42 minutes): 15 minutes in which the instructor fills in Part 2a for the running example on the shared screen, thinking aloud, 20 minutes in which participants draft their own Part 2a quietly (cameras optional, the instructor stays online for questions in the chat), 7 minutes in which three volunteers read their design and justification sentence aloud and the instructor comments.</a:t>
            </a:r>
          </a:p>
          <a:p>
            <a:r>
              <a:rPr lang="en-US" sz="1400" b="0" dirty="0"/>
              <a:t>Model answer for the running example (observational version), to write live: retrospective cohort of adults with septic shock in our ICU over 3 years. Justification: an RCT is ideal but not feasible for one ICU without funding. Existing charts record fluid in and out and outcomes. We will say 'associated with'. Setting: one adult mixed ICU, 3 calendar years, electronic chart and ICU register. Inclusion and exclusion as on the funnel slide. Full model in Course/Solutions/s3_solutions.md, Part C.</a:t>
            </a:r>
          </a:p>
          <a:p>
            <a:r>
              <a:rPr lang="en-US" sz="1400" b="0" dirty="0"/>
              <a:t>Common problems: an RCT chosen for an exposure that cannot be assigned. A setting that is far too large. Exclusions that repeat the inclusions in the negative.</a:t>
            </a:r>
          </a:p>
          <a:p>
            <a:r>
              <a:rPr lang="en-US" sz="1400" b="0" dirty="0"/>
              <a:t>The rest of Part 2 (exposure, comparator, outcomes, biases) is built in Session 4.</a:t>
            </a:r>
          </a:p>
          <a:p>
            <a:r>
              <a:rPr lang="en-US" sz="1400" b="0" dirty="0"/>
              <a:t>Timing: warn at 10 minutes and 2 minutes before the end of the individual slot.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Session recap (22:25). Ask three volunteers (raise hand) to explain one card each in their own words.</a:t>
            </a:r>
          </a:p>
          <a:p>
            <a:r>
              <a:rPr lang="en-US" sz="1400" b="0" dirty="0"/>
              <a:t>If time is short, read the key message only.</a:t>
            </a:r>
          </a:p>
          <a:p>
            <a:r>
              <a:rPr lang="en-US" sz="1400" b="0" dirty="0"/>
              <a:t>Timing: 2 minutes. With the wrap-up slide (3 minutes) this is the 5-minute close.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Exit question answer: a cohort (grouped by the exposure the doctors chose, followed forward). It may only say 'associated', because doctors choose restrictive fluids for patients who differ in many ways (less sick, or more fluid-overloaded). This previews confounding by indication next Saturday.</a:t>
            </a:r>
          </a:p>
          <a:p>
            <a:r>
              <a:rPr lang="en-US" sz="1400" b="0" dirty="0"/>
              <a:t>Purpose of the exit question: it checks whether the main idea of today landed. Read all the answers before Session 4 and open Session 4 by showing three of them (anonymously).</a:t>
            </a:r>
          </a:p>
          <a:p>
            <a:r>
              <a:rPr lang="en-US" sz="1400" b="0" dirty="0"/>
              <a:t>Timing: 3 minutes after the 2-minute recap slide (5 minutes in all, as on the banner and in the agenda). Finish at 22:30.</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the slides after this point are optional. Use them if the class is quick, for questions, or point participants to them for self-study (the deck is shared as a PDF after the session).</a:t>
            </a:r>
          </a:p>
          <a:p>
            <a:r>
              <a:rPr lang="en-US" sz="1400" b="0" dirty="0"/>
              <a:t>Timing: skip in the live session unless time allows.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a slow walk-through of the decision tree with the two running-example papers (both in Course/Papers). Useful if the 'Name that design' exercise showed confusion.</a:t>
            </a:r>
          </a:p>
          <a:p>
            <a:r>
              <a:rPr lang="en-US" sz="1400" b="0" dirty="0"/>
              <a:t>Boulet: assigned? Yes. Random? Yes. So RCT. Hyun: assigned? No. Comparison group? Yes. Exposure measured before outcome? Yes. So cohort.</a:t>
            </a:r>
          </a:p>
          <a:p>
            <a:r>
              <a:rPr lang="en-US" sz="1400" b="0" dirty="0"/>
              <a:t>Ask participants to do the same for a paper from their own reference list (Proposal Part 1).</a:t>
            </a:r>
          </a:p>
          <a:p>
            <a:r>
              <a:rPr lang="en-US" sz="1400" b="0" dirty="0"/>
              <a:t>Timing: 2 minutes if used.</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three more scenarios from other wards, for a quick poll or for self-study.</a:t>
            </a:r>
          </a:p>
          <a:p>
            <a:r>
              <a:rPr lang="en-US" sz="1400" b="0" dirty="0"/>
              <a:t>Watch for scenario C: some will say RCT because there are two groups. Ask: who decided who got mobilised? (The physiotherapist, not chance.)</a:t>
            </a:r>
          </a:p>
          <a:p>
            <a:r>
              <a:rPr lang="en-US" sz="1400" b="0" dirty="0"/>
              <a:t>Timing: 3 minutes including the answer slide, if used.</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answers to the previous slide.</a:t>
            </a:r>
          </a:p>
          <a:p>
            <a:r>
              <a:rPr lang="en-US" sz="1400" b="0" dirty="0"/>
              <a:t>Teaching point for C: two groups do not make a trial. If chance did not decide, it is observational.</a:t>
            </a:r>
          </a:p>
          <a:p>
            <a:r>
              <a:rPr lang="en-US" sz="1400" b="0" dirty="0"/>
              <a:t>Misconception: 'looking at old records makes it case-control'. Selection decides: by outcome = case-control. By exposure = cohort.</a:t>
            </a:r>
          </a:p>
          <a:p>
            <a:r>
              <a:rPr lang="en-US" sz="1400" b="0" dirty="0"/>
              <a:t>Timing: included in the 3 minutes, if used.</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more practice on the 3.2 designs, with examples from other topics.</a:t>
            </a:r>
          </a:p>
          <a:p>
            <a:r>
              <a:rPr lang="en-US" sz="1400" b="0" dirty="0"/>
              <a:t>Answers. A: non-inferiority trial. Define the margin in advance. B: cluster randomised trial. Randomise wards, not patients. C: qualitative design using in-depth interviews (or focus groups) with families.</a:t>
            </a:r>
          </a:p>
          <a:p>
            <a:r>
              <a:rPr lang="en-US" sz="1400" b="0" dirty="0"/>
              <a:t>Timing: 3 minutes if used.</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for participants planning a case-control study.</a:t>
            </a:r>
          </a:p>
          <a:p>
            <a:r>
              <a:rPr lang="en-US" sz="1400" b="0" dirty="0"/>
              <a:t>Controls must come from the population that produced the cases: in the candidaemia example, other ICU patients in the same units and months, not healthy volunteers.</a:t>
            </a:r>
          </a:p>
          <a:p>
            <a:r>
              <a:rPr lang="en-US" sz="1400" b="0" dirty="0"/>
              <a:t>Exposure must be measured the same way in cases and controls, ideally by someone who does not know which is which.</a:t>
            </a:r>
          </a:p>
          <a:p>
            <a:r>
              <a:rPr lang="en-US" sz="1400" b="0" dirty="0"/>
              <a:t>Matching on a few factors can improve efficiency, but over-matching (on things linked to the exposure) hides the effect.</a:t>
            </a:r>
          </a:p>
          <a:p>
            <a:r>
              <a:rPr lang="en-US" sz="1400" b="0" dirty="0"/>
              <a:t>Timing: 2 minutes if used.</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completes the margin picture from 3.2.</a:t>
            </a:r>
          </a:p>
          <a:p>
            <a:r>
              <a:rPr lang="en-US" sz="1400" b="0" dirty="0"/>
              <a:t>Superiority trials are the usual type. Equivalence trials (common for generic drugs) need the CI inside a margin on both sides. Non-inferiority trials need only the upper side.</a:t>
            </a:r>
          </a:p>
          <a:p>
            <a:r>
              <a:rPr lang="en-US" sz="1400" b="0" dirty="0"/>
              <a:t>Misconception: 'a failed superiority trial shows equivalence'. No. It was not designed with a margin.</a:t>
            </a:r>
          </a:p>
          <a:p>
            <a:r>
              <a:rPr lang="en-US" sz="1400" b="0" dirty="0"/>
              <a:t>Timing: 2 minutes if used.</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for participants whose project evaluates a change already made in their unit.</a:t>
            </a:r>
          </a:p>
          <a:p>
            <a:r>
              <a:rPr lang="en-US" sz="1400" b="0" dirty="0"/>
              <a:t>The interrupted time series compares the post-change data with the trend before the change. More data points, a control series and a diary of other changes make it much more convincing.</a:t>
            </a:r>
          </a:p>
          <a:p>
            <a:r>
              <a:rPr lang="en-US" sz="1400" b="0" dirty="0"/>
              <a:t>Reporting guideline for quality-improvement projects: SQUIRE 2.0 (Standards for QUality Improvement Reporting Excellence).</a:t>
            </a:r>
          </a:p>
          <a:p>
            <a:r>
              <a:rPr lang="en-US" sz="1400" b="0" dirty="0"/>
              <a:t>Timing: 2 minutes if used.</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Copyright slide. Leave it on screen while participants leave the meeting.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slideLayouts/_rels/slideLayout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C0F2BA9-42D1-4ED5-B1D2-E4A50A5F0753}"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CF940BF-D3F9-479A-9977-6B0839AFA768}"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48E316-8D90-42F5-B2CD-A793817016DE}"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6786190-3C0E-4636-AA92-C1C96D008DF0}"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42A8B4C-ED02-4998-BF4B-E26731DF30D2}" type="datetime1">
              <a:rPr lang="en-US" smtClean="0"/>
              <a:t>6/28/2026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B30C45-864B-4802-800E-706DB8F3BA86}" type="datetime1">
              <a:rPr lang="en-US" smtClean="0"/>
              <a:t>6/28/2026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1F87F1-2F12-4DB8-BE2A-E0E247940BB4}" type="datetime1">
              <a:rPr lang="en-US" smtClean="0"/>
              <a:t>6/28/2026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D9085BB-45C3-45DA-B16E-2D995DEAF320}"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40DB59-3B43-45FA-9DFE-69ED499597CF}"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74E953-E3F2-4058-BC22-456AC7704CCA}"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78D7E0-3175-45B9-A51E-0AA8F8EB260B}"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184180"/>
      </p:ext>
    </p:extLst>
  </p:cSld>
  <p:clrMapOvr>
    <a:masterClrMapping/>
  </p:clrMapOvr>
</p:sldLayout>
</file>

<file path=ppt/slideMasters/_rels/slideMaster1.xml.rels><?xml version="1.0" encoding="utf-8"?>
<Relationships xmlns="http://schemas.openxmlformats.org/package/2006/relationships">
  <Relationship Id="rId8" Type="http://schemas.openxmlformats.org/officeDocument/2006/relationships/slideLayout" Target="../slideLayouts/slideLayout8.xml"/>
  <Relationship Id="rId13"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C2E5FA-FF3B-4CBF-AFC6-FF14AE95D537}" type="datetime1">
              <a:rPr lang="en-US" smtClean="0"/>
              <a:t>6/28/2026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xml"/>
<Relationship Id="rId3" Type="http://schemas.openxmlformats.org/officeDocument/2006/relationships/image" Target="../media/image1.jpg"/>
</Relationships>
</file>

<file path=ppt/slides/_rels/slide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xml"/>
<Relationship Id="rId3" Type="http://schemas.openxmlformats.org/officeDocument/2006/relationships/image" Target="../media/image1.jpg"/>
</Relationships>
</file>

<file path=ppt/slides/_rels/slide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xml"/>
<Relationship Id="rId3" Type="http://schemas.openxmlformats.org/officeDocument/2006/relationships/image" Target="../media/image1.jpg"/>
</Relationships>
</file>

<file path=ppt/slides/_rels/slide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xml"/>
<Relationship Id="rId3" Type="http://schemas.openxmlformats.org/officeDocument/2006/relationships/image" Target="../media/image1.jpg"/>
</Relationships>
</file>

<file path=ppt/slides/_rels/slide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xml"/>
<Relationship Id="rId3" Type="http://schemas.openxmlformats.org/officeDocument/2006/relationships/image" Target="../media/image1.jpg"/>
</Relationships>
</file>

<file path=ppt/slides/_rels/slide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xml"/>
<Relationship Id="rId3" Type="http://schemas.openxmlformats.org/officeDocument/2006/relationships/image" Target="../media/image1.jpg"/>
</Relationships>
</file>

<file path=ppt/slides/_rels/slide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7.xml"/>
<Relationship Id="rId3" Type="http://schemas.openxmlformats.org/officeDocument/2006/relationships/image" Target="../media/image1.jpg"/>
</Relationships>
</file>

<file path=ppt/slides/_rels/slide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8.xml"/>
<Relationship Id="rId3" Type="http://schemas.openxmlformats.org/officeDocument/2006/relationships/image" Target="../media/image1.jpg"/>
</Relationships>
</file>

<file path=ppt/slides/_rels/slide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9.xml"/>
<Relationship Id="rId3" Type="http://schemas.openxmlformats.org/officeDocument/2006/relationships/image" Target="../media/image1.jpg"/>
</Relationships>
</file>

<file path=ppt/slides/_rels/slide1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0.xml"/>
<Relationship Id="rId3" Type="http://schemas.openxmlformats.org/officeDocument/2006/relationships/image" Target="../media/image1.jpg"/>
<Relationship Id="rId4" Type="http://schemas.openxmlformats.org/officeDocument/2006/relationships/image" Target="../media/image2.png"/>
</Relationships>
</file>

<file path=ppt/slides/_rels/slide1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1.xml"/>
<Relationship Id="rId3" Type="http://schemas.openxmlformats.org/officeDocument/2006/relationships/image" Target="../media/image1.jpg"/>
</Relationships>
</file>

<file path=ppt/slides/_rels/slide1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2.xml"/>
<Relationship Id="rId3" Type="http://schemas.openxmlformats.org/officeDocument/2006/relationships/image" Target="../media/image1.jpg"/>
<Relationship Id="rId4" Type="http://schemas.openxmlformats.org/officeDocument/2006/relationships/image" Target="../media/image3.png"/>
</Relationships>
</file>

<file path=ppt/slides/_rels/slide1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3.xml"/>
<Relationship Id="rId3" Type="http://schemas.openxmlformats.org/officeDocument/2006/relationships/image" Target="../media/image1.jpg"/>
</Relationships>
</file>

<file path=ppt/slides/_rels/slide1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4.xml"/>
<Relationship Id="rId3" Type="http://schemas.openxmlformats.org/officeDocument/2006/relationships/image" Target="../media/image1.jpg"/>
<Relationship Id="rId4" Type="http://schemas.openxmlformats.org/officeDocument/2006/relationships/image" Target="../media/image4.png"/>
</Relationships>
</file>

<file path=ppt/slides/_rels/slide1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5.xml"/>
<Relationship Id="rId3" Type="http://schemas.openxmlformats.org/officeDocument/2006/relationships/image" Target="../media/image1.jpg"/>
</Relationships>
</file>

<file path=ppt/slides/_rels/slide1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6.xml"/>
<Relationship Id="rId3" Type="http://schemas.openxmlformats.org/officeDocument/2006/relationships/image" Target="../media/image1.jpg"/>
<Relationship Id="rId4" Type="http://schemas.openxmlformats.org/officeDocument/2006/relationships/image" Target="../media/image5.png"/>
</Relationships>
</file>

<file path=ppt/slides/_rels/slide1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7.xml"/>
<Relationship Id="rId3" Type="http://schemas.openxmlformats.org/officeDocument/2006/relationships/image" Target="../media/image1.jpg"/>
<Relationship Id="rId4" Type="http://schemas.openxmlformats.org/officeDocument/2006/relationships/image" Target="../media/image6.png"/>
</Relationships>
</file>

<file path=ppt/slides/_rels/slide1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8.xml"/>
<Relationship Id="rId3" Type="http://schemas.openxmlformats.org/officeDocument/2006/relationships/image" Target="../media/image1.jpg"/>
<Relationship Id="rId4" Type="http://schemas.openxmlformats.org/officeDocument/2006/relationships/image" Target="../media/image7.png"/>
</Relationships>
</file>

<file path=ppt/slides/_rels/slide1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9.xml"/>
<Relationship Id="rId3" Type="http://schemas.openxmlformats.org/officeDocument/2006/relationships/image" Target="../media/image1.jpg"/>
</Relationships>
</file>

<file path=ppt/slides/_rels/slide2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0.xml"/>
<Relationship Id="rId3" Type="http://schemas.openxmlformats.org/officeDocument/2006/relationships/image" Target="../media/image1.jpg"/>
</Relationships>
</file>

<file path=ppt/slides/_rels/slide2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1.xml"/>
<Relationship Id="rId3" Type="http://schemas.openxmlformats.org/officeDocument/2006/relationships/image" Target="../media/image1.jpg"/>
</Relationships>
</file>

<file path=ppt/slides/_rels/slide2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2.xml"/>
<Relationship Id="rId3" Type="http://schemas.openxmlformats.org/officeDocument/2006/relationships/image" Target="../media/image1.jpg"/>
</Relationships>
</file>

<file path=ppt/slides/_rels/slide2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3.xml"/>
<Relationship Id="rId3" Type="http://schemas.openxmlformats.org/officeDocument/2006/relationships/image" Target="../media/image1.jpg"/>
</Relationships>
</file>

<file path=ppt/slides/_rels/slide2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4.xml"/>
<Relationship Id="rId3" Type="http://schemas.openxmlformats.org/officeDocument/2006/relationships/image" Target="../media/image1.jpg"/>
</Relationships>
</file>

<file path=ppt/slides/_rels/slide2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5.xml"/>
<Relationship Id="rId3" Type="http://schemas.openxmlformats.org/officeDocument/2006/relationships/image" Target="../media/image1.jpg"/>
<Relationship Id="rId4" Type="http://schemas.openxmlformats.org/officeDocument/2006/relationships/image" Target="../media/image8.png"/>
</Relationships>
</file>

<file path=ppt/slides/_rels/slide2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6.xml"/>
<Relationship Id="rId3" Type="http://schemas.openxmlformats.org/officeDocument/2006/relationships/image" Target="../media/image1.jpg"/>
<Relationship Id="rId4" Type="http://schemas.openxmlformats.org/officeDocument/2006/relationships/image" Target="../media/image9.png"/>
</Relationships>
</file>

<file path=ppt/slides/_rels/slide2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7.xml"/>
<Relationship Id="rId3" Type="http://schemas.openxmlformats.org/officeDocument/2006/relationships/image" Target="../media/image1.jpg"/>
</Relationships>
</file>

<file path=ppt/slides/_rels/slide2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8.xml"/>
<Relationship Id="rId3" Type="http://schemas.openxmlformats.org/officeDocument/2006/relationships/image" Target="../media/image1.jpg"/>
<Relationship Id="rId4" Type="http://schemas.openxmlformats.org/officeDocument/2006/relationships/image" Target="../media/image10.png"/>
</Relationships>
</file>

<file path=ppt/slides/_rels/slide2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9.xml"/>
<Relationship Id="rId3" Type="http://schemas.openxmlformats.org/officeDocument/2006/relationships/image" Target="../media/image1.jpg"/>
</Relationships>
</file>

<file path=ppt/slides/_rels/slide3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0.xml"/>
<Relationship Id="rId3" Type="http://schemas.openxmlformats.org/officeDocument/2006/relationships/image" Target="../media/image1.jpg"/>
</Relationships>
</file>

<file path=ppt/slides/_rels/slide3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1.xml"/>
<Relationship Id="rId3" Type="http://schemas.openxmlformats.org/officeDocument/2006/relationships/image" Target="../media/image1.jpg"/>
</Relationships>
</file>

<file path=ppt/slides/_rels/slide3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2.xml"/>
<Relationship Id="rId3" Type="http://schemas.openxmlformats.org/officeDocument/2006/relationships/image" Target="../media/image1.jpg"/>
<Relationship Id="rId4" Type="http://schemas.openxmlformats.org/officeDocument/2006/relationships/image" Target="../media/image11.png"/>
</Relationships>
</file>

<file path=ppt/slides/_rels/slide3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3.xml"/>
<Relationship Id="rId3" Type="http://schemas.openxmlformats.org/officeDocument/2006/relationships/image" Target="../media/image1.jpg"/>
</Relationships>
</file>

<file path=ppt/slides/_rels/slide3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4.xml"/>
<Relationship Id="rId3" Type="http://schemas.openxmlformats.org/officeDocument/2006/relationships/image" Target="../media/image1.jpg"/>
</Relationships>
</file>

<file path=ppt/slides/_rels/slide3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5.xml"/>
<Relationship Id="rId3" Type="http://schemas.openxmlformats.org/officeDocument/2006/relationships/image" Target="../media/image1.jpg"/>
</Relationships>
</file>

<file path=ppt/slides/_rels/slide3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6.xml"/>
<Relationship Id="rId3" Type="http://schemas.openxmlformats.org/officeDocument/2006/relationships/image" Target="../media/image1.jpg"/>
</Relationships>
</file>

<file path=ppt/slides/_rels/slide3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7.xml"/>
<Relationship Id="rId3" Type="http://schemas.openxmlformats.org/officeDocument/2006/relationships/image" Target="../media/image1.jpg"/>
</Relationships>
</file>

<file path=ppt/slides/_rels/slide3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8.xml"/>
<Relationship Id="rId3" Type="http://schemas.openxmlformats.org/officeDocument/2006/relationships/image" Target="../media/image1.jpg"/>
</Relationships>
</file>

<file path=ppt/slides/_rels/slide3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9.xml"/>
<Relationship Id="rId3" Type="http://schemas.openxmlformats.org/officeDocument/2006/relationships/image" Target="../media/image1.jpg"/>
</Relationships>
</file>

<file path=ppt/slides/_rels/slide4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0.xml"/>
<Relationship Id="rId3" Type="http://schemas.openxmlformats.org/officeDocument/2006/relationships/image" Target="../media/image1.jpg"/>
</Relationships>
</file>

<file path=ppt/slides/_rels/slide4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1.xml"/>
<Relationship Id="rId3" Type="http://schemas.openxmlformats.org/officeDocument/2006/relationships/image" Target="../media/image1.jpg"/>
</Relationships>
</file>

<file path=ppt/slides/_rels/slide4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2.xml"/>
<Relationship Id="rId3" Type="http://schemas.openxmlformats.org/officeDocument/2006/relationships/image" Target="../media/image1.jpg"/>
</Relationships>
</file>

<file path=ppt/slides/_rels/slide4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3.xml"/>
<Relationship Id="rId3" Type="http://schemas.openxmlformats.org/officeDocument/2006/relationships/image" Target="../media/image1.jpg"/>
</Relationships>
</file>

<file path=ppt/slides/_rels/slide4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4.xml"/>
<Relationship Id="rId3" Type="http://schemas.openxmlformats.org/officeDocument/2006/relationships/image" Target="../media/image1.jp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DayTitle"/>
          <p:cNvSpPr txBox="1"/>
          <p:nvPr/>
        </p:nvSpPr>
        <p:spPr>
          <a:xfrm>
            <a:off x="457200" y="548640"/>
            <a:ext cx="11430000" cy="700000"/>
          </a:xfrm>
          <a:prstGeom prst="rect">
            <a:avLst/>
          </a:prstGeom>
          <a:noFill/>
          <a:ln>
            <a:noFill/>
          </a:ln>
        </p:spPr>
        <p:txBody>
          <a:bodyPr wrap="square" lIns="91440" tIns="45720" rIns="91440" bIns="45720" rtlCol="0" anchor="t"/>
          <a:lstStyle/>
          <a:p>
            <a:pPr marL="0" indent="0" algn="l">
              <a:buNone/>
            </a:pPr>
            <a:r>
              <a:rPr lang="en-US" sz="3200" b="1" dirty="0">
                <a:solidFill>
                  <a:srgbClr val="0D7377"/>
                </a:solidFill>
                <a:latin typeface="Arial"/>
                <a:cs typeface="Arial"/>
              </a:rPr>
              <a:t>Session 3 · Design: choosing the right study</a:t>
            </a:r>
          </a:p>
        </p:txBody>
      </p:sp>
      <p:sp>
        <p:nvSpPr>
          <p:cNvPr id="7" name="Rule"/>
          <p:cNvSpPr/>
          <p:nvPr/>
        </p:nvSpPr>
        <p:spPr>
          <a:xfrm>
            <a:off x="457200" y="1325880"/>
            <a:ext cx="11277600" cy="19050"/>
          </a:xfrm>
          <a:prstGeom prst="rect">
            <a:avLst/>
          </a:prstGeom>
          <a:solidFill>
            <a:srgbClr val="0D7377"/>
          </a:solidFill>
          <a:ln>
            <a:noFill/>
          </a:ln>
        </p:spPr>
        <p:txBody>
          <a:bodyPr/>
          <a:lstStyle/>
          <a:p>
            <a:endParaRPr/>
          </a:p>
        </p:txBody>
      </p:sp>
      <p:sp>
        <p:nvSpPr>
          <p:cNvPr id="8" name="Agenda"/>
          <p:cNvSpPr txBox="1"/>
          <p:nvPr/>
        </p:nvSpPr>
        <p:spPr>
          <a:xfrm>
            <a:off x="457200" y="1600000"/>
            <a:ext cx="11277600" cy="4400000"/>
          </a:xfrm>
          <a:prstGeom prst="rect">
            <a:avLst/>
          </a:prstGeom>
          <a:noFill/>
          <a:ln>
            <a:noFill/>
          </a:ln>
        </p:spPr>
        <p:txBody>
          <a:bodyPr wrap="square" lIns="91440" tIns="45720" rIns="91440" bIns="45720" rtlCol="0" anchor="t"/>
          <a:lstStyle/>
          <a:p>
            <a:pPr marL="0" indent="0" algn="l">
              <a:buNone/>
            </a:pPr>
            <a:r>
              <a:rPr lang="en-US" sz="2800" dirty="0">
                <a:solidFill>
                  <a:srgbClr val="0070C0"/>
                </a:solidFill>
                <a:latin typeface="Arial"/>
                <a:cs typeface="Arial"/>
              </a:rPr>
              <a:t>Week 3 · Saturday · online, 19:30-22:30</a:t>
            </a:r>
          </a:p>
          <a:p>
            <a:pPr>
              <a:buNone/>
            </a:pPr>
            <a:endParaRPr sz="800"/>
          </a:p>
          <a:p>
            <a:pPr marL="274320" indent="-274320" algn="l">
              <a:spcBef>
                <a:spcPts val="440"/>
              </a:spcBef>
              <a:buFont typeface="Arial"/>
              <a:buChar char="•"/>
            </a:pPr>
            <a:r>
              <a:rPr lang="en-US" sz="1900" dirty="0">
                <a:solidFill>
                  <a:srgbClr val="000000"/>
                </a:solidFill>
                <a:latin typeface="Arial"/>
                <a:cs typeface="Arial"/>
              </a:rPr>
              <a:t>Recap quiz on Session 2 (10 min)</a:t>
            </a:r>
          </a:p>
          <a:p>
            <a:pPr marL="274320" indent="-274320" algn="l">
              <a:spcBef>
                <a:spcPts val="440"/>
              </a:spcBef>
              <a:buFont typeface="Arial"/>
              <a:buChar char="•"/>
            </a:pPr>
            <a:r>
              <a:rPr lang="en-US" sz="1900" dirty="0">
                <a:solidFill>
                  <a:srgbClr val="000000"/>
                </a:solidFill>
                <a:latin typeface="Arial"/>
                <a:cs typeface="Arial"/>
              </a:rPr>
              <a:t>3.1  Study designs in pictures (45 min)</a:t>
            </a:r>
          </a:p>
          <a:p>
            <a:pPr marL="274320" indent="-274320" algn="l">
              <a:spcBef>
                <a:spcPts val="440"/>
              </a:spcBef>
              <a:buFont typeface="Arial"/>
              <a:buChar char="•"/>
            </a:pPr>
            <a:r>
              <a:rPr lang="en-US" sz="1900" dirty="0">
                <a:solidFill>
                  <a:srgbClr val="000000"/>
                </a:solidFill>
                <a:latin typeface="Arial"/>
                <a:cs typeface="Arial"/>
              </a:rPr>
              <a:t>Whole-class exercise: Name that design (15 min)</a:t>
            </a:r>
          </a:p>
          <a:p>
            <a:pPr marL="274320" indent="-274320" algn="l">
              <a:spcBef>
                <a:spcPts val="440"/>
              </a:spcBef>
              <a:buFont typeface="Arial"/>
              <a:buChar char="•"/>
            </a:pPr>
            <a:r>
              <a:rPr lang="en-US" sz="1900" dirty="0">
                <a:solidFill>
                  <a:srgbClr val="000000"/>
                </a:solidFill>
                <a:latin typeface="Arial"/>
                <a:cs typeface="Arial"/>
              </a:rPr>
              <a:t>Break (15 min)</a:t>
            </a:r>
          </a:p>
          <a:p>
            <a:pPr marL="274320" indent="-274320" algn="l">
              <a:spcBef>
                <a:spcPts val="440"/>
              </a:spcBef>
              <a:buFont typeface="Arial"/>
              <a:buChar char="•"/>
            </a:pPr>
            <a:r>
              <a:rPr lang="en-US" sz="1900" dirty="0">
                <a:solidFill>
                  <a:srgbClr val="000000"/>
                </a:solidFill>
                <a:latin typeface="Arial"/>
                <a:cs typeface="Arial"/>
              </a:rPr>
              <a:t>3.2  More designs: trial variants, pilots, quality improvement, qualitative (30 min)</a:t>
            </a:r>
          </a:p>
          <a:p>
            <a:pPr marL="274320" indent="-274320" algn="l">
              <a:spcBef>
                <a:spcPts val="440"/>
              </a:spcBef>
              <a:buFont typeface="Arial"/>
              <a:buChar char="•"/>
            </a:pPr>
            <a:r>
              <a:rPr lang="en-US" sz="1900" dirty="0">
                <a:solidFill>
                  <a:srgbClr val="000000"/>
                </a:solidFill>
                <a:latin typeface="Arial"/>
                <a:cs typeface="Arial"/>
              </a:rPr>
              <a:t>Whole-class exercise: choose the design (15 min)</a:t>
            </a:r>
          </a:p>
          <a:p>
            <a:pPr marL="274320" indent="-274320" algn="l">
              <a:spcBef>
                <a:spcPts val="440"/>
              </a:spcBef>
              <a:buFont typeface="Arial"/>
              <a:buChar char="•"/>
            </a:pPr>
            <a:r>
              <a:rPr lang="en-US" sz="1900" dirty="0">
                <a:solidFill>
                  <a:srgbClr val="000000"/>
                </a:solidFill>
                <a:latin typeface="Arial"/>
                <a:cs typeface="Arial"/>
              </a:rPr>
              <a:t>Proposal builder 3: design, setting and population (45 min), then wrap-up (5 min)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Recap quiz: three questions on Session 2</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QUICK QUIZ   |   9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Q1. Your PubMed search finds 3,000 papers. Add a concept with AND, or a synonym with OR?</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Q2. After the title and abstract, what do you read next in a paper?</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Q3. An abstract says 'a trend towards lower mortality (p = 0.42)'. What is this called?</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Then re-read your own research question (your Proposal Part 1 from Sessions 1 and 2): 3 min</a:t>
            </a:r>
          </a:p>
        </p:txBody>
      </p:sp>
      <p:sp>
        <p:nvSpPr>
          <p:cNvPr id="52" name="Side"/>
          <p:cNvSpPr/>
          <p:nvPr/>
        </p:nvSpPr>
        <p:spPr>
          <a:xfrm>
            <a:off x="7423760" y="1720000"/>
            <a:ext cx="4311040" cy="145365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How we run it</a:t>
            </a:r>
          </a:p>
          <a:p>
            <a:pPr marL="274320" indent="-274320" algn="l">
              <a:lnSpc>
                <a:spcPct val="104000"/>
              </a:lnSpc>
              <a:spcBef>
                <a:spcPts val="300"/>
              </a:spcBef>
              <a:buFont typeface="Arial"/>
              <a:buChar char="•"/>
            </a:pPr>
            <a:r>
              <a:rPr lang="en-US" sz="1500" dirty="0">
                <a:solidFill>
                  <a:srgbClr val="000000"/>
                </a:solidFill>
                <a:latin typeface="Arial"/>
                <a:cs typeface="Arial"/>
              </a:rPr>
              <a:t>Answer in the poll (30 s each)</a:t>
            </a:r>
          </a:p>
          <a:p>
            <a:pPr marL="274320" indent="-274320" algn="l">
              <a:lnSpc>
                <a:spcPct val="104000"/>
              </a:lnSpc>
              <a:spcBef>
                <a:spcPts val="300"/>
              </a:spcBef>
              <a:buFont typeface="Arial"/>
              <a:buChar char="•"/>
            </a:pPr>
            <a:r>
              <a:rPr lang="en-US" sz="1500" dirty="0">
                <a:solidFill>
                  <a:srgbClr val="000000"/>
                </a:solidFill>
                <a:latin typeface="Arial"/>
                <a:cs typeface="Arial"/>
              </a:rPr>
              <a:t>Results on screen, then the answer</a:t>
            </a:r>
          </a:p>
          <a:p>
            <a:pPr marL="274320" indent="-274320" algn="l">
              <a:lnSpc>
                <a:spcPct val="104000"/>
              </a:lnSpc>
              <a:spcBef>
                <a:spcPts val="300"/>
              </a:spcBef>
              <a:buFont typeface="Arial"/>
              <a:buChar char="•"/>
            </a:pPr>
            <a:r>
              <a:rPr lang="en-US" sz="1500" dirty="0">
                <a:solidFill>
                  <a:srgbClr val="000000"/>
                </a:solidFill>
                <a:latin typeface="Arial"/>
                <a:cs typeface="Arial"/>
              </a:rPr>
              <a:t>No marks, just a warm-up</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OUTPUT   </a:t>
            </a:r>
            <a:r>
              <a:rPr lang="en-US" sz="1500" dirty="0">
                <a:solidFill>
                  <a:srgbClr val="000000"/>
                </a:solidFill>
                <a:latin typeface="Arial"/>
                <a:cs typeface="Arial"/>
              </a:rPr>
              <a:t>Poll answers, and your own question re-read</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Key words of the day</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The words you will use today (no need to memorise definitions)</a:t>
            </a:r>
          </a:p>
        </p:txBody>
      </p:sp>
      <p:sp>
        <p:nvSpPr>
          <p:cNvPr id="70" name="CardHead"/>
          <p:cNvSpPr/>
          <p:nvPr/>
        </p:nvSpPr>
        <p:spPr>
          <a:xfrm>
            <a:off x="457200" y="1973573"/>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The pieces</a:t>
            </a:r>
          </a:p>
        </p:txBody>
      </p:sp>
      <p:sp>
        <p:nvSpPr>
          <p:cNvPr id="71" name="CardBody"/>
          <p:cNvSpPr/>
          <p:nvPr/>
        </p:nvSpPr>
        <p:spPr>
          <a:xfrm>
            <a:off x="4572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Exposure: what comes first</a:t>
            </a:r>
          </a:p>
          <a:p>
            <a:pPr marL="0" indent="0" algn="l">
              <a:lnSpc>
                <a:spcPct val="104000"/>
              </a:lnSpc>
              <a:spcBef>
                <a:spcPts val="400"/>
              </a:spcBef>
              <a:buNone/>
            </a:pPr>
            <a:r>
              <a:rPr lang="en-US" sz="1600" dirty="0">
                <a:solidFill>
                  <a:srgbClr val="000000"/>
                </a:solidFill>
                <a:latin typeface="Arial"/>
                <a:cs typeface="Arial"/>
              </a:rPr>
              <a:t>Outcome: what we count later</a:t>
            </a:r>
          </a:p>
          <a:p>
            <a:pPr marL="0" indent="0" algn="l">
              <a:lnSpc>
                <a:spcPct val="104000"/>
              </a:lnSpc>
              <a:spcBef>
                <a:spcPts val="400"/>
              </a:spcBef>
              <a:buNone/>
            </a:pPr>
            <a:r>
              <a:rPr lang="en-US" sz="1600" dirty="0">
                <a:solidFill>
                  <a:srgbClr val="000000"/>
                </a:solidFill>
                <a:latin typeface="Arial"/>
                <a:cs typeface="Arial"/>
              </a:rPr>
              <a:t>Comparison group</a:t>
            </a:r>
          </a:p>
        </p:txBody>
      </p:sp>
      <p:sp>
        <p:nvSpPr>
          <p:cNvPr id="72" name="CardHead"/>
          <p:cNvSpPr/>
          <p:nvPr/>
        </p:nvSpPr>
        <p:spPr>
          <a:xfrm>
            <a:off x="3326600" y="1973573"/>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Who decides?</a:t>
            </a:r>
          </a:p>
        </p:txBody>
      </p:sp>
      <p:sp>
        <p:nvSpPr>
          <p:cNvPr id="73" name="CardBody"/>
          <p:cNvSpPr/>
          <p:nvPr/>
        </p:nvSpPr>
        <p:spPr>
          <a:xfrm>
            <a:off x="33266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Observational: we watch</a:t>
            </a:r>
          </a:p>
          <a:p>
            <a:pPr marL="0" indent="0" algn="l">
              <a:lnSpc>
                <a:spcPct val="104000"/>
              </a:lnSpc>
              <a:spcBef>
                <a:spcPts val="400"/>
              </a:spcBef>
              <a:buNone/>
            </a:pPr>
            <a:r>
              <a:rPr lang="en-US" sz="1600" dirty="0">
                <a:solidFill>
                  <a:srgbClr val="000000"/>
                </a:solidFill>
                <a:latin typeface="Arial"/>
                <a:cs typeface="Arial"/>
              </a:rPr>
              <a:t>Experimental: we assign</a:t>
            </a:r>
          </a:p>
          <a:p>
            <a:pPr marL="0" indent="0" algn="l">
              <a:lnSpc>
                <a:spcPct val="104000"/>
              </a:lnSpc>
              <a:spcBef>
                <a:spcPts val="400"/>
              </a:spcBef>
              <a:buNone/>
            </a:pPr>
            <a:r>
              <a:rPr lang="en-US" sz="1600" dirty="0">
                <a:solidFill>
                  <a:srgbClr val="000000"/>
                </a:solidFill>
                <a:latin typeface="Arial"/>
                <a:cs typeface="Arial"/>
              </a:rPr>
              <a:t>Randomised: chance assigns</a:t>
            </a:r>
          </a:p>
        </p:txBody>
      </p:sp>
      <p:sp>
        <p:nvSpPr>
          <p:cNvPr id="74" name="CardHead"/>
          <p:cNvSpPr/>
          <p:nvPr/>
        </p:nvSpPr>
        <p:spPr>
          <a:xfrm>
            <a:off x="6196000" y="1973573"/>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Which way in time?</a:t>
            </a:r>
          </a:p>
        </p:txBody>
      </p:sp>
      <p:sp>
        <p:nvSpPr>
          <p:cNvPr id="75" name="CardBody"/>
          <p:cNvSpPr/>
          <p:nvPr/>
        </p:nvSpPr>
        <p:spPr>
          <a:xfrm>
            <a:off x="61960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Cross-sectional: snapshot</a:t>
            </a:r>
          </a:p>
          <a:p>
            <a:pPr marL="0" indent="0" algn="l">
              <a:lnSpc>
                <a:spcPct val="104000"/>
              </a:lnSpc>
              <a:spcBef>
                <a:spcPts val="400"/>
              </a:spcBef>
              <a:buNone/>
            </a:pPr>
            <a:r>
              <a:rPr lang="en-US" sz="1600" dirty="0">
                <a:solidFill>
                  <a:srgbClr val="000000"/>
                </a:solidFill>
                <a:latin typeface="Arial"/>
                <a:cs typeface="Arial"/>
              </a:rPr>
              <a:t>Case-control: look back</a:t>
            </a:r>
          </a:p>
          <a:p>
            <a:pPr marL="0" indent="0" algn="l">
              <a:lnSpc>
                <a:spcPct val="104000"/>
              </a:lnSpc>
              <a:spcBef>
                <a:spcPts val="400"/>
              </a:spcBef>
              <a:buNone/>
            </a:pPr>
            <a:r>
              <a:rPr lang="en-US" sz="1600" dirty="0">
                <a:solidFill>
                  <a:srgbClr val="000000"/>
                </a:solidFill>
                <a:latin typeface="Arial"/>
                <a:cs typeface="Arial"/>
              </a:rPr>
              <a:t>Cohort: follow forward</a:t>
            </a:r>
          </a:p>
        </p:txBody>
      </p:sp>
      <p:sp>
        <p:nvSpPr>
          <p:cNvPr id="76" name="CardHead"/>
          <p:cNvSpPr/>
          <p:nvPr/>
        </p:nvSpPr>
        <p:spPr>
          <a:xfrm>
            <a:off x="9065400" y="1973573"/>
            <a:ext cx="2669400" cy="640000"/>
          </a:xfrm>
          <a:prstGeom prst="rect">
            <a:avLst/>
          </a:prstGeom>
          <a:solidFill>
            <a:srgbClr val="055F56"/>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After the break</a:t>
            </a:r>
          </a:p>
        </p:txBody>
      </p:sp>
      <p:sp>
        <p:nvSpPr>
          <p:cNvPr id="77" name="CardBody"/>
          <p:cNvSpPr/>
          <p:nvPr/>
        </p:nvSpPr>
        <p:spPr>
          <a:xfrm>
            <a:off x="90654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Cluster and crossover trials</a:t>
            </a:r>
          </a:p>
          <a:p>
            <a:pPr marL="0" indent="0" algn="l">
              <a:lnSpc>
                <a:spcPct val="104000"/>
              </a:lnSpc>
              <a:spcBef>
                <a:spcPts val="400"/>
              </a:spcBef>
              <a:buNone/>
            </a:pPr>
            <a:r>
              <a:rPr lang="en-US" sz="1600" dirty="0">
                <a:solidFill>
                  <a:srgbClr val="000000"/>
                </a:solidFill>
                <a:latin typeface="Arial"/>
                <a:cs typeface="Arial"/>
              </a:rPr>
              <a:t>Non-inferiority and pilot trials</a:t>
            </a:r>
          </a:p>
          <a:p>
            <a:pPr marL="0" indent="0" algn="l">
              <a:lnSpc>
                <a:spcPct val="104000"/>
              </a:lnSpc>
              <a:spcBef>
                <a:spcPts val="400"/>
              </a:spcBef>
              <a:buNone/>
            </a:pPr>
            <a:r>
              <a:rPr lang="en-US" sz="1600" dirty="0">
                <a:solidFill>
                  <a:srgbClr val="000000"/>
                </a:solidFill>
                <a:latin typeface="Arial"/>
                <a:cs typeface="Arial"/>
              </a:rPr>
              <a:t>Time series, qualitative</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Two questions name most designs: who decided the exposure, and which way does time run?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One question, two designs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626796"/>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In adults with septic shock, does a restrictive fluid strategy reduce 28-day mortality? Both papers: course folder, Course/Papers</a:t>
            </a:r>
          </a:p>
        </p:txBody>
      </p:sp>
      <p:sp>
        <p:nvSpPr>
          <p:cNvPr id="70" name="CardHead"/>
          <p:cNvSpPr/>
          <p:nvPr/>
        </p:nvSpPr>
        <p:spPr>
          <a:xfrm>
            <a:off x="457200" y="2099483"/>
            <a:ext cx="55388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Paper 1: Boulet 2024, randomised trial</a:t>
            </a:r>
          </a:p>
        </p:txBody>
      </p:sp>
      <p:sp>
        <p:nvSpPr>
          <p:cNvPr id="71" name="CardBody"/>
          <p:cNvSpPr/>
          <p:nvPr/>
        </p:nvSpPr>
        <p:spPr>
          <a:xfrm>
            <a:off x="457200" y="2739483"/>
            <a:ext cx="5538800" cy="1925141"/>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50 patients randomised, 48 analysed</a:t>
            </a:r>
          </a:p>
          <a:p>
            <a:pPr marL="0" indent="0" algn="l">
              <a:lnSpc>
                <a:spcPct val="104000"/>
              </a:lnSpc>
              <a:spcBef>
                <a:spcPts val="400"/>
              </a:spcBef>
              <a:buNone/>
            </a:pPr>
            <a:r>
              <a:rPr lang="en-US" sz="1750" dirty="0">
                <a:solidFill>
                  <a:srgbClr val="000000"/>
                </a:solidFill>
                <a:latin typeface="Arial"/>
                <a:cs typeface="Arial"/>
              </a:rPr>
              <a:t>Restrictive (non-resuscitation) fluids vs usual care</a:t>
            </a:r>
          </a:p>
          <a:p>
            <a:pPr marL="0" indent="0" algn="l">
              <a:lnSpc>
                <a:spcPct val="104000"/>
              </a:lnSpc>
              <a:spcBef>
                <a:spcPts val="400"/>
              </a:spcBef>
              <a:buNone/>
            </a:pPr>
            <a:r>
              <a:rPr lang="en-US" sz="1750" dirty="0">
                <a:solidFill>
                  <a:srgbClr val="000000"/>
                </a:solidFill>
                <a:latin typeface="Arial"/>
                <a:cs typeface="Arial"/>
              </a:rPr>
              <a:t>Primary outcome: fluid balance at day 5</a:t>
            </a:r>
          </a:p>
          <a:p>
            <a:pPr marL="0" indent="0" algn="l">
              <a:lnSpc>
                <a:spcPct val="104000"/>
              </a:lnSpc>
              <a:spcBef>
                <a:spcPts val="400"/>
              </a:spcBef>
              <a:buNone/>
            </a:pPr>
            <a:r>
              <a:rPr lang="en-US" sz="1750" b="1" dirty="0">
                <a:solidFill>
                  <a:srgbClr val="000000"/>
                </a:solidFill>
                <a:latin typeface="Arial"/>
                <a:cs typeface="Arial"/>
              </a:rPr>
              <a:t>The investigator assigns the strategy</a:t>
            </a:r>
          </a:p>
        </p:txBody>
      </p:sp>
      <p:sp>
        <p:nvSpPr>
          <p:cNvPr id="72" name="CardHead"/>
          <p:cNvSpPr/>
          <p:nvPr/>
        </p:nvSpPr>
        <p:spPr>
          <a:xfrm>
            <a:off x="6196000" y="2099483"/>
            <a:ext cx="55388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Paper 2: Hyun 2023, cohort study</a:t>
            </a:r>
          </a:p>
        </p:txBody>
      </p:sp>
      <p:sp>
        <p:nvSpPr>
          <p:cNvPr id="73" name="CardBody"/>
          <p:cNvSpPr/>
          <p:nvPr/>
        </p:nvSpPr>
        <p:spPr>
          <a:xfrm>
            <a:off x="6196000" y="2739483"/>
            <a:ext cx="5538800" cy="1925141"/>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Sepsis registry: 11,981 patients, 20 hospitals</a:t>
            </a:r>
          </a:p>
          <a:p>
            <a:pPr marL="0" indent="0" algn="l">
              <a:lnSpc>
                <a:spcPct val="104000"/>
              </a:lnSpc>
              <a:spcBef>
                <a:spcPts val="400"/>
              </a:spcBef>
              <a:buNone/>
            </a:pPr>
            <a:r>
              <a:rPr lang="en-US" sz="1750" dirty="0">
                <a:solidFill>
                  <a:srgbClr val="000000"/>
                </a:solidFill>
                <a:latin typeface="Arial"/>
                <a:cs typeface="Arial"/>
              </a:rPr>
              <a:t>Positive vs negative fluid balance, days 1-3</a:t>
            </a:r>
          </a:p>
          <a:p>
            <a:pPr marL="0" indent="0" algn="l">
              <a:lnSpc>
                <a:spcPct val="104000"/>
              </a:lnSpc>
              <a:spcBef>
                <a:spcPts val="400"/>
              </a:spcBef>
              <a:buNone/>
            </a:pPr>
            <a:r>
              <a:rPr lang="en-US" sz="1750" dirty="0">
                <a:solidFill>
                  <a:srgbClr val="000000"/>
                </a:solidFill>
                <a:latin typeface="Arial"/>
                <a:cs typeface="Arial"/>
              </a:rPr>
              <a:t>Outcome: death by day 28 (matched pairs)</a:t>
            </a:r>
          </a:p>
          <a:p>
            <a:pPr marL="0" indent="0" algn="l">
              <a:lnSpc>
                <a:spcPct val="104000"/>
              </a:lnSpc>
              <a:spcBef>
                <a:spcPts val="400"/>
              </a:spcBef>
              <a:buNone/>
            </a:pPr>
            <a:r>
              <a:rPr lang="en-US" sz="1750" b="1" dirty="0">
                <a:solidFill>
                  <a:srgbClr val="000000"/>
                </a:solidFill>
                <a:latin typeface="Arial"/>
                <a:cs typeface="Arial"/>
              </a:rPr>
              <a:t>The investigator observes what happened</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Same question, two designs: the design decides what you may claim.</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3.1  Study designs in pictures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Did the investigator assign the exposure, or just watch?</a:t>
            </a:r>
          </a:p>
          <a:p>
            <a:pPr marL="0" indent="0" algn="ctr">
              <a:spcBef>
                <a:spcPts val="1200"/>
              </a:spcBef>
              <a:buNone/>
            </a:pPr>
            <a:r>
              <a:rPr lang="en-US" sz="1900" i="1" dirty="0">
                <a:solidFill>
                  <a:srgbClr val="595959"/>
                </a:solidFill>
                <a:latin typeface="Arial"/>
                <a:cs typeface="Arial"/>
              </a:rPr>
              <a:t>That one question sorts almost every study design. (45 minutes)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Four families of study designs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764906"/>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Descriptive</a:t>
            </a:r>
          </a:p>
        </p:txBody>
      </p:sp>
      <p:sp>
        <p:nvSpPr>
          <p:cNvPr id="71" name="CardBody"/>
          <p:cNvSpPr/>
          <p:nvPr/>
        </p:nvSpPr>
        <p:spPr>
          <a:xfrm>
            <a:off x="457200" y="2404906"/>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Describes, no comparison</a:t>
            </a:r>
          </a:p>
          <a:p>
            <a:pPr marL="0" indent="0" algn="l">
              <a:lnSpc>
                <a:spcPct val="104000"/>
              </a:lnSpc>
              <a:spcBef>
                <a:spcPts val="400"/>
              </a:spcBef>
              <a:buNone/>
            </a:pPr>
            <a:r>
              <a:rPr lang="en-US" sz="1600" dirty="0">
                <a:solidFill>
                  <a:srgbClr val="000000"/>
                </a:solidFill>
                <a:latin typeface="Arial"/>
                <a:cs typeface="Arial"/>
              </a:rPr>
              <a:t>Case report or case series</a:t>
            </a:r>
          </a:p>
          <a:p>
            <a:pPr marL="0" indent="0" algn="l">
              <a:lnSpc>
                <a:spcPct val="104000"/>
              </a:lnSpc>
              <a:spcBef>
                <a:spcPts val="400"/>
              </a:spcBef>
              <a:buNone/>
            </a:pPr>
            <a:r>
              <a:rPr lang="en-US" sz="1600" dirty="0">
                <a:solidFill>
                  <a:srgbClr val="000000"/>
                </a:solidFill>
                <a:latin typeface="Arial"/>
                <a:cs typeface="Arial"/>
              </a:rPr>
              <a:t>Cross-sectional survey</a:t>
            </a:r>
          </a:p>
        </p:txBody>
      </p:sp>
      <p:sp>
        <p:nvSpPr>
          <p:cNvPr id="72" name="CardHead"/>
          <p:cNvSpPr/>
          <p:nvPr/>
        </p:nvSpPr>
        <p:spPr>
          <a:xfrm>
            <a:off x="3326600" y="1764906"/>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Observational</a:t>
            </a:r>
          </a:p>
        </p:txBody>
      </p:sp>
      <p:sp>
        <p:nvSpPr>
          <p:cNvPr id="73" name="CardBody"/>
          <p:cNvSpPr/>
          <p:nvPr/>
        </p:nvSpPr>
        <p:spPr>
          <a:xfrm>
            <a:off x="3326600" y="2404906"/>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Compares groups, we watch</a:t>
            </a:r>
          </a:p>
          <a:p>
            <a:pPr marL="0" indent="0" algn="l">
              <a:lnSpc>
                <a:spcPct val="104000"/>
              </a:lnSpc>
              <a:spcBef>
                <a:spcPts val="400"/>
              </a:spcBef>
              <a:buNone/>
            </a:pPr>
            <a:r>
              <a:rPr lang="en-US" sz="1600" dirty="0">
                <a:solidFill>
                  <a:srgbClr val="000000"/>
                </a:solidFill>
                <a:latin typeface="Arial"/>
                <a:cs typeface="Arial"/>
              </a:rPr>
              <a:t>Case-control</a:t>
            </a:r>
          </a:p>
          <a:p>
            <a:pPr marL="0" indent="0" algn="l">
              <a:lnSpc>
                <a:spcPct val="104000"/>
              </a:lnSpc>
              <a:spcBef>
                <a:spcPts val="400"/>
              </a:spcBef>
              <a:buNone/>
            </a:pPr>
            <a:r>
              <a:rPr lang="en-US" sz="1600" dirty="0">
                <a:solidFill>
                  <a:srgbClr val="000000"/>
                </a:solidFill>
                <a:latin typeface="Arial"/>
                <a:cs typeface="Arial"/>
              </a:rPr>
              <a:t>Cohort (prospective or retrospective)</a:t>
            </a:r>
          </a:p>
        </p:txBody>
      </p:sp>
      <p:sp>
        <p:nvSpPr>
          <p:cNvPr id="74" name="CardHead"/>
          <p:cNvSpPr/>
          <p:nvPr/>
        </p:nvSpPr>
        <p:spPr>
          <a:xfrm>
            <a:off x="6196000" y="1764906"/>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Experimental</a:t>
            </a:r>
          </a:p>
        </p:txBody>
      </p:sp>
      <p:sp>
        <p:nvSpPr>
          <p:cNvPr id="75" name="CardBody"/>
          <p:cNvSpPr/>
          <p:nvPr/>
        </p:nvSpPr>
        <p:spPr>
          <a:xfrm>
            <a:off x="6196000" y="2404906"/>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Compares groups, we assign</a:t>
            </a:r>
          </a:p>
          <a:p>
            <a:pPr marL="0" indent="0" algn="l">
              <a:lnSpc>
                <a:spcPct val="104000"/>
              </a:lnSpc>
              <a:spcBef>
                <a:spcPts val="400"/>
              </a:spcBef>
              <a:buNone/>
            </a:pPr>
            <a:r>
              <a:rPr lang="en-US" sz="1600" dirty="0">
                <a:solidFill>
                  <a:srgbClr val="000000"/>
                </a:solidFill>
                <a:latin typeface="Arial"/>
                <a:cs typeface="Arial"/>
              </a:rPr>
              <a:t>Randomised controlled trial (RCT)</a:t>
            </a:r>
          </a:p>
          <a:p>
            <a:pPr marL="0" indent="0" algn="l">
              <a:lnSpc>
                <a:spcPct val="104000"/>
              </a:lnSpc>
              <a:spcBef>
                <a:spcPts val="400"/>
              </a:spcBef>
              <a:buNone/>
            </a:pPr>
            <a:r>
              <a:rPr lang="en-US" sz="1600" dirty="0">
                <a:solidFill>
                  <a:srgbClr val="000000"/>
                </a:solidFill>
                <a:latin typeface="Arial"/>
                <a:cs typeface="Arial"/>
              </a:rPr>
              <a:t>Non-randomised trial</a:t>
            </a:r>
          </a:p>
        </p:txBody>
      </p:sp>
      <p:sp>
        <p:nvSpPr>
          <p:cNvPr id="76" name="CardHead"/>
          <p:cNvSpPr/>
          <p:nvPr/>
        </p:nvSpPr>
        <p:spPr>
          <a:xfrm>
            <a:off x="9065400" y="1764906"/>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Studies of studies</a:t>
            </a:r>
          </a:p>
        </p:txBody>
      </p:sp>
      <p:sp>
        <p:nvSpPr>
          <p:cNvPr id="77" name="CardBody"/>
          <p:cNvSpPr/>
          <p:nvPr/>
        </p:nvSpPr>
        <p:spPr>
          <a:xfrm>
            <a:off x="9065400" y="2404906"/>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Combine many studies</a:t>
            </a:r>
          </a:p>
          <a:p>
            <a:pPr marL="0" indent="0" algn="l">
              <a:lnSpc>
                <a:spcPct val="104000"/>
              </a:lnSpc>
              <a:spcBef>
                <a:spcPts val="400"/>
              </a:spcBef>
              <a:buNone/>
            </a:pPr>
            <a:r>
              <a:rPr lang="en-US" sz="1600" dirty="0">
                <a:solidFill>
                  <a:srgbClr val="000000"/>
                </a:solidFill>
                <a:latin typeface="Arial"/>
                <a:cs typeface="Arial"/>
              </a:rPr>
              <a:t>Systematic review</a:t>
            </a:r>
          </a:p>
          <a:p>
            <a:pPr marL="0" indent="0" algn="l">
              <a:lnSpc>
                <a:spcPct val="104000"/>
              </a:lnSpc>
              <a:spcBef>
                <a:spcPts val="400"/>
              </a:spcBef>
              <a:buNone/>
            </a:pPr>
            <a:r>
              <a:rPr lang="en-US" sz="1600" dirty="0">
                <a:solidFill>
                  <a:srgbClr val="000000"/>
                </a:solidFill>
                <a:latin typeface="Arial"/>
                <a:cs typeface="Arial"/>
              </a:rPr>
              <a:t>Meta-analysis</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Descriptive designs describe. Analytical designs (observational and experimental) compare groups.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Exposure and outcome: the two words you need</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955750"/>
          <a:ext cx="11277600" cy="1820000"/>
        </p:xfrm>
        <a:graphic>
          <a:graphicData uri="http://schemas.openxmlformats.org/drawingml/2006/table">
            <a:tbl>
              <a:tblPr firstRow="1" bandRow="1">
                <a:tableStyleId>{5C22544A-7EE6-4342-B048-85BDC9FD1C3A}</a:tableStyleId>
              </a:tblPr>
              <a:tblGrid>
                <a:gridCol w="3759200"/>
                <a:gridCol w="3759200"/>
                <a:gridCol w="3759200"/>
              </a:tblGrid>
              <a:tr h="380000">
                <a:tc>
                  <a:txBody>
                    <a:bodyPr/>
                    <a:lstStyle/>
                    <a:p>
                      <a:pPr algn="l"/>
                      <a:r>
                        <a:rPr lang="en-US" sz="1500" b="1" dirty="0">
                          <a:solidFill>
                            <a:srgbClr val="FFFFFF"/>
                          </a:solidFill>
                          <a:latin typeface="Arial"/>
                          <a:cs typeface="Arial"/>
                        </a:rPr>
                        <a:t>Example</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Exposure (comes first)</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Outcome (counted later)</a:t>
                      </a:r>
                    </a:p>
                  </a:txBody>
                  <a:tcPr marL="73152" marR="73152" marT="45720" marB="45720" anchor="ctr">
                    <a:solidFill>
                      <a:srgbClr val="0D7377"/>
                    </a:solidFill>
                  </a:tcPr>
                </a:tc>
              </a:tr>
              <a:tr h="360000">
                <a:tc>
                  <a:txBody>
                    <a:bodyPr/>
                    <a:lstStyle/>
                    <a:p>
                      <a:pPr algn="l"/>
                      <a:r>
                        <a:rPr lang="en-US" sz="1500" dirty="0">
                          <a:solidFill>
                            <a:srgbClr val="000000"/>
                          </a:solidFill>
                          <a:latin typeface="Arial"/>
                          <a:cs typeface="Arial"/>
                        </a:rPr>
                        <a:t>Paper 2: Hyun 2023, cohort</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Positive fluid balance by day 3</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Death by day 28</a:t>
                      </a:r>
                    </a:p>
                  </a:txBody>
                  <a:tcPr marL="73152" marR="73152" marT="45720" marB="45720" anchor="ctr">
                    <a:solidFill>
                      <a:srgbClr val="FFFFFF"/>
                    </a:solidFill>
                  </a:tcPr>
                </a:tc>
              </a:tr>
              <a:tr h="360000">
                <a:tc>
                  <a:txBody>
                    <a:bodyPr/>
                    <a:lstStyle/>
                    <a:p>
                      <a:pPr algn="l"/>
                      <a:r>
                        <a:rPr lang="en-US" sz="1500" dirty="0">
                          <a:solidFill>
                            <a:srgbClr val="000000"/>
                          </a:solidFill>
                          <a:latin typeface="Arial"/>
                          <a:cs typeface="Arial"/>
                        </a:rPr>
                        <a:t>Paper 1: Boulet 2024, RCT</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Restrictive fluid strategy</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Fluid balance at day 5</a:t>
                      </a:r>
                    </a:p>
                  </a:txBody>
                  <a:tcPr marL="73152" marR="73152" marT="45720" marB="45720" anchor="ctr">
                    <a:solidFill>
                      <a:srgbClr val="F5F9FA"/>
                    </a:solidFill>
                  </a:tcPr>
                </a:tc>
              </a:tr>
              <a:tr h="360000">
                <a:tc>
                  <a:txBody>
                    <a:bodyPr/>
                    <a:lstStyle/>
                    <a:p>
                      <a:pPr algn="l"/>
                      <a:r>
                        <a:rPr lang="en-US" sz="1500" dirty="0">
                          <a:solidFill>
                            <a:srgbClr val="000000"/>
                          </a:solidFill>
                          <a:latin typeface="Arial"/>
                          <a:cs typeface="Arial"/>
                        </a:rPr>
                        <a:t>Another example: ICU infection</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Parenteral (intravenous) nutrition</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Candidaemia (Candida in the blood)</a:t>
                      </a:r>
                    </a:p>
                  </a:txBody>
                  <a:tcPr marL="73152" marR="73152" marT="45720" marB="45720" anchor="ctr">
                    <a:solidFill>
                      <a:srgbClr val="FFFFFF"/>
                    </a:solidFill>
                  </a:tcPr>
                </a:tc>
              </a:tr>
              <a:tr h="360000">
                <a:tc>
                  <a:txBody>
                    <a:bodyPr/>
                    <a:lstStyle/>
                    <a:p>
                      <a:pPr algn="l"/>
                      <a:r>
                        <a:rPr lang="en-US" sz="1500" dirty="0">
                          <a:solidFill>
                            <a:srgbClr val="000000"/>
                          </a:solidFill>
                          <a:latin typeface="Arial"/>
                          <a:cs typeface="Arial"/>
                        </a:rPr>
                        <a:t>Another example: the ward</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Air mattress</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Pressure injury</a:t>
                      </a:r>
                    </a:p>
                  </a:txBody>
                  <a:tcPr marL="73152" marR="73152" marT="45720" marB="45720" anchor="ctr">
                    <a:solidFill>
                      <a:srgbClr val="F5F9FA"/>
                    </a:solidFill>
                  </a:tcPr>
                </a:tc>
              </a:tr>
            </a:tbl>
          </a:graphicData>
        </a:graphic>
      </p:graphicFrame>
      <p:sp>
        <p:nvSpPr>
          <p:cNvPr id="31" name="Caption"/>
          <p:cNvSpPr txBox="1"/>
          <p:nvPr/>
        </p:nvSpPr>
        <p:spPr>
          <a:xfrm>
            <a:off x="457200" y="3865750"/>
            <a:ext cx="11277600" cy="562750"/>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Exposure: a treatment, strategy or risk factor. Outcome: death, infection, injury, a lab value. Comparison group: people without the exposure, or with usual care.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Descriptive designs: describe, do not compare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800890"/>
            <a:ext cx="55388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Case report or case series</a:t>
            </a:r>
          </a:p>
        </p:txBody>
      </p:sp>
      <p:sp>
        <p:nvSpPr>
          <p:cNvPr id="71" name="CardBody"/>
          <p:cNvSpPr/>
          <p:nvPr/>
        </p:nvSpPr>
        <p:spPr>
          <a:xfrm>
            <a:off x="457200" y="2440890"/>
            <a:ext cx="5538800" cy="1647328"/>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A few unusual patients, described in detail</a:t>
            </a:r>
          </a:p>
          <a:p>
            <a:pPr marL="0" indent="0" algn="l">
              <a:lnSpc>
                <a:spcPct val="104000"/>
              </a:lnSpc>
              <a:spcBef>
                <a:spcPts val="400"/>
              </a:spcBef>
              <a:buNone/>
            </a:pPr>
            <a:r>
              <a:rPr lang="en-US" sz="1750" dirty="0">
                <a:solidFill>
                  <a:srgbClr val="000000"/>
                </a:solidFill>
                <a:latin typeface="Arial"/>
                <a:cs typeface="Arial"/>
              </a:rPr>
              <a:t>No comparison group</a:t>
            </a:r>
          </a:p>
          <a:p>
            <a:pPr marL="0" indent="0" algn="l">
              <a:lnSpc>
                <a:spcPct val="104000"/>
              </a:lnSpc>
              <a:spcBef>
                <a:spcPts val="400"/>
              </a:spcBef>
              <a:buNone/>
            </a:pPr>
            <a:r>
              <a:rPr lang="en-US" sz="1750" dirty="0">
                <a:solidFill>
                  <a:srgbClr val="000000"/>
                </a:solidFill>
                <a:latin typeface="Arial"/>
                <a:cs typeface="Arial"/>
              </a:rPr>
              <a:t>Raises ideas but cannot test them</a:t>
            </a:r>
          </a:p>
          <a:p>
            <a:pPr marL="0" indent="0" algn="l">
              <a:lnSpc>
                <a:spcPct val="104000"/>
              </a:lnSpc>
              <a:spcBef>
                <a:spcPts val="400"/>
              </a:spcBef>
              <a:buNone/>
            </a:pPr>
            <a:r>
              <a:rPr lang="en-US" sz="1750" dirty="0">
                <a:solidFill>
                  <a:srgbClr val="000000"/>
                </a:solidFill>
                <a:latin typeface="Arial"/>
                <a:cs typeface="Arial"/>
              </a:rPr>
              <a:t>e.g. the first reports of thalidomide harm</a:t>
            </a:r>
          </a:p>
        </p:txBody>
      </p:sp>
      <p:sp>
        <p:nvSpPr>
          <p:cNvPr id="72" name="CardHead"/>
          <p:cNvSpPr/>
          <p:nvPr/>
        </p:nvSpPr>
        <p:spPr>
          <a:xfrm>
            <a:off x="6196000" y="1800890"/>
            <a:ext cx="55388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Cross-sectional study</a:t>
            </a:r>
          </a:p>
        </p:txBody>
      </p:sp>
      <p:sp>
        <p:nvSpPr>
          <p:cNvPr id="73" name="CardBody"/>
          <p:cNvSpPr/>
          <p:nvPr/>
        </p:nvSpPr>
        <p:spPr>
          <a:xfrm>
            <a:off x="6196000" y="2440890"/>
            <a:ext cx="5538800" cy="1647328"/>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One snapshot of a whole unit, on one day</a:t>
            </a:r>
          </a:p>
          <a:p>
            <a:pPr marL="0" indent="0" algn="l">
              <a:lnSpc>
                <a:spcPct val="104000"/>
              </a:lnSpc>
              <a:spcBef>
                <a:spcPts val="400"/>
              </a:spcBef>
              <a:buNone/>
            </a:pPr>
            <a:r>
              <a:rPr lang="en-US" sz="1750" dirty="0">
                <a:solidFill>
                  <a:srgbClr val="000000"/>
                </a:solidFill>
                <a:latin typeface="Arial"/>
                <a:cs typeface="Arial"/>
              </a:rPr>
              <a:t>Gives prevalence: how many have it now</a:t>
            </a:r>
          </a:p>
          <a:p>
            <a:pPr marL="0" indent="0" algn="l">
              <a:lnSpc>
                <a:spcPct val="104000"/>
              </a:lnSpc>
              <a:spcBef>
                <a:spcPts val="400"/>
              </a:spcBef>
              <a:buNone/>
            </a:pPr>
            <a:r>
              <a:rPr lang="en-US" sz="1750" dirty="0">
                <a:solidFill>
                  <a:srgbClr val="000000"/>
                </a:solidFill>
                <a:latin typeface="Arial"/>
                <a:cs typeface="Arial"/>
              </a:rPr>
              <a:t>Exposure and outcome measured together</a:t>
            </a:r>
          </a:p>
          <a:p>
            <a:pPr marL="0" indent="0" algn="l">
              <a:lnSpc>
                <a:spcPct val="104000"/>
              </a:lnSpc>
              <a:spcBef>
                <a:spcPts val="400"/>
              </a:spcBef>
              <a:buNone/>
            </a:pPr>
            <a:r>
              <a:rPr lang="en-US" sz="1750" dirty="0">
                <a:solidFill>
                  <a:srgbClr val="000000"/>
                </a:solidFill>
                <a:latin typeface="Arial"/>
                <a:cs typeface="Arial"/>
              </a:rPr>
              <a:t>Cannot show which came first</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Descriptive studies raise questions. They cannot answer 'does X cause Y?'</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Another example: a one-day point-prevalence survey</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A cross-sectional study you could run next week</a:t>
            </a:r>
          </a:p>
        </p:txBody>
      </p:sp>
      <p:sp>
        <p:nvSpPr>
          <p:cNvPr id="80" name="Step"/>
          <p:cNvSpPr/>
          <p:nvPr/>
        </p:nvSpPr>
        <p:spPr>
          <a:xfrm>
            <a:off x="457200" y="1660000"/>
            <a:ext cx="286440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Choose a day</a:t>
            </a:r>
          </a:p>
        </p:txBody>
      </p:sp>
      <p:sp>
        <p:nvSpPr>
          <p:cNvPr id="81" name="StepText"/>
          <p:cNvSpPr/>
          <p:nvPr/>
        </p:nvSpPr>
        <p:spPr>
          <a:xfrm>
            <a:off x="497200" y="2580000"/>
            <a:ext cx="27244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All inpatients on all wards, one weekday</a:t>
            </a:r>
          </a:p>
        </p:txBody>
      </p:sp>
      <p:sp>
        <p:nvSpPr>
          <p:cNvPr id="82" name="Step"/>
          <p:cNvSpPr/>
          <p:nvPr/>
        </p:nvSpPr>
        <p:spPr>
          <a:xfrm>
            <a:off x="3261600" y="1660000"/>
            <a:ext cx="286440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Examine everyone</a:t>
            </a:r>
          </a:p>
        </p:txBody>
      </p:sp>
      <p:sp>
        <p:nvSpPr>
          <p:cNvPr id="83" name="StepText"/>
          <p:cNvSpPr/>
          <p:nvPr/>
        </p:nvSpPr>
        <p:spPr>
          <a:xfrm>
            <a:off x="3301600" y="2580000"/>
            <a:ext cx="27244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Two trained nurses, one standard form</a:t>
            </a:r>
          </a:p>
        </p:txBody>
      </p:sp>
      <p:sp>
        <p:nvSpPr>
          <p:cNvPr id="84" name="Step"/>
          <p:cNvSpPr/>
          <p:nvPr/>
        </p:nvSpPr>
        <p:spPr>
          <a:xfrm>
            <a:off x="6066000" y="1660000"/>
            <a:ext cx="286440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Record both</a:t>
            </a:r>
          </a:p>
        </p:txBody>
      </p:sp>
      <p:sp>
        <p:nvSpPr>
          <p:cNvPr id="85" name="StepText"/>
          <p:cNvSpPr/>
          <p:nvPr/>
        </p:nvSpPr>
        <p:spPr>
          <a:xfrm>
            <a:off x="6106000" y="2580000"/>
            <a:ext cx="27244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Pressure injury (yes or no) and mattress type, at the same visit</a:t>
            </a:r>
          </a:p>
        </p:txBody>
      </p:sp>
      <p:sp>
        <p:nvSpPr>
          <p:cNvPr id="86" name="Step"/>
          <p:cNvSpPr/>
          <p:nvPr/>
        </p:nvSpPr>
        <p:spPr>
          <a:xfrm>
            <a:off x="8870400" y="1660000"/>
            <a:ext cx="286440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Count</a:t>
            </a:r>
          </a:p>
        </p:txBody>
      </p:sp>
      <p:sp>
        <p:nvSpPr>
          <p:cNvPr id="87" name="StepText"/>
          <p:cNvSpPr/>
          <p:nvPr/>
        </p:nvSpPr>
        <p:spPr>
          <a:xfrm>
            <a:off x="8910400" y="2580000"/>
            <a:ext cx="27244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e.g. 37 of 412 patients = 9% prevalence today</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A snapshot gives prevalence. It cannot show which came first.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Case-control: start from the outcome, look back</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383500" y="1150000"/>
            <a:ext cx="9425000" cy="3770000"/>
          </a:xfrm>
          <a:prstGeom prst="rect">
            <a:avLst/>
          </a:prstGeom>
        </p:spPr>
      </p:pic>
      <p:sp>
        <p:nvSpPr>
          <p:cNvPr id="26" name="Caption"/>
          <p:cNvSpPr txBox="1"/>
          <p:nvPr/>
        </p:nvSpPr>
        <p:spPr>
          <a:xfrm>
            <a:off x="457200" y="4980000"/>
            <a:ext cx="11277600" cy="400000"/>
          </a:xfrm>
          <a:prstGeom prst="rect">
            <a:avLst/>
          </a:prstGeom>
          <a:noFill/>
          <a:ln>
            <a:noFill/>
          </a:ln>
        </p:spPr>
        <p:txBody>
          <a:bodyPr wrap="square" lIns="91440" tIns="45720" rIns="91440" bIns="45720" rtlCol="0" anchor="t"/>
          <a:lstStyle/>
          <a:p>
            <a:pPr marL="0" indent="0" algn="ctr">
              <a:buNone/>
            </a:pPr>
            <a:r>
              <a:rPr lang="en-US" sz="1300" i="1" dirty="0">
                <a:solidFill>
                  <a:srgbClr val="595959"/>
                </a:solidFill>
                <a:latin typeface="Arial"/>
                <a:cs typeface="Arial"/>
              </a:rPr>
              <a:t>ICU: intensive care unit</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Case-control: pick people by outcome, then compare their past exposures.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Another example: a case-control study in the ICU</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Question: is parenteral nutrition a risk factor for candidaemia in the ICU?</a:t>
            </a:r>
          </a:p>
        </p:txBody>
      </p:sp>
      <p:sp>
        <p:nvSpPr>
          <p:cNvPr id="80" name="Step"/>
          <p:cNvSpPr/>
          <p:nvPr/>
        </p:nvSpPr>
        <p:spPr>
          <a:xfrm>
            <a:off x="457200" y="1660000"/>
            <a:ext cx="230352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Find cases</a:t>
            </a:r>
          </a:p>
        </p:txBody>
      </p:sp>
      <p:sp>
        <p:nvSpPr>
          <p:cNvPr id="81" name="StepText"/>
          <p:cNvSpPr/>
          <p:nvPr/>
        </p:nvSpPr>
        <p:spPr>
          <a:xfrm>
            <a:off x="497200" y="2580000"/>
            <a:ext cx="216352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40 ICU patients with candidaemia, from lab records</a:t>
            </a:r>
          </a:p>
        </p:txBody>
      </p:sp>
      <p:sp>
        <p:nvSpPr>
          <p:cNvPr id="82" name="Step"/>
          <p:cNvSpPr/>
          <p:nvPr/>
        </p:nvSpPr>
        <p:spPr>
          <a:xfrm>
            <a:off x="2700720" y="1660000"/>
            <a:ext cx="230352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Find controls</a:t>
            </a:r>
          </a:p>
        </p:txBody>
      </p:sp>
      <p:sp>
        <p:nvSpPr>
          <p:cNvPr id="83" name="StepText"/>
          <p:cNvSpPr/>
          <p:nvPr/>
        </p:nvSpPr>
        <p:spPr>
          <a:xfrm>
            <a:off x="2740720" y="2580000"/>
            <a:ext cx="216352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80 ICU patients without it, same units and months</a:t>
            </a:r>
          </a:p>
        </p:txBody>
      </p:sp>
      <p:sp>
        <p:nvSpPr>
          <p:cNvPr id="84" name="Step"/>
          <p:cNvSpPr/>
          <p:nvPr/>
        </p:nvSpPr>
        <p:spPr>
          <a:xfrm>
            <a:off x="4944240" y="1660000"/>
            <a:ext cx="230352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Look back</a:t>
            </a:r>
          </a:p>
        </p:txBody>
      </p:sp>
      <p:sp>
        <p:nvSpPr>
          <p:cNvPr id="85" name="StepText"/>
          <p:cNvSpPr/>
          <p:nvPr/>
        </p:nvSpPr>
        <p:spPr>
          <a:xfrm>
            <a:off x="4984240" y="2580000"/>
            <a:ext cx="216352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Parenteral nutrition in the 14 days before?</a:t>
            </a:r>
          </a:p>
        </p:txBody>
      </p:sp>
      <p:sp>
        <p:nvSpPr>
          <p:cNvPr id="86" name="Step"/>
          <p:cNvSpPr/>
          <p:nvPr/>
        </p:nvSpPr>
        <p:spPr>
          <a:xfrm>
            <a:off x="7187760" y="1660000"/>
            <a:ext cx="230352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Compare</a:t>
            </a:r>
          </a:p>
        </p:txBody>
      </p:sp>
      <p:sp>
        <p:nvSpPr>
          <p:cNvPr id="87" name="StepText"/>
          <p:cNvSpPr/>
          <p:nvPr/>
        </p:nvSpPr>
        <p:spPr>
          <a:xfrm>
            <a:off x="7227760" y="2580000"/>
            <a:ext cx="216352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Exposed: 24 of 40 cases vs 16 of 80 controls</a:t>
            </a:r>
          </a:p>
        </p:txBody>
      </p:sp>
      <p:sp>
        <p:nvSpPr>
          <p:cNvPr id="88" name="Step"/>
          <p:cNvSpPr/>
          <p:nvPr/>
        </p:nvSpPr>
        <p:spPr>
          <a:xfrm>
            <a:off x="9431280" y="1660000"/>
            <a:ext cx="2303520" cy="760000"/>
          </a:xfrm>
          <a:prstGeom prst="chevron">
            <a:avLst>
              <a:gd name="adj" fmla="val 28000"/>
            </a:avLst>
          </a:prstGeom>
          <a:solidFill>
            <a:srgbClr val="055F56"/>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Report</a:t>
            </a:r>
          </a:p>
        </p:txBody>
      </p:sp>
      <p:sp>
        <p:nvSpPr>
          <p:cNvPr id="89" name="StepText"/>
          <p:cNvSpPr/>
          <p:nvPr/>
        </p:nvSpPr>
        <p:spPr>
          <a:xfrm>
            <a:off x="9471280" y="2580000"/>
            <a:ext cx="216352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An odds ratio (OR), calculated in Session 4</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Cases and controls are chosen by outcome. Exposure is measured looking back.</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Cohort: start from the exposure, follow forward</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Cohort: exposure first, outcome later, so time runs the right way.</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Worked example: Paper 2 (Hyun 2023), step by step</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Question: is a positive fluid balance associated with death by day 28?</a:t>
            </a:r>
          </a:p>
        </p:txBody>
      </p:sp>
      <p:sp>
        <p:nvSpPr>
          <p:cNvPr id="80" name="Step"/>
          <p:cNvSpPr/>
          <p:nvPr/>
        </p:nvSpPr>
        <p:spPr>
          <a:xfrm>
            <a:off x="457200" y="1660000"/>
            <a:ext cx="286440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Define the cohort</a:t>
            </a:r>
          </a:p>
        </p:txBody>
      </p:sp>
      <p:sp>
        <p:nvSpPr>
          <p:cNvPr id="81" name="StepText"/>
          <p:cNvSpPr/>
          <p:nvPr/>
        </p:nvSpPr>
        <p:spPr>
          <a:xfrm>
            <a:off x="497200" y="2580000"/>
            <a:ext cx="27244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Adults with sepsis in 20 hospitals, ICU stay of 3 days or more</a:t>
            </a:r>
          </a:p>
        </p:txBody>
      </p:sp>
      <p:sp>
        <p:nvSpPr>
          <p:cNvPr id="82" name="Step"/>
          <p:cNvSpPr/>
          <p:nvPr/>
        </p:nvSpPr>
        <p:spPr>
          <a:xfrm>
            <a:off x="3261600" y="1660000"/>
            <a:ext cx="286440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Measure exposure</a:t>
            </a:r>
          </a:p>
        </p:txBody>
      </p:sp>
      <p:sp>
        <p:nvSpPr>
          <p:cNvPr id="83" name="StepText"/>
          <p:cNvSpPr/>
          <p:nvPr/>
        </p:nvSpPr>
        <p:spPr>
          <a:xfrm>
            <a:off x="3301600" y="2580000"/>
            <a:ext cx="27244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Cumulative fluid balance, ICU days 1-3: positive or negative</a:t>
            </a:r>
          </a:p>
        </p:txBody>
      </p:sp>
      <p:sp>
        <p:nvSpPr>
          <p:cNvPr id="84" name="Step"/>
          <p:cNvSpPr/>
          <p:nvPr/>
        </p:nvSpPr>
        <p:spPr>
          <a:xfrm>
            <a:off x="6066000" y="1660000"/>
            <a:ext cx="286440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Follow forward</a:t>
            </a:r>
          </a:p>
        </p:txBody>
      </p:sp>
      <p:sp>
        <p:nvSpPr>
          <p:cNvPr id="85" name="StepText"/>
          <p:cNvSpPr/>
          <p:nvPr/>
        </p:nvSpPr>
        <p:spPr>
          <a:xfrm>
            <a:off x="6106000" y="2580000"/>
            <a:ext cx="27244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Record who dies by day 28</a:t>
            </a:r>
          </a:p>
        </p:txBody>
      </p:sp>
      <p:sp>
        <p:nvSpPr>
          <p:cNvPr id="86" name="Step"/>
          <p:cNvSpPr/>
          <p:nvPr/>
        </p:nvSpPr>
        <p:spPr>
          <a:xfrm>
            <a:off x="8870400" y="1660000"/>
            <a:ext cx="286440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Compare</a:t>
            </a:r>
          </a:p>
        </p:txBody>
      </p:sp>
      <p:sp>
        <p:nvSpPr>
          <p:cNvPr id="87" name="StepText"/>
          <p:cNvSpPr/>
          <p:nvPr/>
        </p:nvSpPr>
        <p:spPr>
          <a:xfrm>
            <a:off x="8910400" y="2580000"/>
            <a:ext cx="27244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Matched pairs. Hazard ratio (HR) 2.13 for day 2</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A cohort groups people by exposure and follows them to the outcome.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400" b="1" dirty="0">
                <a:solidFill>
                  <a:srgbClr val="0D7377"/>
                </a:solidFill>
                <a:latin typeface="Arial"/>
                <a:cs typeface="Arial"/>
              </a:rPr>
              <a:t>RCT (randomised controlled trial): randomise, then follow forward</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383500" y="1150000"/>
            <a:ext cx="9425000" cy="3770000"/>
          </a:xfrm>
          <a:prstGeom prst="rect">
            <a:avLst/>
          </a:prstGeom>
        </p:spPr>
      </p:pic>
      <p:sp>
        <p:nvSpPr>
          <p:cNvPr id="26" name="Caption"/>
          <p:cNvSpPr txBox="1"/>
          <p:nvPr/>
        </p:nvSpPr>
        <p:spPr>
          <a:xfrm>
            <a:off x="457200" y="4980000"/>
            <a:ext cx="11277600" cy="400000"/>
          </a:xfrm>
          <a:prstGeom prst="rect">
            <a:avLst/>
          </a:prstGeom>
          <a:noFill/>
          <a:ln>
            <a:noFill/>
          </a:ln>
        </p:spPr>
        <p:txBody>
          <a:bodyPr wrap="square" lIns="91440" tIns="45720" rIns="91440" bIns="45720" rtlCol="0" anchor="t"/>
          <a:lstStyle/>
          <a:p>
            <a:pPr marL="0" indent="0" algn="ctr">
              <a:buNone/>
            </a:pPr>
            <a:r>
              <a:rPr lang="en-US" sz="1300" i="1" dirty="0">
                <a:solidFill>
                  <a:srgbClr val="595959"/>
                </a:solidFill>
                <a:latin typeface="Arial"/>
                <a:cs typeface="Arial"/>
              </a:rPr>
              <a:t>R: randomisation by a central computer, 1:1</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In an RCT chance, not the clinician, decides who gets what.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Worked example: Paper 1 (Boulet 2024), step by step</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Question: does restricting non-resuscitation fluids reduce the day-5 fluid balance?</a:t>
            </a:r>
          </a:p>
        </p:txBody>
      </p:sp>
      <p:sp>
        <p:nvSpPr>
          <p:cNvPr id="80" name="Step"/>
          <p:cNvSpPr/>
          <p:nvPr/>
        </p:nvSpPr>
        <p:spPr>
          <a:xfrm>
            <a:off x="457200" y="1660000"/>
            <a:ext cx="230352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Eligibility</a:t>
            </a:r>
          </a:p>
        </p:txBody>
      </p:sp>
      <p:sp>
        <p:nvSpPr>
          <p:cNvPr id="81" name="StepText"/>
          <p:cNvSpPr/>
          <p:nvPr/>
        </p:nvSpPr>
        <p:spPr>
          <a:xfrm>
            <a:off x="497200" y="2580000"/>
            <a:ext cx="2163520" cy="13107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Septic shock, age 18-85, vasopressor started less than 24 h ago</a:t>
            </a:r>
          </a:p>
        </p:txBody>
      </p:sp>
      <p:sp>
        <p:nvSpPr>
          <p:cNvPr id="82" name="Step"/>
          <p:cNvSpPr/>
          <p:nvPr/>
        </p:nvSpPr>
        <p:spPr>
          <a:xfrm>
            <a:off x="2700720" y="1660000"/>
            <a:ext cx="230352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Consent</a:t>
            </a:r>
          </a:p>
        </p:txBody>
      </p:sp>
      <p:sp>
        <p:nvSpPr>
          <p:cNvPr id="83" name="StepText"/>
          <p:cNvSpPr/>
          <p:nvPr/>
        </p:nvSpPr>
        <p:spPr>
          <a:xfrm>
            <a:off x="2740720" y="2580000"/>
            <a:ext cx="2163520" cy="13107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Patient or legal surrogate</a:t>
            </a:r>
          </a:p>
        </p:txBody>
      </p:sp>
      <p:sp>
        <p:nvSpPr>
          <p:cNvPr id="84" name="Step"/>
          <p:cNvSpPr/>
          <p:nvPr/>
        </p:nvSpPr>
        <p:spPr>
          <a:xfrm>
            <a:off x="4944240" y="1660000"/>
            <a:ext cx="230352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Randomise</a:t>
            </a:r>
          </a:p>
        </p:txBody>
      </p:sp>
      <p:sp>
        <p:nvSpPr>
          <p:cNvPr id="85" name="StepText"/>
          <p:cNvSpPr/>
          <p:nvPr/>
        </p:nvSpPr>
        <p:spPr>
          <a:xfrm>
            <a:off x="4984240" y="2580000"/>
            <a:ext cx="2163520" cy="13107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Central computer, 1:1, so nobody can predict</a:t>
            </a:r>
          </a:p>
        </p:txBody>
      </p:sp>
      <p:sp>
        <p:nvSpPr>
          <p:cNvPr id="86" name="Step"/>
          <p:cNvSpPr/>
          <p:nvPr/>
        </p:nvSpPr>
        <p:spPr>
          <a:xfrm>
            <a:off x="7187760" y="1660000"/>
            <a:ext cx="230352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Treat</a:t>
            </a:r>
          </a:p>
        </p:txBody>
      </p:sp>
      <p:sp>
        <p:nvSpPr>
          <p:cNvPr id="87" name="StepText"/>
          <p:cNvSpPr/>
          <p:nvPr/>
        </p:nvSpPr>
        <p:spPr>
          <a:xfrm>
            <a:off x="7227760" y="2580000"/>
            <a:ext cx="2163520" cy="13107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Restrictive vs usual care for 7 days</a:t>
            </a:r>
          </a:p>
        </p:txBody>
      </p:sp>
      <p:sp>
        <p:nvSpPr>
          <p:cNvPr id="88" name="Step"/>
          <p:cNvSpPr/>
          <p:nvPr/>
        </p:nvSpPr>
        <p:spPr>
          <a:xfrm>
            <a:off x="9431280" y="1660000"/>
            <a:ext cx="2303520" cy="760000"/>
          </a:xfrm>
          <a:prstGeom prst="chevron">
            <a:avLst>
              <a:gd name="adj" fmla="val 28000"/>
            </a:avLst>
          </a:prstGeom>
          <a:solidFill>
            <a:srgbClr val="055F56"/>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Measure</a:t>
            </a:r>
          </a:p>
        </p:txBody>
      </p:sp>
      <p:sp>
        <p:nvSpPr>
          <p:cNvPr id="89" name="StepText"/>
          <p:cNvSpPr/>
          <p:nvPr/>
        </p:nvSpPr>
        <p:spPr>
          <a:xfrm>
            <a:off x="9471280" y="2580000"/>
            <a:ext cx="2163520" cy="13107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Fluid balance at day 5. Death by day 28</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In a trial the investigator assigns the exposure by chance.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400" b="1" dirty="0">
                <a:solidFill>
                  <a:srgbClr val="0D7377"/>
                </a:solidFill>
                <a:latin typeface="Arial"/>
                <a:cs typeface="Arial"/>
              </a:rPr>
              <a:t>Systematic reviews and meta-analysis: studies of studies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677066" y="1150000"/>
            <a:ext cx="10837867"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A systematic review searches and appraises. A meta-analysis pools the numbers.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Where the two papers sit on the evidence pyramid</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Notes"/>
          <p:cNvSpPr txBox="1"/>
          <p:nvPr/>
        </p:nvSpPr>
        <p:spPr>
          <a:xfrm>
            <a:off x="457200" y="1150000"/>
            <a:ext cx="3600000" cy="5000000"/>
          </a:xfrm>
          <a:prstGeom prst="rect">
            <a:avLst/>
          </a:prstGeom>
          <a:noFill/>
          <a:ln>
            <a:noFill/>
          </a:ln>
        </p:spPr>
        <p:txBody>
          <a:bodyPr wrap="square" lIns="91440" tIns="45720" rIns="91440" bIns="45720" rtlCol="0" anchor="t"/>
          <a:lstStyle/>
          <a:p>
            <a:pPr marL="0" indent="0" algn="l">
              <a:buNone/>
            </a:pPr>
            <a:r>
              <a:rPr lang="en-US" sz="1700" b="1" dirty="0">
                <a:solidFill>
                  <a:srgbClr val="0D7377"/>
                </a:solidFill>
                <a:latin typeface="Arial"/>
                <a:cs typeface="Arial"/>
              </a:rPr>
              <a:t>Read it with care</a:t>
            </a:r>
          </a:p>
          <a:p>
            <a:pPr marL="274320" indent="-274320" algn="l">
              <a:spcBef>
                <a:spcPts val="440"/>
              </a:spcBef>
              <a:buFont typeface="Arial"/>
              <a:buChar char="•"/>
            </a:pPr>
            <a:r>
              <a:rPr lang="en-US" sz="1450" dirty="0">
                <a:solidFill>
                  <a:srgbClr val="000000"/>
                </a:solidFill>
                <a:latin typeface="Arial"/>
                <a:cs typeface="Arial"/>
              </a:rPr>
              <a:t>SR / MA: systematic review and meta-analysis</a:t>
            </a:r>
          </a:p>
          <a:p>
            <a:pPr marL="274320" indent="-274320" algn="l">
              <a:spcBef>
                <a:spcPts val="440"/>
              </a:spcBef>
              <a:buFont typeface="Arial"/>
              <a:buChar char="•"/>
            </a:pPr>
            <a:r>
              <a:rPr lang="en-US" sz="1450" dirty="0">
                <a:solidFill>
                  <a:srgbClr val="000000"/>
                </a:solidFill>
                <a:latin typeface="Arial"/>
                <a:cs typeface="Arial"/>
              </a:rPr>
              <a:t>Higher = less prone to bias, on average</a:t>
            </a:r>
          </a:p>
          <a:p>
            <a:pPr marL="274320" indent="-274320" algn="l">
              <a:spcBef>
                <a:spcPts val="440"/>
              </a:spcBef>
              <a:buFont typeface="Arial"/>
              <a:buChar char="•"/>
            </a:pPr>
            <a:r>
              <a:rPr lang="en-US" sz="1450" dirty="0">
                <a:solidFill>
                  <a:srgbClr val="000000"/>
                </a:solidFill>
                <a:latin typeface="Arial"/>
                <a:cs typeface="Arial"/>
              </a:rPr>
              <a:t>A rule of thumb, not a law</a:t>
            </a:r>
          </a:p>
          <a:p>
            <a:pPr marL="274320" indent="-274320" algn="l">
              <a:spcBef>
                <a:spcPts val="440"/>
              </a:spcBef>
              <a:buFont typeface="Arial"/>
              <a:buChar char="•"/>
            </a:pPr>
            <a:r>
              <a:rPr lang="en-US" sz="1450" dirty="0">
                <a:solidFill>
                  <a:srgbClr val="000000"/>
                </a:solidFill>
                <a:latin typeface="Arial"/>
                <a:cs typeface="Arial"/>
              </a:rPr>
              <a:t>A good cohort can beat a poor RCT</a:t>
            </a:r>
          </a:p>
          <a:p>
            <a:pPr marL="274320" indent="-274320" algn="l">
              <a:spcBef>
                <a:spcPts val="440"/>
              </a:spcBef>
              <a:buFont typeface="Arial"/>
              <a:buChar char="•"/>
            </a:pPr>
            <a:r>
              <a:rPr lang="en-US" sz="1450" dirty="0">
                <a:solidFill>
                  <a:srgbClr val="000000"/>
                </a:solidFill>
                <a:latin typeface="Arial"/>
                <a:cs typeface="Arial"/>
              </a:rPr>
              <a:t>The best design is the one that fits the question</a:t>
            </a:r>
          </a:p>
        </p:txBody>
      </p:sp>
      <p:pic>
        <p:nvPicPr>
          <p:cNvPr id="25" name="Figure"/>
          <p:cNvPicPr>
            <a:picLocks noChangeAspect="1"/>
          </p:cNvPicPr>
          <p:nvPr/>
        </p:nvPicPr>
        <p:blipFill>
          <a:blip r:embed="rId4"/>
          <a:stretch>
            <a:fillRect/>
          </a:stretch>
        </p:blipFill>
        <p:spPr>
          <a:xfrm>
            <a:off x="4307200" y="1150000"/>
            <a:ext cx="7275000" cy="4850000"/>
          </a:xfrm>
          <a:prstGeom prst="rect">
            <a:avLst/>
          </a:prstGeom>
        </p:spPr>
      </p:pic>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Name the design in three questions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116000" y="1150000"/>
            <a:ext cx="9960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Assigned? Random? Which way does time run? Three questions name the design.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Every design trades something away</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Strengths and weaknesses at a glance</a:t>
            </a:r>
          </a:p>
        </p:txBody>
      </p:sp>
      <p:sp>
        <p:nvSpPr>
          <p:cNvPr id="70" name="CardHead"/>
          <p:cNvSpPr/>
          <p:nvPr/>
        </p:nvSpPr>
        <p:spPr>
          <a:xfrm>
            <a:off x="457200" y="2041306"/>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Cross-sectional</a:t>
            </a:r>
          </a:p>
        </p:txBody>
      </p:sp>
      <p:sp>
        <p:nvSpPr>
          <p:cNvPr id="71" name="CardBody"/>
          <p:cNvSpPr/>
          <p:nvPr/>
        </p:nvSpPr>
        <p:spPr>
          <a:xfrm>
            <a:off x="457200" y="2681306"/>
            <a:ext cx="2669400" cy="1806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2E8B57"/>
                </a:solidFill>
                <a:latin typeface="Arial"/>
                <a:cs typeface="Arial"/>
              </a:rPr>
              <a:t>+ quick and cheap</a:t>
            </a:r>
          </a:p>
          <a:p>
            <a:pPr marL="0" indent="0" algn="l">
              <a:lnSpc>
                <a:spcPct val="104000"/>
              </a:lnSpc>
              <a:spcBef>
                <a:spcPts val="400"/>
              </a:spcBef>
              <a:buNone/>
            </a:pPr>
            <a:r>
              <a:rPr lang="en-US" sz="1600" dirty="0">
                <a:solidFill>
                  <a:srgbClr val="2E8B57"/>
                </a:solidFill>
                <a:latin typeface="Arial"/>
                <a:cs typeface="Arial"/>
              </a:rPr>
              <a:t>+ gives prevalence</a:t>
            </a:r>
          </a:p>
          <a:p>
            <a:pPr marL="0" indent="0" algn="l">
              <a:lnSpc>
                <a:spcPct val="104000"/>
              </a:lnSpc>
              <a:spcBef>
                <a:spcPts val="400"/>
              </a:spcBef>
              <a:buNone/>
            </a:pPr>
            <a:r>
              <a:rPr lang="en-US" sz="1600" dirty="0">
                <a:solidFill>
                  <a:srgbClr val="B23B2E"/>
                </a:solidFill>
                <a:latin typeface="Arial"/>
                <a:cs typeface="Arial"/>
              </a:rPr>
              <a:t>- which came first?</a:t>
            </a:r>
          </a:p>
        </p:txBody>
      </p:sp>
      <p:sp>
        <p:nvSpPr>
          <p:cNvPr id="72" name="CardHead"/>
          <p:cNvSpPr/>
          <p:nvPr/>
        </p:nvSpPr>
        <p:spPr>
          <a:xfrm>
            <a:off x="3326600" y="2041306"/>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Case-control</a:t>
            </a:r>
          </a:p>
        </p:txBody>
      </p:sp>
      <p:sp>
        <p:nvSpPr>
          <p:cNvPr id="73" name="CardBody"/>
          <p:cNvSpPr/>
          <p:nvPr/>
        </p:nvSpPr>
        <p:spPr>
          <a:xfrm>
            <a:off x="3326600" y="2681306"/>
            <a:ext cx="2669400" cy="1806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2E8B57"/>
                </a:solidFill>
                <a:latin typeface="Arial"/>
                <a:cs typeface="Arial"/>
              </a:rPr>
              <a:t>+ rare outcomes</a:t>
            </a:r>
          </a:p>
          <a:p>
            <a:pPr marL="0" indent="0" algn="l">
              <a:lnSpc>
                <a:spcPct val="104000"/>
              </a:lnSpc>
              <a:spcBef>
                <a:spcPts val="400"/>
              </a:spcBef>
              <a:buNone/>
            </a:pPr>
            <a:r>
              <a:rPr lang="en-US" sz="1600" dirty="0">
                <a:solidFill>
                  <a:srgbClr val="2E8B57"/>
                </a:solidFill>
                <a:latin typeface="Arial"/>
                <a:cs typeface="Arial"/>
              </a:rPr>
              <a:t>+ few patients, fast</a:t>
            </a:r>
          </a:p>
          <a:p>
            <a:pPr marL="0" indent="0" algn="l">
              <a:lnSpc>
                <a:spcPct val="104000"/>
              </a:lnSpc>
              <a:spcBef>
                <a:spcPts val="400"/>
              </a:spcBef>
              <a:buNone/>
            </a:pPr>
            <a:r>
              <a:rPr lang="en-US" sz="1600" dirty="0">
                <a:solidFill>
                  <a:srgbClr val="B23B2E"/>
                </a:solidFill>
                <a:latin typeface="Arial"/>
                <a:cs typeface="Arial"/>
              </a:rPr>
              <a:t>- recall bias</a:t>
            </a:r>
          </a:p>
          <a:p>
            <a:pPr marL="0" indent="0" algn="l">
              <a:lnSpc>
                <a:spcPct val="104000"/>
              </a:lnSpc>
              <a:spcBef>
                <a:spcPts val="400"/>
              </a:spcBef>
              <a:buNone/>
            </a:pPr>
            <a:r>
              <a:rPr lang="en-US" sz="1600" dirty="0">
                <a:solidFill>
                  <a:srgbClr val="B23B2E"/>
                </a:solidFill>
                <a:latin typeface="Arial"/>
                <a:cs typeface="Arial"/>
              </a:rPr>
              <a:t>- odds ratio only</a:t>
            </a:r>
          </a:p>
        </p:txBody>
      </p:sp>
      <p:sp>
        <p:nvSpPr>
          <p:cNvPr id="74" name="CardHead"/>
          <p:cNvSpPr/>
          <p:nvPr/>
        </p:nvSpPr>
        <p:spPr>
          <a:xfrm>
            <a:off x="6196000" y="2041306"/>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Cohort</a:t>
            </a:r>
          </a:p>
        </p:txBody>
      </p:sp>
      <p:sp>
        <p:nvSpPr>
          <p:cNvPr id="75" name="CardBody"/>
          <p:cNvSpPr/>
          <p:nvPr/>
        </p:nvSpPr>
        <p:spPr>
          <a:xfrm>
            <a:off x="6196000" y="2681306"/>
            <a:ext cx="2669400" cy="1806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2E8B57"/>
                </a:solidFill>
                <a:latin typeface="Arial"/>
                <a:cs typeface="Arial"/>
              </a:rPr>
              <a:t>+ clear time order</a:t>
            </a:r>
          </a:p>
          <a:p>
            <a:pPr marL="0" indent="0" algn="l">
              <a:lnSpc>
                <a:spcPct val="104000"/>
              </a:lnSpc>
              <a:spcBef>
                <a:spcPts val="400"/>
              </a:spcBef>
              <a:buNone/>
            </a:pPr>
            <a:r>
              <a:rPr lang="en-US" sz="1600" dirty="0">
                <a:solidFill>
                  <a:srgbClr val="2E8B57"/>
                </a:solidFill>
                <a:latin typeface="Arial"/>
                <a:cs typeface="Arial"/>
              </a:rPr>
              <a:t>+ risks, many outcomes</a:t>
            </a:r>
          </a:p>
          <a:p>
            <a:pPr marL="0" indent="0" algn="l">
              <a:lnSpc>
                <a:spcPct val="104000"/>
              </a:lnSpc>
              <a:spcBef>
                <a:spcPts val="400"/>
              </a:spcBef>
              <a:buNone/>
            </a:pPr>
            <a:r>
              <a:rPr lang="en-US" sz="1600" dirty="0">
                <a:solidFill>
                  <a:srgbClr val="B23B2E"/>
                </a:solidFill>
                <a:latin typeface="Arial"/>
                <a:cs typeface="Arial"/>
              </a:rPr>
              <a:t>- slow if prospective</a:t>
            </a:r>
          </a:p>
          <a:p>
            <a:pPr marL="0" indent="0" algn="l">
              <a:lnSpc>
                <a:spcPct val="104000"/>
              </a:lnSpc>
              <a:spcBef>
                <a:spcPts val="400"/>
              </a:spcBef>
              <a:buNone/>
            </a:pPr>
            <a:r>
              <a:rPr lang="en-US" sz="1600" dirty="0">
                <a:solidFill>
                  <a:srgbClr val="B23B2E"/>
                </a:solidFill>
                <a:latin typeface="Arial"/>
                <a:cs typeface="Arial"/>
              </a:rPr>
              <a:t>- confounding</a:t>
            </a:r>
          </a:p>
        </p:txBody>
      </p:sp>
      <p:sp>
        <p:nvSpPr>
          <p:cNvPr id="76" name="CardHead"/>
          <p:cNvSpPr/>
          <p:nvPr/>
        </p:nvSpPr>
        <p:spPr>
          <a:xfrm>
            <a:off x="9065400" y="2041306"/>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RCT</a:t>
            </a:r>
          </a:p>
        </p:txBody>
      </p:sp>
      <p:sp>
        <p:nvSpPr>
          <p:cNvPr id="77" name="CardBody"/>
          <p:cNvSpPr/>
          <p:nvPr/>
        </p:nvSpPr>
        <p:spPr>
          <a:xfrm>
            <a:off x="9065400" y="2681306"/>
            <a:ext cx="2669400" cy="1806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2E8B57"/>
                </a:solidFill>
                <a:latin typeface="Arial"/>
                <a:cs typeface="Arial"/>
              </a:rPr>
              <a:t>+ balances the unknown</a:t>
            </a:r>
          </a:p>
          <a:p>
            <a:pPr marL="0" indent="0" algn="l">
              <a:lnSpc>
                <a:spcPct val="104000"/>
              </a:lnSpc>
              <a:spcBef>
                <a:spcPts val="400"/>
              </a:spcBef>
              <a:buNone/>
            </a:pPr>
            <a:r>
              <a:rPr lang="en-US" sz="1600" dirty="0">
                <a:solidFill>
                  <a:srgbClr val="2E8B57"/>
                </a:solidFill>
                <a:latin typeface="Arial"/>
                <a:cs typeface="Arial"/>
              </a:rPr>
              <a:t>+ strongest for cause</a:t>
            </a:r>
          </a:p>
          <a:p>
            <a:pPr marL="0" indent="0" algn="l">
              <a:lnSpc>
                <a:spcPct val="104000"/>
              </a:lnSpc>
              <a:spcBef>
                <a:spcPts val="400"/>
              </a:spcBef>
              <a:buNone/>
            </a:pPr>
            <a:r>
              <a:rPr lang="en-US" sz="1600" dirty="0">
                <a:solidFill>
                  <a:srgbClr val="B23B2E"/>
                </a:solidFill>
                <a:latin typeface="Arial"/>
                <a:cs typeface="Arial"/>
              </a:rPr>
              <a:t>- costly, ethical limits</a:t>
            </a:r>
          </a:p>
          <a:p>
            <a:pPr marL="0" indent="0" algn="l">
              <a:lnSpc>
                <a:spcPct val="104000"/>
              </a:lnSpc>
              <a:spcBef>
                <a:spcPts val="400"/>
              </a:spcBef>
              <a:buNone/>
            </a:pPr>
            <a:r>
              <a:rPr lang="en-US" sz="1600" dirty="0">
                <a:solidFill>
                  <a:srgbClr val="B23B2E"/>
                </a:solidFill>
                <a:latin typeface="Arial"/>
                <a:cs typeface="Arial"/>
              </a:rPr>
              <a:t>- selected patients</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No design is perfect: choose the one whose weakness hurts your question least.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What can each design claim?</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581816"/>
            <a:ext cx="55388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RCT: Paper 1, Boulet 2024 (48 patients)</a:t>
            </a:r>
          </a:p>
        </p:txBody>
      </p:sp>
      <p:sp>
        <p:nvSpPr>
          <p:cNvPr id="71" name="CardBody"/>
          <p:cNvSpPr/>
          <p:nvPr/>
        </p:nvSpPr>
        <p:spPr>
          <a:xfrm>
            <a:off x="457200" y="2221816"/>
            <a:ext cx="5538800" cy="230455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b="1" dirty="0">
                <a:solidFill>
                  <a:srgbClr val="2E8B57"/>
                </a:solidFill>
                <a:latin typeface="Arial"/>
                <a:cs typeface="Arial"/>
              </a:rPr>
              <a:t>It can claim</a:t>
            </a:r>
          </a:p>
          <a:p>
            <a:pPr marL="0" indent="0" algn="l">
              <a:lnSpc>
                <a:spcPct val="104000"/>
              </a:lnSpc>
              <a:spcBef>
                <a:spcPts val="400"/>
              </a:spcBef>
              <a:buNone/>
            </a:pPr>
            <a:r>
              <a:rPr lang="en-US" sz="1750" dirty="0">
                <a:solidFill>
                  <a:srgbClr val="000000"/>
                </a:solidFill>
                <a:latin typeface="Arial"/>
                <a:cs typeface="Arial"/>
              </a:rPr>
              <a:t>Groups alike at the start (chance)</a:t>
            </a:r>
          </a:p>
          <a:p>
            <a:pPr marL="0" indent="0" algn="l">
              <a:lnSpc>
                <a:spcPct val="104000"/>
              </a:lnSpc>
              <a:spcBef>
                <a:spcPts val="400"/>
              </a:spcBef>
              <a:buNone/>
            </a:pPr>
            <a:r>
              <a:rPr lang="en-US" sz="1750" dirty="0">
                <a:solidFill>
                  <a:srgbClr val="000000"/>
                </a:solidFill>
                <a:latin typeface="Arial"/>
                <a:cs typeface="Arial"/>
              </a:rPr>
              <a:t>A difference can be blamed on the strategy</a:t>
            </a:r>
          </a:p>
          <a:p>
            <a:pPr marL="0" indent="0" algn="l">
              <a:lnSpc>
                <a:spcPct val="104000"/>
              </a:lnSpc>
              <a:spcBef>
                <a:spcPts val="400"/>
              </a:spcBef>
              <a:buNone/>
            </a:pPr>
            <a:r>
              <a:rPr lang="en-US" sz="1750" b="1" dirty="0">
                <a:solidFill>
                  <a:srgbClr val="B23B2E"/>
                </a:solidFill>
                <a:latin typeface="Arial"/>
                <a:cs typeface="Arial"/>
              </a:rPr>
              <a:t>Its limits</a:t>
            </a:r>
          </a:p>
          <a:p>
            <a:pPr marL="0" indent="0" algn="l">
              <a:lnSpc>
                <a:spcPct val="104000"/>
              </a:lnSpc>
              <a:spcBef>
                <a:spcPts val="400"/>
              </a:spcBef>
              <a:buNone/>
            </a:pPr>
            <a:r>
              <a:rPr lang="en-US" sz="1750" dirty="0">
                <a:solidFill>
                  <a:srgbClr val="000000"/>
                </a:solidFill>
                <a:latin typeface="Arial"/>
                <a:cs typeface="Arial"/>
              </a:rPr>
              <a:t>Too small for mortality (6 vs 6 deaths)</a:t>
            </a:r>
          </a:p>
          <a:p>
            <a:pPr marL="0" indent="0" algn="l">
              <a:lnSpc>
                <a:spcPct val="104000"/>
              </a:lnSpc>
              <a:spcBef>
                <a:spcPts val="400"/>
              </a:spcBef>
              <a:buNone/>
            </a:pPr>
            <a:r>
              <a:rPr lang="en-US" sz="1750" dirty="0">
                <a:solidFill>
                  <a:srgbClr val="000000"/>
                </a:solidFill>
                <a:latin typeface="Arial"/>
                <a:cs typeface="Arial"/>
              </a:rPr>
              <a:t>Clinicians knew the group (single-blind)</a:t>
            </a:r>
          </a:p>
        </p:txBody>
      </p:sp>
      <p:sp>
        <p:nvSpPr>
          <p:cNvPr id="72" name="CardHead"/>
          <p:cNvSpPr/>
          <p:nvPr/>
        </p:nvSpPr>
        <p:spPr>
          <a:xfrm>
            <a:off x="6196000" y="1581816"/>
            <a:ext cx="55388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Cohort: Paper 2, Hyun 2023 (thousands)</a:t>
            </a:r>
          </a:p>
        </p:txBody>
      </p:sp>
      <p:sp>
        <p:nvSpPr>
          <p:cNvPr id="73" name="CardBody"/>
          <p:cNvSpPr/>
          <p:nvPr/>
        </p:nvSpPr>
        <p:spPr>
          <a:xfrm>
            <a:off x="6196000" y="2221816"/>
            <a:ext cx="5538800" cy="230455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b="1" dirty="0">
                <a:solidFill>
                  <a:srgbClr val="2E8B57"/>
                </a:solidFill>
                <a:latin typeface="Arial"/>
                <a:cs typeface="Arial"/>
              </a:rPr>
              <a:t>It can claim</a:t>
            </a:r>
          </a:p>
          <a:p>
            <a:pPr marL="0" indent="0" algn="l">
              <a:lnSpc>
                <a:spcPct val="104000"/>
              </a:lnSpc>
              <a:spcBef>
                <a:spcPts val="400"/>
              </a:spcBef>
              <a:buNone/>
            </a:pPr>
            <a:r>
              <a:rPr lang="en-US" sz="1750" dirty="0">
                <a:solidFill>
                  <a:srgbClr val="000000"/>
                </a:solidFill>
                <a:latin typeface="Arial"/>
                <a:cs typeface="Arial"/>
              </a:rPr>
              <a:t>Large, real patients, 28-day mortality</a:t>
            </a:r>
          </a:p>
          <a:p>
            <a:pPr marL="0" indent="0" algn="l">
              <a:lnSpc>
                <a:spcPct val="104000"/>
              </a:lnSpc>
              <a:spcBef>
                <a:spcPts val="400"/>
              </a:spcBef>
              <a:buNone/>
            </a:pPr>
            <a:r>
              <a:rPr lang="en-US" sz="1750" dirty="0">
                <a:solidFill>
                  <a:srgbClr val="000000"/>
                </a:solidFill>
                <a:latin typeface="Arial"/>
                <a:cs typeface="Arial"/>
              </a:rPr>
              <a:t>'Associated with' (HR 2.13 on day 2)</a:t>
            </a:r>
          </a:p>
          <a:p>
            <a:pPr marL="0" indent="0" algn="l">
              <a:lnSpc>
                <a:spcPct val="104000"/>
              </a:lnSpc>
              <a:spcBef>
                <a:spcPts val="400"/>
              </a:spcBef>
              <a:buNone/>
            </a:pPr>
            <a:r>
              <a:rPr lang="en-US" sz="1750" b="1" dirty="0">
                <a:solidFill>
                  <a:srgbClr val="B23B2E"/>
                </a:solidFill>
                <a:latin typeface="Arial"/>
                <a:cs typeface="Arial"/>
              </a:rPr>
              <a:t>Its limits</a:t>
            </a:r>
          </a:p>
          <a:p>
            <a:pPr marL="0" indent="0" algn="l">
              <a:lnSpc>
                <a:spcPct val="104000"/>
              </a:lnSpc>
              <a:spcBef>
                <a:spcPts val="400"/>
              </a:spcBef>
              <a:buNone/>
            </a:pPr>
            <a:r>
              <a:rPr lang="en-US" sz="1750" dirty="0">
                <a:solidFill>
                  <a:srgbClr val="000000"/>
                </a:solidFill>
                <a:latin typeface="Arial"/>
                <a:cs typeface="Arial"/>
              </a:rPr>
              <a:t>Cannot prove that fluid causes death</a:t>
            </a:r>
          </a:p>
          <a:p>
            <a:pPr marL="0" indent="0" algn="l">
              <a:lnSpc>
                <a:spcPct val="104000"/>
              </a:lnSpc>
              <a:spcBef>
                <a:spcPts val="400"/>
              </a:spcBef>
              <a:buNone/>
            </a:pPr>
            <a:r>
              <a:rPr lang="en-US" sz="1750" dirty="0">
                <a:solidFill>
                  <a:srgbClr val="000000"/>
                </a:solidFill>
                <a:latin typeface="Arial"/>
                <a:cs typeface="Arial"/>
              </a:rPr>
              <a:t>Sicker patients got more fluid (confounding)</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RCTs can say 'caused'. Cohorts should say 'associated'.</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Check your understanding: caused or associated?</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QUICK QUIZ   |   3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A. Paper 1, Boulet (RCT): 'The restrictive strategy did not reduce the day-5 fluid balance'</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B. Paper 2, Hyun (cohort): 'A positive fluid balance causes higher 28-day mortality'</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C. A one-day survey of ICU patients: 'A positive fluid balance today is associated with kidney injury today'</a:t>
            </a:r>
          </a:p>
        </p:txBody>
      </p:sp>
      <p:sp>
        <p:nvSpPr>
          <p:cNvPr id="52" name="Side"/>
          <p:cNvSpPr/>
          <p:nvPr/>
        </p:nvSpPr>
        <p:spPr>
          <a:xfrm>
            <a:off x="7423760" y="1720000"/>
            <a:ext cx="4311040" cy="120000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For each sentence</a:t>
            </a:r>
          </a:p>
          <a:p>
            <a:pPr marL="274320" indent="-274320" algn="l">
              <a:lnSpc>
                <a:spcPct val="104000"/>
              </a:lnSpc>
              <a:spcBef>
                <a:spcPts val="300"/>
              </a:spcBef>
              <a:buFont typeface="Arial"/>
              <a:buChar char="•"/>
            </a:pPr>
            <a:r>
              <a:rPr lang="en-US" sz="1500" dirty="0">
                <a:solidFill>
                  <a:srgbClr val="000000"/>
                </a:solidFill>
                <a:latin typeface="Arial"/>
                <a:cs typeface="Arial"/>
              </a:rPr>
              <a:t>Is the wording right for the design?</a:t>
            </a:r>
          </a:p>
          <a:p>
            <a:pPr marL="274320" indent="-274320" algn="l">
              <a:lnSpc>
                <a:spcPct val="104000"/>
              </a:lnSpc>
              <a:spcBef>
                <a:spcPts val="300"/>
              </a:spcBef>
              <a:buFont typeface="Arial"/>
              <a:buChar char="•"/>
            </a:pPr>
            <a:r>
              <a:rPr lang="en-US" sz="1500" dirty="0">
                <a:solidFill>
                  <a:srgbClr val="000000"/>
                </a:solidFill>
                <a:latin typeface="Arial"/>
                <a:cs typeface="Arial"/>
              </a:rPr>
              <a:t>Vote in the poll: right or wrong</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OUTPUT   </a:t>
            </a:r>
            <a:r>
              <a:rPr lang="en-US" sz="1500" dirty="0">
                <a:solidFill>
                  <a:srgbClr val="000000"/>
                </a:solidFill>
                <a:latin typeface="Arial"/>
                <a:cs typeface="Arial"/>
              </a:rPr>
              <a:t>One poll vote (right or wrong) for each sentence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Exercise: Name that design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D7377"/>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WHOLE-CLASS TASK   |   15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Six short abstracts on our fluid question: Session 3 exercise sheet (PDF sent before the session), Part A</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The instructor shows one abstract at a time on the shared screen</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Vote for the design in the poll</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A volunteer says the phrase that proves it, microphone on</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Use the three questions: assigned? random? which way does time run?</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D7377"/>
                </a:solidFill>
                <a:latin typeface="Arial"/>
                <a:cs typeface="Arial"/>
              </a:rPr>
              <a:t>Use the tree</a:t>
            </a:r>
          </a:p>
          <a:p>
            <a:pPr marL="274320" indent="-274320" algn="l">
              <a:lnSpc>
                <a:spcPct val="104000"/>
              </a:lnSpc>
              <a:spcBef>
                <a:spcPts val="300"/>
              </a:spcBef>
              <a:buFont typeface="Arial"/>
              <a:buChar char="•"/>
            </a:pPr>
            <a:r>
              <a:rPr lang="en-US" sz="1500" dirty="0">
                <a:solidFill>
                  <a:srgbClr val="000000"/>
                </a:solidFill>
                <a:latin typeface="Arial"/>
                <a:cs typeface="Arial"/>
              </a:rPr>
              <a:t>Assigned and random: RCT</a:t>
            </a:r>
          </a:p>
          <a:p>
            <a:pPr marL="274320" indent="-274320" algn="l">
              <a:lnSpc>
                <a:spcPct val="104000"/>
              </a:lnSpc>
              <a:spcBef>
                <a:spcPts val="300"/>
              </a:spcBef>
              <a:buFont typeface="Arial"/>
              <a:buChar char="•"/>
            </a:pPr>
            <a:r>
              <a:rPr lang="en-US" sz="1500" dirty="0">
                <a:solidFill>
                  <a:srgbClr val="000000"/>
                </a:solidFill>
                <a:latin typeface="Arial"/>
                <a:cs typeface="Arial"/>
              </a:rPr>
              <a:t>Outcome first, look back: case-control</a:t>
            </a:r>
          </a:p>
          <a:p>
            <a:pPr marL="274320" indent="-274320" algn="l">
              <a:lnSpc>
                <a:spcPct val="104000"/>
              </a:lnSpc>
              <a:spcBef>
                <a:spcPts val="300"/>
              </a:spcBef>
              <a:buFont typeface="Arial"/>
              <a:buChar char="•"/>
            </a:pPr>
            <a:r>
              <a:rPr lang="en-US" sz="1500" dirty="0">
                <a:solidFill>
                  <a:srgbClr val="000000"/>
                </a:solidFill>
                <a:latin typeface="Arial"/>
                <a:cs typeface="Arial"/>
              </a:rPr>
              <a:t>Exposure first, follow forward: cohort</a:t>
            </a:r>
          </a:p>
          <a:p>
            <a:pPr marL="274320" indent="-274320" algn="l">
              <a:lnSpc>
                <a:spcPct val="104000"/>
              </a:lnSpc>
              <a:spcBef>
                <a:spcPts val="300"/>
              </a:spcBef>
              <a:buFont typeface="Arial"/>
              <a:buChar char="•"/>
            </a:pPr>
            <a:r>
              <a:rPr lang="en-US" sz="1500" dirty="0">
                <a:solidFill>
                  <a:srgbClr val="000000"/>
                </a:solidFill>
                <a:latin typeface="Arial"/>
                <a:cs typeface="Arial"/>
              </a:rPr>
              <a:t>Same moment: cross-sectional</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D7377"/>
            </a:solidFill>
          </a:ln>
        </p:spPr>
        <p:txBody>
          <a:bodyPr wrap="square" lIns="182880" tIns="45720" rIns="182880" bIns="45720" rtlCol="0" anchor="ctr">
            <a:normAutofit/>
          </a:bodyPr>
          <a:lstStyle/>
          <a:p>
            <a:pPr marL="0" indent="0" algn="ctr">
              <a:buNone/>
            </a:pPr>
            <a:r>
              <a:rPr lang="en-US" sz="1300" b="1" dirty="0">
                <a:solidFill>
                  <a:srgbClr val="0D7377"/>
                </a:solidFill>
                <a:latin typeface="Arial"/>
                <a:cs typeface="Arial"/>
              </a:rPr>
              <a:t>OUTPUT   </a:t>
            </a:r>
            <a:r>
              <a:rPr lang="en-US" sz="1500" dirty="0">
                <a:solidFill>
                  <a:srgbClr val="000000"/>
                </a:solidFill>
                <a:latin typeface="Arial"/>
                <a:cs typeface="Arial"/>
              </a:rPr>
              <a:t>Six designs named by the class, each with one evidence phrase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BreakCup"/>
          <p:cNvSpPr/>
          <p:nvPr/>
        </p:nvSpPr>
        <p:spPr>
          <a:xfrm>
            <a:off x="4976000" y="3180000"/>
            <a:ext cx="2408000" cy="308000"/>
          </a:xfrm>
          <a:prstGeom prst="ellipse">
            <a:avLst/>
          </a:prstGeom>
          <a:solidFill>
            <a:srgbClr val="D5DDE1"/>
          </a:solidFill>
          <a:ln>
            <a:noFill/>
          </a:ln>
        </p:spPr>
      </p:sp>
      <p:sp>
        <p:nvSpPr>
          <p:cNvPr id="31" name="BreakCup"/>
          <p:cNvSpPr/>
          <p:nvPr/>
        </p:nvSpPr>
        <p:spPr>
          <a:xfrm>
            <a:off x="4780000" y="800000"/>
            <a:ext cx="2800000" cy="2800000"/>
          </a:xfrm>
          <a:custGeom>
            <a:avLst/>
            <a:gdLst/>
            <a:ahLst/>
            <a:cxnLst/>
            <a:rect l="0" t="0" r="r" b="b"/>
            <a:pathLst>
              <a:path w="1000" h="1000" fill="none">
                <a:moveTo>
                  <a:pt x="735" y="500"/>
                </a:moveTo>
                <a:cubicBezTo>
                  <a:pt x="930" y="450"/>
                  <a:pt x="940" y="740"/>
                  <a:pt x="700" y="760"/>
                </a:cubicBezTo>
              </a:path>
            </a:pathLst>
          </a:custGeom>
          <a:noFill/>
          <a:ln w="168000" cap="rnd">
            <a:solidFill>
              <a:srgbClr val="0D7377"/>
            </a:solidFill>
            <a:round/>
          </a:ln>
        </p:spPr>
      </p:sp>
      <p:sp>
        <p:nvSpPr>
          <p:cNvPr id="32" name="BreakCup"/>
          <p:cNvSpPr/>
          <p:nvPr/>
        </p:nvSpPr>
        <p:spPr>
          <a:xfrm>
            <a:off x="4780000" y="800000"/>
            <a:ext cx="2800000" cy="2800000"/>
          </a:xfrm>
          <a:custGeom>
            <a:avLst/>
            <a:gdLst/>
            <a:ahLst/>
            <a:cxnLst/>
            <a:rect l="0" t="0" r="r" b="b"/>
            <a:pathLst>
              <a:path w="1000" h="1000">
                <a:moveTo>
                  <a:pt x="170" y="420"/>
                </a:moveTo>
                <a:lnTo>
                  <a:pt x="790" y="420"/>
                </a:lnTo>
                <a:cubicBezTo>
                  <a:pt x="790" y="700"/>
                  <a:pt x="690" y="885"/>
                  <a:pt x="480" y="885"/>
                </a:cubicBezTo>
                <a:cubicBezTo>
                  <a:pt x="270" y="885"/>
                  <a:pt x="170" y="700"/>
                  <a:pt x="170" y="420"/>
                </a:cubicBezTo>
                <a:close/>
              </a:path>
            </a:pathLst>
          </a:custGeom>
          <a:solidFill>
            <a:srgbClr val="0D7377"/>
          </a:solidFill>
          <a:ln>
            <a:noFill/>
          </a:ln>
        </p:spPr>
      </p:sp>
      <p:sp>
        <p:nvSpPr>
          <p:cNvPr id="33" name="BreakCup"/>
          <p:cNvSpPr/>
          <p:nvPr/>
        </p:nvSpPr>
        <p:spPr>
          <a:xfrm>
            <a:off x="5256000" y="1864000"/>
            <a:ext cx="1736000" cy="224000"/>
          </a:xfrm>
          <a:prstGeom prst="ellipse">
            <a:avLst/>
          </a:prstGeom>
          <a:solidFill>
            <a:srgbClr val="5FA39B"/>
          </a:solidFill>
          <a:ln>
            <a:noFill/>
          </a:ln>
        </p:spPr>
      </p:sp>
      <p:sp>
        <p:nvSpPr>
          <p:cNvPr id="34" name="BreakCup"/>
          <p:cNvSpPr/>
          <p:nvPr/>
        </p:nvSpPr>
        <p:spPr>
          <a:xfrm>
            <a:off x="5354000" y="1900400"/>
            <a:ext cx="1540000" cy="151200"/>
          </a:xfrm>
          <a:prstGeom prst="ellipse">
            <a:avLst/>
          </a:prstGeom>
          <a:solidFill>
            <a:srgbClr val="5B4032"/>
          </a:solidFill>
          <a:ln>
            <a:noFill/>
          </a:ln>
        </p:spPr>
      </p:sp>
      <p:sp>
        <p:nvSpPr>
          <p:cNvPr id="35" name="BreakCup"/>
          <p:cNvSpPr/>
          <p:nvPr/>
        </p:nvSpPr>
        <p:spPr>
          <a:xfrm>
            <a:off x="4780000" y="800000"/>
            <a:ext cx="2800000" cy="2800000"/>
          </a:xfrm>
          <a:custGeom>
            <a:avLst/>
            <a:gdLst/>
            <a:ahLst/>
            <a:cxnLst/>
            <a:rect l="0" t="0" r="r" b="b"/>
            <a:pathLst>
              <a:path w="1000" h="1000" fill="none">
                <a:moveTo>
                  <a:pt x="370" y="330"/>
                </a:moveTo>
                <a:cubicBezTo>
                  <a:pt x="325" y="280"/>
                  <a:pt x="415" y="230"/>
                  <a:pt x="370" y="180"/>
                </a:cubicBezTo>
                <a:cubicBezTo>
                  <a:pt x="325" y="130"/>
                  <a:pt x="405" y="90"/>
                  <a:pt x="370" y="50"/>
                </a:cubicBezTo>
              </a:path>
            </a:pathLst>
          </a:custGeom>
          <a:noFill/>
          <a:ln w="61600" cap="rnd">
            <a:solidFill>
              <a:srgbClr val="8A99A3"/>
            </a:solidFill>
            <a:round/>
          </a:ln>
        </p:spPr>
      </p:sp>
      <p:sp>
        <p:nvSpPr>
          <p:cNvPr id="36" name="BreakCup"/>
          <p:cNvSpPr/>
          <p:nvPr/>
        </p:nvSpPr>
        <p:spPr>
          <a:xfrm>
            <a:off x="4780000" y="800000"/>
            <a:ext cx="2800000" cy="2800000"/>
          </a:xfrm>
          <a:custGeom>
            <a:avLst/>
            <a:gdLst/>
            <a:ahLst/>
            <a:cxnLst/>
            <a:rect l="0" t="0" r="r" b="b"/>
            <a:pathLst>
              <a:path w="1000" h="1000" fill="none">
                <a:moveTo>
                  <a:pt x="480" y="330"/>
                </a:moveTo>
                <a:cubicBezTo>
                  <a:pt x="435" y="280"/>
                  <a:pt x="525" y="230"/>
                  <a:pt x="480" y="180"/>
                </a:cubicBezTo>
                <a:cubicBezTo>
                  <a:pt x="435" y="130"/>
                  <a:pt x="515" y="90"/>
                  <a:pt x="480" y="50"/>
                </a:cubicBezTo>
              </a:path>
            </a:pathLst>
          </a:custGeom>
          <a:noFill/>
          <a:ln w="61600" cap="rnd">
            <a:solidFill>
              <a:srgbClr val="8A99A3"/>
            </a:solidFill>
            <a:round/>
          </a:ln>
        </p:spPr>
      </p:sp>
      <p:sp>
        <p:nvSpPr>
          <p:cNvPr id="37" name="BreakCup"/>
          <p:cNvSpPr/>
          <p:nvPr/>
        </p:nvSpPr>
        <p:spPr>
          <a:xfrm>
            <a:off x="4780000" y="800000"/>
            <a:ext cx="2800000" cy="2800000"/>
          </a:xfrm>
          <a:custGeom>
            <a:avLst/>
            <a:gdLst/>
            <a:ahLst/>
            <a:cxnLst/>
            <a:rect l="0" t="0" r="r" b="b"/>
            <a:pathLst>
              <a:path w="1000" h="1000" fill="none">
                <a:moveTo>
                  <a:pt x="590" y="330"/>
                </a:moveTo>
                <a:cubicBezTo>
                  <a:pt x="545" y="280"/>
                  <a:pt x="635" y="230"/>
                  <a:pt x="590" y="180"/>
                </a:cubicBezTo>
                <a:cubicBezTo>
                  <a:pt x="545" y="130"/>
                  <a:pt x="625" y="90"/>
                  <a:pt x="590" y="50"/>
                </a:cubicBezTo>
              </a:path>
            </a:pathLst>
          </a:custGeom>
          <a:noFill/>
          <a:ln w="61600" cap="rnd">
            <a:solidFill>
              <a:srgbClr val="8A99A3"/>
            </a:solidFill>
            <a:round/>
          </a:ln>
        </p:spPr>
      </p:sp>
      <p:sp>
        <p:nvSpPr>
          <p:cNvPr id="45" name="BreakLabel"/>
          <p:cNvSpPr txBox="1"/>
          <p:nvPr/>
        </p:nvSpPr>
        <p:spPr>
          <a:xfrm>
            <a:off x="457200" y="3720000"/>
            <a:ext cx="11277600" cy="1250000"/>
          </a:xfrm>
          <a:prstGeom prst="rect">
            <a:avLst/>
          </a:prstGeom>
          <a:noFill/>
          <a:ln>
            <a:noFill/>
          </a:ln>
        </p:spPr>
        <p:txBody>
          <a:bodyPr wrap="square" lIns="91440" tIns="45720" rIns="91440" bIns="45720" rtlCol="0" anchor="t"/>
          <a:lstStyle/>
          <a:p>
            <a:pPr marL="0" indent="0" algn="ctr">
              <a:buNone/>
            </a:pPr>
            <a:r>
              <a:rPr lang="en-US" sz="4400" b="1" dirty="0">
                <a:solidFill>
                  <a:srgbClr val="0D7377"/>
                </a:solidFill>
                <a:latin typeface="Arial"/>
                <a:cs typeface="Arial"/>
              </a:rPr>
              <a:t>Break</a:t>
            </a:r>
          </a:p>
          <a:p>
            <a:pPr marL="0" indent="0" algn="ctr">
              <a:spcBef>
                <a:spcPts val="600"/>
              </a:spcBef>
              <a:buNone/>
            </a:pPr>
            <a:r>
              <a:rPr lang="en-US" sz="2400" dirty="0">
                <a:solidFill>
                  <a:srgbClr val="595959"/>
                </a:solidFill>
                <a:latin typeface="Arial"/>
                <a:cs typeface="Arial"/>
              </a:rPr>
              <a:t>15 min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3.2  More designs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Real projects bend the basic designs.</a:t>
            </a:r>
          </a:p>
          <a:p>
            <a:pPr marL="0" indent="0" algn="ctr">
              <a:spcBef>
                <a:spcPts val="1200"/>
              </a:spcBef>
              <a:buNone/>
            </a:pPr>
            <a:r>
              <a:rPr lang="en-US" sz="1900" i="1" dirty="0">
                <a:solidFill>
                  <a:srgbClr val="595959"/>
                </a:solidFill>
                <a:latin typeface="Arial"/>
                <a:cs typeface="Arial"/>
              </a:rPr>
              <a:t>Trial variants, non-inferiority, pilots, quality-improvement designs and qualitative research. (30 minutes)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Not every trial is parallel: four layouts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479673" y="1150000"/>
            <a:ext cx="9232653" cy="3770000"/>
          </a:xfrm>
          <a:prstGeom prst="rect">
            <a:avLst/>
          </a:prstGeom>
        </p:spPr>
      </p:pic>
      <p:sp>
        <p:nvSpPr>
          <p:cNvPr id="26" name="Caption"/>
          <p:cNvSpPr txBox="1"/>
          <p:nvPr/>
        </p:nvSpPr>
        <p:spPr>
          <a:xfrm>
            <a:off x="457200" y="4980000"/>
            <a:ext cx="11277600" cy="400000"/>
          </a:xfrm>
          <a:prstGeom prst="rect">
            <a:avLst/>
          </a:prstGeom>
          <a:noFill/>
          <a:ln>
            <a:noFill/>
          </a:ln>
        </p:spPr>
        <p:txBody>
          <a:bodyPr wrap="square" lIns="91440" tIns="45720" rIns="91440" bIns="45720" rtlCol="0" anchor="t"/>
          <a:lstStyle/>
          <a:p>
            <a:pPr marL="0" indent="0" algn="ctr">
              <a:buNone/>
            </a:pPr>
            <a:r>
              <a:rPr lang="en-US" sz="1300" i="1" dirty="0">
                <a:solidFill>
                  <a:srgbClr val="595959"/>
                </a:solidFill>
                <a:latin typeface="Arial"/>
                <a:cs typeface="Arial"/>
              </a:rPr>
              <a:t>R: randomisation. A and B: the two treatments</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Choose the trial layout that fits the treatment and the unit of care.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Superiority or non-inferiority? The margin picture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283234" y="1150000"/>
            <a:ext cx="9625531" cy="3770000"/>
          </a:xfrm>
          <a:prstGeom prst="rect">
            <a:avLst/>
          </a:prstGeom>
        </p:spPr>
      </p:pic>
      <p:sp>
        <p:nvSpPr>
          <p:cNvPr id="26" name="Caption"/>
          <p:cNvSpPr txBox="1"/>
          <p:nvPr/>
        </p:nvSpPr>
        <p:spPr>
          <a:xfrm>
            <a:off x="457200" y="4980000"/>
            <a:ext cx="11277600" cy="400000"/>
          </a:xfrm>
          <a:prstGeom prst="rect">
            <a:avLst/>
          </a:prstGeom>
          <a:noFill/>
          <a:ln>
            <a:noFill/>
          </a:ln>
        </p:spPr>
        <p:txBody>
          <a:bodyPr wrap="square" lIns="91440" tIns="45720" rIns="91440" bIns="45720" rtlCol="0" anchor="t"/>
          <a:lstStyle/>
          <a:p>
            <a:pPr marL="0" indent="0" algn="ctr">
              <a:buNone/>
            </a:pPr>
            <a:r>
              <a:rPr lang="en-US" sz="1300" i="1" dirty="0">
                <a:solidFill>
                  <a:srgbClr val="595959"/>
                </a:solidFill>
                <a:latin typeface="Arial"/>
                <a:cs typeface="Arial"/>
              </a:rPr>
              <a:t>CI: confidence interval. Hypothetical results.</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Non-inferiority: the whole CI must stay below a margin fixed in advance.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Pilot and feasibility studies: the rehearsal</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691353"/>
            <a:ext cx="55388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Paper 1, Boulet 2024: a pilot trial</a:t>
            </a:r>
          </a:p>
        </p:txBody>
      </p:sp>
      <p:sp>
        <p:nvSpPr>
          <p:cNvPr id="71" name="CardBody"/>
          <p:cNvSpPr/>
          <p:nvPr/>
        </p:nvSpPr>
        <p:spPr>
          <a:xfrm>
            <a:off x="457200" y="2331353"/>
            <a:ext cx="5538800" cy="197594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1,201 patients screened</a:t>
            </a:r>
          </a:p>
          <a:p>
            <a:pPr marL="0" indent="0" algn="l">
              <a:lnSpc>
                <a:spcPct val="104000"/>
              </a:lnSpc>
              <a:spcBef>
                <a:spcPts val="400"/>
              </a:spcBef>
              <a:buNone/>
            </a:pPr>
            <a:r>
              <a:rPr lang="en-US" sz="1750" dirty="0">
                <a:solidFill>
                  <a:srgbClr val="000000"/>
                </a:solidFill>
                <a:latin typeface="Arial"/>
                <a:cs typeface="Arial"/>
              </a:rPr>
              <a:t>50 randomised (4%)</a:t>
            </a:r>
          </a:p>
          <a:p>
            <a:pPr marL="0" indent="0" algn="l">
              <a:lnSpc>
                <a:spcPct val="104000"/>
              </a:lnSpc>
              <a:spcBef>
                <a:spcPts val="400"/>
              </a:spcBef>
              <a:buNone/>
            </a:pPr>
            <a:r>
              <a:rPr lang="en-US" sz="1750" dirty="0">
                <a:solidFill>
                  <a:srgbClr val="000000"/>
                </a:solidFill>
                <a:latin typeface="Arial"/>
                <a:cs typeface="Arial"/>
              </a:rPr>
              <a:t>48 analysed (96%)</a:t>
            </a:r>
          </a:p>
          <a:p>
            <a:pPr marL="0" indent="0" algn="l">
              <a:lnSpc>
                <a:spcPct val="104000"/>
              </a:lnSpc>
              <a:spcBef>
                <a:spcPts val="400"/>
              </a:spcBef>
              <a:buNone/>
            </a:pPr>
            <a:r>
              <a:rPr lang="en-US" sz="1750" dirty="0">
                <a:solidFill>
                  <a:srgbClr val="000000"/>
                </a:solidFill>
                <a:latin typeface="Arial"/>
                <a:cs typeface="Arial"/>
              </a:rPr>
              <a:t>About 3 patients per month across 3 ICUs</a:t>
            </a:r>
          </a:p>
        </p:txBody>
      </p:sp>
      <p:sp>
        <p:nvSpPr>
          <p:cNvPr id="72" name="CardHead"/>
          <p:cNvSpPr/>
          <p:nvPr/>
        </p:nvSpPr>
        <p:spPr>
          <a:xfrm>
            <a:off x="6196000" y="1691353"/>
            <a:ext cx="55388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A pilot asks: can we do the big trial?</a:t>
            </a:r>
          </a:p>
        </p:txBody>
      </p:sp>
      <p:sp>
        <p:nvSpPr>
          <p:cNvPr id="73" name="CardBody"/>
          <p:cNvSpPr/>
          <p:nvPr/>
        </p:nvSpPr>
        <p:spPr>
          <a:xfrm>
            <a:off x="6196000" y="2331353"/>
            <a:ext cx="5538800" cy="197594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Can we recruit enough patients?</a:t>
            </a:r>
          </a:p>
          <a:p>
            <a:pPr marL="0" indent="0" algn="l">
              <a:lnSpc>
                <a:spcPct val="104000"/>
              </a:lnSpc>
              <a:spcBef>
                <a:spcPts val="400"/>
              </a:spcBef>
              <a:buNone/>
            </a:pPr>
            <a:r>
              <a:rPr lang="en-US" sz="1750" dirty="0">
                <a:solidFill>
                  <a:srgbClr val="000000"/>
                </a:solidFill>
                <a:latin typeface="Arial"/>
                <a:cs typeface="Arial"/>
              </a:rPr>
              <a:t>Will patients or families consent?</a:t>
            </a:r>
          </a:p>
          <a:p>
            <a:pPr marL="0" indent="0" algn="l">
              <a:lnSpc>
                <a:spcPct val="104000"/>
              </a:lnSpc>
              <a:spcBef>
                <a:spcPts val="400"/>
              </a:spcBef>
              <a:buNone/>
            </a:pPr>
            <a:r>
              <a:rPr lang="en-US" sz="1750" dirty="0">
                <a:solidFill>
                  <a:srgbClr val="000000"/>
                </a:solidFill>
                <a:latin typeface="Arial"/>
                <a:cs typeface="Arial"/>
              </a:rPr>
              <a:t>Can staff deliver the intervention?</a:t>
            </a:r>
          </a:p>
          <a:p>
            <a:pPr marL="0" indent="0" algn="l">
              <a:lnSpc>
                <a:spcPct val="104000"/>
              </a:lnSpc>
              <a:spcBef>
                <a:spcPts val="400"/>
              </a:spcBef>
              <a:buNone/>
            </a:pPr>
            <a:r>
              <a:rPr lang="en-US" sz="1750" dirty="0">
                <a:solidFill>
                  <a:srgbClr val="000000"/>
                </a:solidFill>
                <a:latin typeface="Arial"/>
                <a:cs typeface="Arial"/>
              </a:rPr>
              <a:t>Are outcomes measurable and complete?</a:t>
            </a:r>
          </a:p>
          <a:p>
            <a:pPr marL="0" indent="0" algn="l">
              <a:lnSpc>
                <a:spcPct val="104000"/>
              </a:lnSpc>
              <a:spcBef>
                <a:spcPts val="400"/>
              </a:spcBef>
              <a:buNone/>
            </a:pPr>
            <a:r>
              <a:rPr lang="en-US" sz="1750" dirty="0">
                <a:solidFill>
                  <a:srgbClr val="000000"/>
                </a:solidFill>
                <a:latin typeface="Arial"/>
                <a:cs typeface="Arial"/>
              </a:rPr>
              <a:t>What numbers do we need for the big trial?</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A pilot asks 'can we do it?', not 'does it work?'</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100" b="1" dirty="0">
                <a:solidFill>
                  <a:srgbClr val="0D7377"/>
                </a:solidFill>
                <a:latin typeface="Arial"/>
                <a:cs typeface="Arial"/>
              </a:rPr>
              <a:t>Quasi-experimental designs: before-after and interrupted time series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283234" y="1150000"/>
            <a:ext cx="9625531" cy="3770000"/>
          </a:xfrm>
          <a:prstGeom prst="rect">
            <a:avLst/>
          </a:prstGeom>
        </p:spPr>
      </p:pic>
      <p:sp>
        <p:nvSpPr>
          <p:cNvPr id="26" name="Caption"/>
          <p:cNvSpPr txBox="1"/>
          <p:nvPr/>
        </p:nvSpPr>
        <p:spPr>
          <a:xfrm>
            <a:off x="457200" y="4980000"/>
            <a:ext cx="11277600" cy="400000"/>
          </a:xfrm>
          <a:prstGeom prst="rect">
            <a:avLst/>
          </a:prstGeom>
          <a:noFill/>
          <a:ln>
            <a:noFill/>
          </a:ln>
        </p:spPr>
        <p:txBody>
          <a:bodyPr wrap="square" lIns="91440" tIns="45720" rIns="91440" bIns="45720" rtlCol="0" anchor="t"/>
          <a:lstStyle/>
          <a:p>
            <a:pPr marL="0" indent="0" algn="ctr">
              <a:buNone/>
            </a:pPr>
            <a:r>
              <a:rPr lang="en-US" sz="1300" i="1" dirty="0">
                <a:solidFill>
                  <a:srgbClr val="595959"/>
                </a:solidFill>
                <a:latin typeface="Arial"/>
                <a:cs typeface="Arial"/>
              </a:rPr>
              <a:t>Simulated data for teaching. ITS: interrupted time series, QI: quality improvement.</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Compare against the trend you expected, not against one 'before' average.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Qualitative designs: when numbers cannot answer</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Why? How? What is it like? Words, not numbers, analysed as themes</a:t>
            </a:r>
          </a:p>
        </p:txBody>
      </p:sp>
      <p:sp>
        <p:nvSpPr>
          <p:cNvPr id="70" name="CardHead"/>
          <p:cNvSpPr/>
          <p:nvPr/>
        </p:nvSpPr>
        <p:spPr>
          <a:xfrm>
            <a:off x="457200" y="2018552"/>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In-depth interviews</a:t>
            </a:r>
          </a:p>
        </p:txBody>
      </p:sp>
      <p:sp>
        <p:nvSpPr>
          <p:cNvPr id="71" name="CardBody"/>
          <p:cNvSpPr/>
          <p:nvPr/>
        </p:nvSpPr>
        <p:spPr>
          <a:xfrm>
            <a:off x="457200" y="2658552"/>
            <a:ext cx="3625866" cy="18743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One person, open questions</a:t>
            </a:r>
          </a:p>
          <a:p>
            <a:pPr marL="0" indent="0" algn="l">
              <a:lnSpc>
                <a:spcPct val="104000"/>
              </a:lnSpc>
              <a:spcBef>
                <a:spcPts val="400"/>
              </a:spcBef>
              <a:buNone/>
            </a:pPr>
            <a:r>
              <a:rPr lang="en-US" sz="1750" dirty="0">
                <a:solidFill>
                  <a:srgbClr val="000000"/>
                </a:solidFill>
                <a:latin typeface="Arial"/>
                <a:cs typeface="Arial"/>
              </a:rPr>
              <a:t>Usually 30-60 minutes</a:t>
            </a:r>
          </a:p>
          <a:p>
            <a:pPr marL="0" indent="0" algn="l">
              <a:lnSpc>
                <a:spcPct val="104000"/>
              </a:lnSpc>
              <a:spcBef>
                <a:spcPts val="400"/>
              </a:spcBef>
              <a:buNone/>
            </a:pPr>
            <a:r>
              <a:rPr lang="en-US" sz="1750" dirty="0">
                <a:solidFill>
                  <a:srgbClr val="000000"/>
                </a:solidFill>
                <a:latin typeface="Arial"/>
                <a:cs typeface="Arial"/>
              </a:rPr>
              <a:t>e.g. why urine output goes unrecorded at night</a:t>
            </a:r>
          </a:p>
        </p:txBody>
      </p:sp>
      <p:sp>
        <p:nvSpPr>
          <p:cNvPr id="72" name="CardHead"/>
          <p:cNvSpPr/>
          <p:nvPr/>
        </p:nvSpPr>
        <p:spPr>
          <a:xfrm>
            <a:off x="4283066" y="2018552"/>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Focus groups</a:t>
            </a:r>
          </a:p>
        </p:txBody>
      </p:sp>
      <p:sp>
        <p:nvSpPr>
          <p:cNvPr id="73" name="CardBody"/>
          <p:cNvSpPr/>
          <p:nvPr/>
        </p:nvSpPr>
        <p:spPr>
          <a:xfrm>
            <a:off x="4283066" y="2658552"/>
            <a:ext cx="3625866" cy="18743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6-8 people discuss together</a:t>
            </a:r>
          </a:p>
          <a:p>
            <a:pPr marL="0" indent="0" algn="l">
              <a:lnSpc>
                <a:spcPct val="104000"/>
              </a:lnSpc>
              <a:spcBef>
                <a:spcPts val="400"/>
              </a:spcBef>
              <a:buNone/>
            </a:pPr>
            <a:r>
              <a:rPr lang="en-US" sz="1750" dirty="0">
                <a:solidFill>
                  <a:srgbClr val="000000"/>
                </a:solidFill>
                <a:latin typeface="Arial"/>
                <a:cs typeface="Arial"/>
              </a:rPr>
              <a:t>Views spark other views</a:t>
            </a:r>
          </a:p>
          <a:p>
            <a:pPr marL="0" indent="0" algn="l">
              <a:lnSpc>
                <a:spcPct val="104000"/>
              </a:lnSpc>
              <a:spcBef>
                <a:spcPts val="400"/>
              </a:spcBef>
              <a:buNone/>
            </a:pPr>
            <a:r>
              <a:rPr lang="en-US" sz="1750" dirty="0">
                <a:solidFill>
                  <a:srgbClr val="000000"/>
                </a:solidFill>
                <a:latin typeface="Arial"/>
                <a:cs typeface="Arial"/>
              </a:rPr>
              <a:t>e.g. how families experience consent in the ICU</a:t>
            </a:r>
          </a:p>
        </p:txBody>
      </p:sp>
      <p:sp>
        <p:nvSpPr>
          <p:cNvPr id="74" name="CardHead"/>
          <p:cNvSpPr/>
          <p:nvPr/>
        </p:nvSpPr>
        <p:spPr>
          <a:xfrm>
            <a:off x="8108932" y="2018552"/>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Observation</a:t>
            </a:r>
          </a:p>
        </p:txBody>
      </p:sp>
      <p:sp>
        <p:nvSpPr>
          <p:cNvPr id="75" name="CardBody"/>
          <p:cNvSpPr/>
          <p:nvPr/>
        </p:nvSpPr>
        <p:spPr>
          <a:xfrm>
            <a:off x="8108932" y="2658552"/>
            <a:ext cx="3625866" cy="18743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Watch what people actually do</a:t>
            </a:r>
          </a:p>
          <a:p>
            <a:pPr marL="0" indent="0" algn="l">
              <a:lnSpc>
                <a:spcPct val="104000"/>
              </a:lnSpc>
              <a:spcBef>
                <a:spcPts val="400"/>
              </a:spcBef>
              <a:buNone/>
            </a:pPr>
            <a:r>
              <a:rPr lang="en-US" sz="1750" dirty="0">
                <a:solidFill>
                  <a:srgbClr val="000000"/>
                </a:solidFill>
                <a:latin typeface="Arial"/>
                <a:cs typeface="Arial"/>
              </a:rPr>
              <a:t>It may differ from what they say</a:t>
            </a:r>
          </a:p>
          <a:p>
            <a:pPr marL="0" indent="0" algn="l">
              <a:lnSpc>
                <a:spcPct val="104000"/>
              </a:lnSpc>
              <a:spcBef>
                <a:spcPts val="400"/>
              </a:spcBef>
              <a:buNone/>
            </a:pPr>
            <a:r>
              <a:rPr lang="en-US" sz="1750" dirty="0">
                <a:solidFill>
                  <a:srgbClr val="000000"/>
                </a:solidFill>
                <a:latin typeface="Arial"/>
                <a:cs typeface="Arial"/>
              </a:rPr>
              <a:t>e.g. how fluid charts are filled in</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Qualitative research explains why and how. It complements numbers.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Match the design to the question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175808"/>
          <a:ext cx="11277600" cy="4366200"/>
        </p:xfrm>
        <a:graphic>
          <a:graphicData uri="http://schemas.openxmlformats.org/drawingml/2006/table">
            <a:tbl>
              <a:tblPr firstRow="1" bandRow="1">
                <a:tableStyleId>{5C22544A-7EE6-4342-B048-85BDC9FD1C3A}</a:tableStyleId>
              </a:tblPr>
              <a:tblGrid>
                <a:gridCol w="3759200"/>
                <a:gridCol w="3759200"/>
                <a:gridCol w="3759200"/>
              </a:tblGrid>
              <a:tr h="380000">
                <a:tc>
                  <a:txBody>
                    <a:bodyPr/>
                    <a:lstStyle/>
                    <a:p>
                      <a:pPr algn="l"/>
                      <a:r>
                        <a:rPr lang="en-US" sz="1500" b="1" dirty="0">
                          <a:solidFill>
                            <a:srgbClr val="FFFFFF"/>
                          </a:solidFill>
                          <a:latin typeface="Arial"/>
                          <a:cs typeface="Arial"/>
                        </a:rPr>
                        <a:t>If your question is...</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Start with</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Example on our fluid question</a:t>
                      </a:r>
                    </a:p>
                  </a:txBody>
                  <a:tcPr marL="73152" marR="73152" marT="45720" marB="45720" anchor="ctr">
                    <a:solidFill>
                      <a:srgbClr val="0D7377"/>
                    </a:solidFill>
                  </a:tcPr>
                </a:tc>
              </a:tr>
              <a:tr h="797240">
                <a:tc>
                  <a:txBody>
                    <a:bodyPr/>
                    <a:lstStyle/>
                    <a:p>
                      <a:pPr algn="l"/>
                      <a:r>
                        <a:rPr lang="en-US" sz="1500" dirty="0">
                          <a:solidFill>
                            <a:srgbClr val="000000"/>
                          </a:solidFill>
                          <a:latin typeface="Arial"/>
                          <a:cs typeface="Arial"/>
                        </a:rPr>
                        <a:t>How common is it right now?</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Cross-sectional</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Patients with a positive fluid balance in our ICU today</a:t>
                      </a:r>
                    </a:p>
                  </a:txBody>
                  <a:tcPr marL="73152" marR="73152" marT="45720" marB="45720" anchor="ctr">
                    <a:solidFill>
                      <a:srgbClr val="FFFFFF"/>
                    </a:solidFill>
                  </a:tcPr>
                </a:tc>
              </a:tr>
              <a:tr h="797240">
                <a:tc>
                  <a:txBody>
                    <a:bodyPr/>
                    <a:lstStyle/>
                    <a:p>
                      <a:pPr algn="l"/>
                      <a:r>
                        <a:rPr lang="en-US" sz="1500" dirty="0">
                          <a:solidFill>
                            <a:srgbClr val="000000"/>
                          </a:solidFill>
                          <a:latin typeface="Arial"/>
                          <a:cs typeface="Arial"/>
                        </a:rPr>
                        <a:t>Rare outcome: what raised the risk?</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Case-control</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Patients with sepsis who needed new dialysis, looking back at their fluid</a:t>
                      </a:r>
                    </a:p>
                  </a:txBody>
                  <a:tcPr marL="73152" marR="73152" marT="45720" marB="45720" anchor="ctr">
                    <a:solidFill>
                      <a:srgbClr val="F5F9FA"/>
                    </a:solidFill>
                  </a:tcPr>
                </a:tc>
              </a:tr>
              <a:tr h="797240">
                <a:tc>
                  <a:txBody>
                    <a:bodyPr/>
                    <a:lstStyle/>
                    <a:p>
                      <a:pPr algn="l"/>
                      <a:r>
                        <a:rPr lang="en-US" sz="1500" dirty="0">
                          <a:solidFill>
                            <a:srgbClr val="000000"/>
                          </a:solidFill>
                          <a:latin typeface="Arial"/>
                          <a:cs typeface="Arial"/>
                        </a:rPr>
                        <a:t>What happens after an exposure?</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Cohort</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Positive fluid balance and death by day 28 (Paper 2)</a:t>
                      </a:r>
                    </a:p>
                  </a:txBody>
                  <a:tcPr marL="73152" marR="73152" marT="45720" marB="45720" anchor="ctr">
                    <a:solidFill>
                      <a:srgbClr val="FFFFFF"/>
                    </a:solidFill>
                  </a:tcPr>
                </a:tc>
              </a:tr>
              <a:tr h="797240">
                <a:tc>
                  <a:txBody>
                    <a:bodyPr/>
                    <a:lstStyle/>
                    <a:p>
                      <a:pPr algn="l"/>
                      <a:r>
                        <a:rPr lang="en-US" sz="1500" dirty="0">
                          <a:solidFill>
                            <a:srgbClr val="000000"/>
                          </a:solidFill>
                          <a:latin typeface="Arial"/>
                          <a:cs typeface="Arial"/>
                        </a:rPr>
                        <a:t>Does this treatment work?</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RCT</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Restrictive vs usual fluids (Paper 1)</a:t>
                      </a:r>
                    </a:p>
                  </a:txBody>
                  <a:tcPr marL="73152" marR="73152" marT="45720" marB="45720" anchor="ctr">
                    <a:solidFill>
                      <a:srgbClr val="F5F9FA"/>
                    </a:solidFill>
                  </a:tcPr>
                </a:tc>
              </a:tr>
              <a:tr h="797240">
                <a:tc>
                  <a:txBody>
                    <a:bodyPr/>
                    <a:lstStyle/>
                    <a:p>
                      <a:pPr algn="l"/>
                      <a:r>
                        <a:rPr lang="en-US" sz="1500" dirty="0">
                          <a:solidFill>
                            <a:srgbClr val="000000"/>
                          </a:solidFill>
                          <a:latin typeface="Arial"/>
                          <a:cs typeface="Arial"/>
                        </a:rPr>
                        <a:t>What do all the studies say?</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Systematic review and meta-analysis</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All fluid-restriction trials, pooled</a:t>
                      </a:r>
                    </a:p>
                  </a:txBody>
                  <a:tcPr marL="73152" marR="73152" marT="45720" marB="45720" anchor="ctr">
                    <a:solidFill>
                      <a:srgbClr val="FFFFFF"/>
                    </a:solidFill>
                  </a:tcPr>
                </a:tc>
              </a:tr>
            </a:tbl>
          </a:graphicData>
        </a:graphic>
      </p:graphicFrame>
      <p:sp>
        <p:nvSpPr>
          <p:cNvPr id="31" name="Caption"/>
          <p:cNvSpPr txBox="1"/>
          <p:nvPr/>
        </p:nvSpPr>
        <p:spPr>
          <a:xfrm>
            <a:off x="457200" y="5632008"/>
            <a:ext cx="11277600" cy="356375"/>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Start from the question, and the design follows from it. Then check that it is feasible in your setting.</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Exercise: choose the design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D7377"/>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WHOLE-CLASS TASK   |   15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Five planning questions about our fluid question: exercise sheet, Part B</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For each: vote in the poll for the best feasible design</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A volunteer gives one reason and the main weakness. The instructor types them on the shared screen</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Then your own question: two or three people say their design, and 'caused' or 'associated'</a:t>
            </a:r>
          </a:p>
        </p:txBody>
      </p:sp>
      <p:sp>
        <p:nvSpPr>
          <p:cNvPr id="52" name="Side"/>
          <p:cNvSpPr/>
          <p:nvPr/>
        </p:nvSpPr>
        <p:spPr>
          <a:xfrm>
            <a:off x="7423760" y="1720000"/>
            <a:ext cx="4311040" cy="200610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D7377"/>
                </a:solidFill>
                <a:latin typeface="Arial"/>
                <a:cs typeface="Arial"/>
              </a:rPr>
              <a:t>Remember</a:t>
            </a:r>
          </a:p>
          <a:p>
            <a:pPr marL="274320" indent="-274320" algn="l">
              <a:lnSpc>
                <a:spcPct val="104000"/>
              </a:lnSpc>
              <a:spcBef>
                <a:spcPts val="300"/>
              </a:spcBef>
              <a:buFont typeface="Arial"/>
              <a:buChar char="•"/>
            </a:pPr>
            <a:r>
              <a:rPr lang="en-US" sz="1500" dirty="0">
                <a:solidFill>
                  <a:srgbClr val="000000"/>
                </a:solidFill>
                <a:latin typeface="Arial"/>
                <a:cs typeface="Arial"/>
              </a:rPr>
              <a:t>Does it work? RCT or cluster trial</a:t>
            </a:r>
          </a:p>
          <a:p>
            <a:pPr marL="274320" indent="-274320" algn="l">
              <a:lnSpc>
                <a:spcPct val="104000"/>
              </a:lnSpc>
              <a:spcBef>
                <a:spcPts val="300"/>
              </a:spcBef>
              <a:buFont typeface="Arial"/>
              <a:buChar char="•"/>
            </a:pPr>
            <a:r>
              <a:rPr lang="en-US" sz="1500" dirty="0">
                <a:solidFill>
                  <a:srgbClr val="000000"/>
                </a:solidFill>
                <a:latin typeface="Arial"/>
                <a:cs typeface="Arial"/>
              </a:rPr>
              <a:t>Not worse? Non-inferiority trial</a:t>
            </a:r>
          </a:p>
          <a:p>
            <a:pPr marL="274320" indent="-274320" algn="l">
              <a:lnSpc>
                <a:spcPct val="104000"/>
              </a:lnSpc>
              <a:spcBef>
                <a:spcPts val="300"/>
              </a:spcBef>
              <a:buFont typeface="Arial"/>
              <a:buChar char="•"/>
            </a:pPr>
            <a:r>
              <a:rPr lang="en-US" sz="1500" dirty="0">
                <a:solidFill>
                  <a:srgbClr val="000000"/>
                </a:solidFill>
                <a:latin typeface="Arial"/>
                <a:cs typeface="Arial"/>
              </a:rPr>
              <a:t>Already changed? Time series</a:t>
            </a:r>
          </a:p>
          <a:p>
            <a:pPr marL="274320" indent="-274320" algn="l">
              <a:lnSpc>
                <a:spcPct val="104000"/>
              </a:lnSpc>
              <a:spcBef>
                <a:spcPts val="300"/>
              </a:spcBef>
              <a:buFont typeface="Arial"/>
              <a:buChar char="•"/>
            </a:pPr>
            <a:r>
              <a:rPr lang="en-US" sz="1500" dirty="0">
                <a:solidFill>
                  <a:srgbClr val="000000"/>
                </a:solidFill>
                <a:latin typeface="Arial"/>
                <a:cs typeface="Arial"/>
              </a:rPr>
              <a:t>Why or how? Qualitative</a:t>
            </a:r>
          </a:p>
          <a:p>
            <a:pPr marL="274320" indent="-274320" algn="l">
              <a:lnSpc>
                <a:spcPct val="104000"/>
              </a:lnSpc>
              <a:spcBef>
                <a:spcPts val="300"/>
              </a:spcBef>
              <a:buFont typeface="Arial"/>
              <a:buChar char="•"/>
            </a:pPr>
            <a:r>
              <a:rPr lang="en-US" sz="1500" dirty="0">
                <a:solidFill>
                  <a:srgbClr val="000000"/>
                </a:solidFill>
                <a:latin typeface="Arial"/>
                <a:cs typeface="Arial"/>
              </a:rPr>
              <a:t>Can we do it? Pilot</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D7377"/>
            </a:solidFill>
          </a:ln>
        </p:spPr>
        <p:txBody>
          <a:bodyPr wrap="square" lIns="182880" tIns="45720" rIns="182880" bIns="45720" rtlCol="0" anchor="ctr">
            <a:normAutofit/>
          </a:bodyPr>
          <a:lstStyle/>
          <a:p>
            <a:pPr marL="0" indent="0" algn="ctr">
              <a:buNone/>
            </a:pPr>
            <a:r>
              <a:rPr lang="en-US" sz="1300" b="1" dirty="0">
                <a:solidFill>
                  <a:srgbClr val="0D7377"/>
                </a:solidFill>
                <a:latin typeface="Arial"/>
                <a:cs typeface="Arial"/>
              </a:rPr>
              <a:t>OUTPUT   </a:t>
            </a:r>
            <a:r>
              <a:rPr lang="en-US" sz="1500" dirty="0">
                <a:solidFill>
                  <a:srgbClr val="000000"/>
                </a:solidFill>
                <a:latin typeface="Arial"/>
                <a:cs typeface="Arial"/>
              </a:rPr>
              <a:t>Five designs chosen together, then a few people share their own design and claim</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Who is in your study? Inclusion and exclusion criteria</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Inclusion describes your P (Population). Exclusion removes eligible people for a stated reason.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Proposal builder 3: design, setting and population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55F56"/>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PROPOSAL BUILDER   |   45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Watch: the instructor writes Part 2a live for the running example (15 min)</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Design and a 3-5 sentence justification, chosen with the decision tree</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Setting: where, when, which units, which data source</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Population: 3-5 inclusion and 3-5 exclusion criteria, each exclusion with a reason</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Your turn: draft the same for your own question (20 min, quiet individual work)</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Three volunteers read their design sentence aloud for feedback (7 min)</a:t>
            </a:r>
          </a:p>
        </p:txBody>
      </p:sp>
      <p:sp>
        <p:nvSpPr>
          <p:cNvPr id="52" name="Side"/>
          <p:cNvSpPr/>
          <p:nvPr/>
        </p:nvSpPr>
        <p:spPr>
          <a:xfrm>
            <a:off x="7423760" y="1720000"/>
            <a:ext cx="4311040" cy="200610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55F56"/>
                </a:solidFill>
                <a:latin typeface="Arial"/>
                <a:cs typeface="Arial"/>
              </a:rPr>
              <a:t>Check your draft</a:t>
            </a:r>
          </a:p>
          <a:p>
            <a:pPr marL="274320" indent="-274320" algn="l">
              <a:lnSpc>
                <a:spcPct val="104000"/>
              </a:lnSpc>
              <a:spcBef>
                <a:spcPts val="300"/>
              </a:spcBef>
              <a:buFont typeface="Arial"/>
              <a:buChar char="•"/>
            </a:pPr>
            <a:r>
              <a:rPr lang="en-US" sz="1500" dirty="0">
                <a:solidFill>
                  <a:srgbClr val="000000"/>
                </a:solidFill>
                <a:latin typeface="Arial"/>
                <a:cs typeface="Arial"/>
              </a:rPr>
              <a:t>Design matches the question?</a:t>
            </a:r>
          </a:p>
          <a:p>
            <a:pPr marL="274320" indent="-274320" algn="l">
              <a:lnSpc>
                <a:spcPct val="104000"/>
              </a:lnSpc>
              <a:spcBef>
                <a:spcPts val="300"/>
              </a:spcBef>
              <a:buFont typeface="Arial"/>
              <a:buChar char="•"/>
            </a:pPr>
            <a:r>
              <a:rPr lang="en-US" sz="1500" dirty="0">
                <a:solidFill>
                  <a:srgbClr val="000000"/>
                </a:solidFill>
                <a:latin typeface="Arial"/>
                <a:cs typeface="Arial"/>
              </a:rPr>
              <a:t>Feasible in your unit?</a:t>
            </a:r>
          </a:p>
          <a:p>
            <a:pPr marL="274320" indent="-274320" algn="l">
              <a:lnSpc>
                <a:spcPct val="104000"/>
              </a:lnSpc>
              <a:spcBef>
                <a:spcPts val="300"/>
              </a:spcBef>
              <a:buFont typeface="Arial"/>
              <a:buChar char="•"/>
            </a:pPr>
            <a:r>
              <a:rPr lang="en-US" sz="1500" dirty="0">
                <a:solidFill>
                  <a:srgbClr val="000000"/>
                </a:solidFill>
                <a:latin typeface="Arial"/>
                <a:cs typeface="Arial"/>
              </a:rPr>
              <a:t>Inclusion = your P (Population)?</a:t>
            </a:r>
          </a:p>
          <a:p>
            <a:pPr marL="274320" indent="-274320" algn="l">
              <a:lnSpc>
                <a:spcPct val="104000"/>
              </a:lnSpc>
              <a:spcBef>
                <a:spcPts val="300"/>
              </a:spcBef>
              <a:buFont typeface="Arial"/>
              <a:buChar char="•"/>
            </a:pPr>
            <a:r>
              <a:rPr lang="en-US" sz="1500" dirty="0">
                <a:solidFill>
                  <a:srgbClr val="000000"/>
                </a:solidFill>
                <a:latin typeface="Arial"/>
                <a:cs typeface="Arial"/>
              </a:rPr>
              <a:t>Each exclusion has a reason?</a:t>
            </a:r>
          </a:p>
          <a:p>
            <a:pPr marL="274320" indent="-274320" algn="l">
              <a:lnSpc>
                <a:spcPct val="104000"/>
              </a:lnSpc>
              <a:spcBef>
                <a:spcPts val="300"/>
              </a:spcBef>
              <a:buFont typeface="Arial"/>
              <a:buChar char="•"/>
            </a:pPr>
            <a:r>
              <a:rPr lang="en-US" sz="1500" dirty="0">
                <a:solidFill>
                  <a:srgbClr val="000000"/>
                </a:solidFill>
                <a:latin typeface="Arial"/>
                <a:cs typeface="Arial"/>
              </a:rPr>
              <a:t>'Caused' or 'associated'?</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55F56"/>
            </a:solidFill>
          </a:ln>
        </p:spPr>
        <p:txBody>
          <a:bodyPr wrap="square" lIns="182880" tIns="45720" rIns="182880" bIns="45720" rtlCol="0" anchor="ctr">
            <a:normAutofit/>
          </a:bodyPr>
          <a:lstStyle/>
          <a:p>
            <a:pPr marL="0" indent="0" algn="ctr">
              <a:buNone/>
            </a:pPr>
            <a:r>
              <a:rPr lang="en-US" sz="1300" b="1" dirty="0">
                <a:solidFill>
                  <a:srgbClr val="055F56"/>
                </a:solidFill>
                <a:latin typeface="Arial"/>
                <a:cs typeface="Arial"/>
              </a:rPr>
              <a:t>OUTPUT   </a:t>
            </a:r>
            <a:r>
              <a:rPr lang="en-US" sz="1500" dirty="0">
                <a:solidFill>
                  <a:srgbClr val="000000"/>
                </a:solidFill>
                <a:latin typeface="Arial"/>
                <a:cs typeface="Arial"/>
              </a:rPr>
              <a:t>Your own Proposal Part 2a drafted (finish it as homework)</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Session 3 in one slide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632615"/>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3.1 Basic designs</a:t>
            </a:r>
          </a:p>
        </p:txBody>
      </p:sp>
      <p:sp>
        <p:nvSpPr>
          <p:cNvPr id="71" name="CardBody"/>
          <p:cNvSpPr/>
          <p:nvPr/>
        </p:nvSpPr>
        <p:spPr>
          <a:xfrm>
            <a:off x="457200" y="2272615"/>
            <a:ext cx="3625866" cy="215215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Snapshot, look back, follow forward</a:t>
            </a:r>
          </a:p>
          <a:p>
            <a:pPr marL="0" indent="0" algn="l">
              <a:lnSpc>
                <a:spcPct val="104000"/>
              </a:lnSpc>
              <a:spcBef>
                <a:spcPts val="400"/>
              </a:spcBef>
              <a:buNone/>
            </a:pPr>
            <a:r>
              <a:rPr lang="en-US" sz="1750" dirty="0">
                <a:solidFill>
                  <a:srgbClr val="000000"/>
                </a:solidFill>
                <a:latin typeface="Arial"/>
                <a:cs typeface="Arial"/>
              </a:rPr>
              <a:t>RCT: chance assigns the exposure</a:t>
            </a:r>
          </a:p>
          <a:p>
            <a:pPr marL="0" indent="0" algn="l">
              <a:lnSpc>
                <a:spcPct val="104000"/>
              </a:lnSpc>
              <a:spcBef>
                <a:spcPts val="400"/>
              </a:spcBef>
              <a:buNone/>
            </a:pPr>
            <a:r>
              <a:rPr lang="en-US" sz="1750" dirty="0">
                <a:solidFill>
                  <a:srgbClr val="000000"/>
                </a:solidFill>
                <a:latin typeface="Arial"/>
                <a:cs typeface="Arial"/>
              </a:rPr>
              <a:t>RCT may say 'caused', cohort says 'associated'</a:t>
            </a:r>
          </a:p>
        </p:txBody>
      </p:sp>
      <p:sp>
        <p:nvSpPr>
          <p:cNvPr id="72" name="CardHead"/>
          <p:cNvSpPr/>
          <p:nvPr/>
        </p:nvSpPr>
        <p:spPr>
          <a:xfrm>
            <a:off x="4283066" y="1632615"/>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3.2 More designs</a:t>
            </a:r>
          </a:p>
        </p:txBody>
      </p:sp>
      <p:sp>
        <p:nvSpPr>
          <p:cNvPr id="73" name="CardBody"/>
          <p:cNvSpPr/>
          <p:nvPr/>
        </p:nvSpPr>
        <p:spPr>
          <a:xfrm>
            <a:off x="4283066" y="2272615"/>
            <a:ext cx="3625866" cy="215215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Cluster, crossover, factorial</a:t>
            </a:r>
          </a:p>
          <a:p>
            <a:pPr marL="0" indent="0" algn="l">
              <a:lnSpc>
                <a:spcPct val="104000"/>
              </a:lnSpc>
              <a:spcBef>
                <a:spcPts val="400"/>
              </a:spcBef>
              <a:buNone/>
            </a:pPr>
            <a:r>
              <a:rPr lang="en-US" sz="1750" dirty="0">
                <a:solidFill>
                  <a:srgbClr val="000000"/>
                </a:solidFill>
                <a:latin typeface="Arial"/>
                <a:cs typeface="Arial"/>
              </a:rPr>
              <a:t>Non-inferiority needs a margin</a:t>
            </a:r>
          </a:p>
          <a:p>
            <a:pPr marL="0" indent="0" algn="l">
              <a:lnSpc>
                <a:spcPct val="104000"/>
              </a:lnSpc>
              <a:spcBef>
                <a:spcPts val="400"/>
              </a:spcBef>
              <a:buNone/>
            </a:pPr>
            <a:r>
              <a:rPr lang="en-US" sz="1750" dirty="0">
                <a:solidFill>
                  <a:srgbClr val="000000"/>
                </a:solidFill>
                <a:latin typeface="Arial"/>
                <a:cs typeface="Arial"/>
              </a:rPr>
              <a:t>Pilot, time series, qualitative</a:t>
            </a:r>
          </a:p>
        </p:txBody>
      </p:sp>
      <p:sp>
        <p:nvSpPr>
          <p:cNvPr id="74" name="CardHead"/>
          <p:cNvSpPr/>
          <p:nvPr/>
        </p:nvSpPr>
        <p:spPr>
          <a:xfrm>
            <a:off x="8108932" y="1632615"/>
            <a:ext cx="3625866" cy="640000"/>
          </a:xfrm>
          <a:prstGeom prst="rect">
            <a:avLst/>
          </a:prstGeom>
          <a:solidFill>
            <a:srgbClr val="055F56"/>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Your proposal</a:t>
            </a:r>
          </a:p>
        </p:txBody>
      </p:sp>
      <p:sp>
        <p:nvSpPr>
          <p:cNvPr id="75" name="CardBody"/>
          <p:cNvSpPr/>
          <p:nvPr/>
        </p:nvSpPr>
        <p:spPr>
          <a:xfrm>
            <a:off x="8108932" y="2272615"/>
            <a:ext cx="3625866" cy="215215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Design and justification</a:t>
            </a:r>
          </a:p>
          <a:p>
            <a:pPr marL="0" indent="0" algn="l">
              <a:lnSpc>
                <a:spcPct val="104000"/>
              </a:lnSpc>
              <a:spcBef>
                <a:spcPts val="400"/>
              </a:spcBef>
              <a:buNone/>
            </a:pPr>
            <a:r>
              <a:rPr lang="en-US" sz="1750" dirty="0">
                <a:solidFill>
                  <a:srgbClr val="000000"/>
                </a:solidFill>
                <a:latin typeface="Arial"/>
                <a:cs typeface="Arial"/>
              </a:rPr>
              <a:t>Setting</a:t>
            </a:r>
          </a:p>
          <a:p>
            <a:pPr marL="0" indent="0" algn="l">
              <a:lnSpc>
                <a:spcPct val="104000"/>
              </a:lnSpc>
              <a:spcBef>
                <a:spcPts val="400"/>
              </a:spcBef>
              <a:buNone/>
            </a:pPr>
            <a:r>
              <a:rPr lang="en-US" sz="1750" dirty="0">
                <a:solidFill>
                  <a:srgbClr val="000000"/>
                </a:solidFill>
                <a:latin typeface="Arial"/>
                <a:cs typeface="Arial"/>
              </a:rPr>
              <a:t>Inclusion and exclusion criteria</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The question picks the design. The design decides what you may claim.</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Wrap-up and homework</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1F5C7A"/>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DISCUSSION   |   5 min</a:t>
            </a:r>
          </a:p>
        </p:txBody>
      </p:sp>
      <p:sp>
        <p:nvSpPr>
          <p:cNvPr id="51" name="Steps"/>
          <p:cNvSpPr txBox="1"/>
          <p:nvPr/>
        </p:nvSpPr>
        <p:spPr>
          <a:xfrm>
            <a:off x="457200" y="1720000"/>
            <a:ext cx="1127760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Exit question (chat or 1-question form): doctors chose restrictive fluids for some patients with septic shock and not for others. Both groups are followed to day 28. Which design? 'Caused' or 'associated'?</a:t>
            </a:r>
          </a:p>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Why: it checks today's key idea. The instructor reads every answer and opens Session 4 with them</a:t>
            </a:r>
          </a:p>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Homework: finish your own Proposal Part 2a (design, setting, population)</a:t>
            </a:r>
          </a:p>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Reading: 'Patients' in Paper 1 (Boulet) and 'Data source' in Paper 2 (Hyun), in Course/Papers</a:t>
            </a:r>
          </a:p>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Next Saturday (Session 4): can we trust the result, and how big is the effect?</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1F5C7A"/>
            </a:solidFill>
          </a:ln>
        </p:spPr>
        <p:txBody>
          <a:bodyPr wrap="square" lIns="182880" tIns="45720" rIns="182880" bIns="45720" rtlCol="0" anchor="ctr">
            <a:normAutofit/>
          </a:bodyPr>
          <a:lstStyle/>
          <a:p>
            <a:pPr marL="0" indent="0" algn="ctr">
              <a:buNone/>
            </a:pPr>
            <a:r>
              <a:rPr lang="en-US" sz="1300" b="1" dirty="0">
                <a:solidFill>
                  <a:srgbClr val="1F5C7A"/>
                </a:solidFill>
                <a:latin typeface="Arial"/>
                <a:cs typeface="Arial"/>
              </a:rPr>
              <a:t>OUTPUT   </a:t>
            </a:r>
            <a:r>
              <a:rPr lang="en-US" sz="1500" dirty="0">
                <a:solidFill>
                  <a:srgbClr val="000000"/>
                </a:solidFill>
                <a:latin typeface="Arial"/>
                <a:cs typeface="Arial"/>
              </a:rPr>
              <a:t>One exit answer per person, in the chat or the form</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Extra slides: Session 3</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Extra slides: Session 3</a:t>
            </a:r>
          </a:p>
          <a:p>
            <a:pPr marL="0" indent="0" algn="ctr">
              <a:spcBef>
                <a:spcPts val="1200"/>
              </a:spcBef>
              <a:buNone/>
            </a:pPr>
            <a:r>
              <a:rPr lang="en-US" sz="1900" i="1" dirty="0">
                <a:solidFill>
                  <a:srgbClr val="595959"/>
                </a:solidFill>
                <a:latin typeface="Arial"/>
                <a:cs typeface="Arial"/>
              </a:rPr>
              <a:t>Use if time allows, or for self-study</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400" b="1" dirty="0">
                <a:solidFill>
                  <a:srgbClr val="0D7377"/>
                </a:solidFill>
                <a:latin typeface="Arial"/>
                <a:cs typeface="Arial"/>
              </a:rPr>
              <a:t>The decision tree in action: Paper 1 (Boulet) and Paper 2 (Hyun)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80" name="Step"/>
          <p:cNvSpPr/>
          <p:nvPr/>
        </p:nvSpPr>
        <p:spPr>
          <a:xfrm>
            <a:off x="457200" y="1220000"/>
            <a:ext cx="230352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Assigned?</a:t>
            </a:r>
          </a:p>
        </p:txBody>
      </p:sp>
      <p:sp>
        <p:nvSpPr>
          <p:cNvPr id="81" name="StepText"/>
          <p:cNvSpPr/>
          <p:nvPr/>
        </p:nvSpPr>
        <p:spPr>
          <a:xfrm>
            <a:off x="497200" y="2140000"/>
            <a:ext cx="2163520" cy="15743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Boulet: yes, the trial assigned the strategy</a:t>
            </a:r>
          </a:p>
          <a:p>
            <a:pPr marL="0" indent="0" algn="l">
              <a:lnSpc>
                <a:spcPct val="104000"/>
              </a:lnSpc>
              <a:spcBef>
                <a:spcPts val="200"/>
              </a:spcBef>
              <a:buNone/>
            </a:pPr>
            <a:r>
              <a:rPr lang="en-US" sz="1500" dirty="0">
                <a:solidFill>
                  <a:srgbClr val="000000"/>
                </a:solidFill>
                <a:latin typeface="Arial"/>
                <a:cs typeface="Arial"/>
              </a:rPr>
              <a:t>Hyun: no, clinicians decided</a:t>
            </a:r>
          </a:p>
        </p:txBody>
      </p:sp>
      <p:sp>
        <p:nvSpPr>
          <p:cNvPr id="82" name="Step"/>
          <p:cNvSpPr/>
          <p:nvPr/>
        </p:nvSpPr>
        <p:spPr>
          <a:xfrm>
            <a:off x="2700720" y="1220000"/>
            <a:ext cx="230352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Random?</a:t>
            </a:r>
          </a:p>
        </p:txBody>
      </p:sp>
      <p:sp>
        <p:nvSpPr>
          <p:cNvPr id="83" name="StepText"/>
          <p:cNvSpPr/>
          <p:nvPr/>
        </p:nvSpPr>
        <p:spPr>
          <a:xfrm>
            <a:off x="2740720" y="2140000"/>
            <a:ext cx="2163520" cy="15743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Boulet: yes, by a central computer</a:t>
            </a:r>
          </a:p>
        </p:txBody>
      </p:sp>
      <p:sp>
        <p:nvSpPr>
          <p:cNvPr id="84" name="Step"/>
          <p:cNvSpPr/>
          <p:nvPr/>
        </p:nvSpPr>
        <p:spPr>
          <a:xfrm>
            <a:off x="4944240" y="1220000"/>
            <a:ext cx="230352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Comparison?</a:t>
            </a:r>
          </a:p>
        </p:txBody>
      </p:sp>
      <p:sp>
        <p:nvSpPr>
          <p:cNvPr id="85" name="StepText"/>
          <p:cNvSpPr/>
          <p:nvPr/>
        </p:nvSpPr>
        <p:spPr>
          <a:xfrm>
            <a:off x="4984240" y="2140000"/>
            <a:ext cx="2163520" cy="15743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Hyun: yes, positive vs negative balance</a:t>
            </a:r>
          </a:p>
        </p:txBody>
      </p:sp>
      <p:sp>
        <p:nvSpPr>
          <p:cNvPr id="86" name="Step"/>
          <p:cNvSpPr/>
          <p:nvPr/>
        </p:nvSpPr>
        <p:spPr>
          <a:xfrm>
            <a:off x="7187760" y="1220000"/>
            <a:ext cx="230352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Time order?</a:t>
            </a:r>
          </a:p>
        </p:txBody>
      </p:sp>
      <p:sp>
        <p:nvSpPr>
          <p:cNvPr id="87" name="StepText"/>
          <p:cNvSpPr/>
          <p:nvPr/>
        </p:nvSpPr>
        <p:spPr>
          <a:xfrm>
            <a:off x="7227760" y="2140000"/>
            <a:ext cx="2163520" cy="15743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Hyun: exposure on days 1-3, then death by day 28</a:t>
            </a:r>
          </a:p>
        </p:txBody>
      </p:sp>
      <p:sp>
        <p:nvSpPr>
          <p:cNvPr id="88" name="Step"/>
          <p:cNvSpPr/>
          <p:nvPr/>
        </p:nvSpPr>
        <p:spPr>
          <a:xfrm>
            <a:off x="9431280" y="1220000"/>
            <a:ext cx="2303520" cy="760000"/>
          </a:xfrm>
          <a:prstGeom prst="chevron">
            <a:avLst>
              <a:gd name="adj" fmla="val 28000"/>
            </a:avLst>
          </a:prstGeom>
          <a:solidFill>
            <a:srgbClr val="055F56"/>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Design</a:t>
            </a:r>
          </a:p>
        </p:txBody>
      </p:sp>
      <p:sp>
        <p:nvSpPr>
          <p:cNvPr id="89" name="StepText"/>
          <p:cNvSpPr/>
          <p:nvPr/>
        </p:nvSpPr>
        <p:spPr>
          <a:xfrm>
            <a:off x="9471280" y="2140000"/>
            <a:ext cx="2163520" cy="15743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Boulet: RCT</a:t>
            </a:r>
          </a:p>
          <a:p>
            <a:pPr marL="0" indent="0" algn="l">
              <a:lnSpc>
                <a:spcPct val="104000"/>
              </a:lnSpc>
              <a:spcBef>
                <a:spcPts val="200"/>
              </a:spcBef>
              <a:buNone/>
            </a:pPr>
            <a:r>
              <a:rPr lang="en-US" sz="1500" dirty="0">
                <a:solidFill>
                  <a:srgbClr val="000000"/>
                </a:solidFill>
                <a:latin typeface="Arial"/>
                <a:cs typeface="Arial"/>
              </a:rPr>
              <a:t>Hyun: cohort</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Walk every paper through the same questions before reading its results.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More practice (other examples): name the design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QUICK QUIZ   |   3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A. All 300 inpatients are checked today for a urinary catheter and for urinary infection</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B. Patients with ventilator-associated pneumonia are compared with patients without it for earlier sedation use</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C. Patients who received early mobilisation (the physiotherapist's decision) and those who did not are followed to discharge</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Choose</a:t>
            </a:r>
          </a:p>
          <a:p>
            <a:pPr marL="274320" indent="-274320" algn="l">
              <a:lnSpc>
                <a:spcPct val="104000"/>
              </a:lnSpc>
              <a:spcBef>
                <a:spcPts val="300"/>
              </a:spcBef>
              <a:buFont typeface="Arial"/>
              <a:buChar char="•"/>
            </a:pPr>
            <a:r>
              <a:rPr lang="en-US" sz="1500" dirty="0">
                <a:solidFill>
                  <a:srgbClr val="000000"/>
                </a:solidFill>
                <a:latin typeface="Arial"/>
                <a:cs typeface="Arial"/>
              </a:rPr>
              <a:t>Cross-sectional</a:t>
            </a:r>
          </a:p>
          <a:p>
            <a:pPr marL="274320" indent="-274320" algn="l">
              <a:lnSpc>
                <a:spcPct val="104000"/>
              </a:lnSpc>
              <a:spcBef>
                <a:spcPts val="300"/>
              </a:spcBef>
              <a:buFont typeface="Arial"/>
              <a:buChar char="•"/>
            </a:pPr>
            <a:r>
              <a:rPr lang="en-US" sz="1500" dirty="0">
                <a:solidFill>
                  <a:srgbClr val="000000"/>
                </a:solidFill>
                <a:latin typeface="Arial"/>
                <a:cs typeface="Arial"/>
              </a:rPr>
              <a:t>Case-control</a:t>
            </a:r>
          </a:p>
          <a:p>
            <a:pPr marL="274320" indent="-274320" algn="l">
              <a:lnSpc>
                <a:spcPct val="104000"/>
              </a:lnSpc>
              <a:spcBef>
                <a:spcPts val="300"/>
              </a:spcBef>
              <a:buFont typeface="Arial"/>
              <a:buChar char="•"/>
            </a:pPr>
            <a:r>
              <a:rPr lang="en-US" sz="1500" dirty="0">
                <a:solidFill>
                  <a:srgbClr val="000000"/>
                </a:solidFill>
                <a:latin typeface="Arial"/>
                <a:cs typeface="Arial"/>
              </a:rPr>
              <a:t>Cohort</a:t>
            </a:r>
          </a:p>
          <a:p>
            <a:pPr marL="274320" indent="-274320" algn="l">
              <a:lnSpc>
                <a:spcPct val="104000"/>
              </a:lnSpc>
              <a:spcBef>
                <a:spcPts val="300"/>
              </a:spcBef>
              <a:buFont typeface="Arial"/>
              <a:buChar char="•"/>
            </a:pPr>
            <a:r>
              <a:rPr lang="en-US" sz="1500" dirty="0">
                <a:solidFill>
                  <a:srgbClr val="000000"/>
                </a:solidFill>
                <a:latin typeface="Arial"/>
                <a:cs typeface="Arial"/>
              </a:rPr>
              <a:t>RCT</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OUTPUT   </a:t>
            </a:r>
            <a:r>
              <a:rPr lang="en-US" sz="1500" dirty="0">
                <a:solidFill>
                  <a:srgbClr val="000000"/>
                </a:solidFill>
                <a:latin typeface="Arial"/>
                <a:cs typeface="Arial"/>
              </a:rPr>
              <a:t>One design named for each scenario (answers on the next slide)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Answers: name the design (other examples)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817823"/>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A. Cross-sectional</a:t>
            </a:r>
          </a:p>
        </p:txBody>
      </p:sp>
      <p:sp>
        <p:nvSpPr>
          <p:cNvPr id="71" name="CardBody"/>
          <p:cNvSpPr/>
          <p:nvPr/>
        </p:nvSpPr>
        <p:spPr>
          <a:xfrm>
            <a:off x="457200" y="2457823"/>
            <a:ext cx="3625866" cy="1596529"/>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One day, everyone</a:t>
            </a:r>
          </a:p>
          <a:p>
            <a:pPr marL="0" indent="0" algn="l">
              <a:lnSpc>
                <a:spcPct val="104000"/>
              </a:lnSpc>
              <a:spcBef>
                <a:spcPts val="400"/>
              </a:spcBef>
              <a:buNone/>
            </a:pPr>
            <a:r>
              <a:rPr lang="en-US" sz="1750" dirty="0">
                <a:solidFill>
                  <a:srgbClr val="000000"/>
                </a:solidFill>
                <a:latin typeface="Arial"/>
                <a:cs typeface="Arial"/>
              </a:rPr>
              <a:t>Exposure and outcome measured together</a:t>
            </a:r>
          </a:p>
          <a:p>
            <a:pPr marL="0" indent="0" algn="l">
              <a:lnSpc>
                <a:spcPct val="104000"/>
              </a:lnSpc>
              <a:spcBef>
                <a:spcPts val="400"/>
              </a:spcBef>
              <a:buNone/>
            </a:pPr>
            <a:r>
              <a:rPr lang="en-US" sz="1750" dirty="0">
                <a:solidFill>
                  <a:srgbClr val="000000"/>
                </a:solidFill>
                <a:latin typeface="Arial"/>
                <a:cs typeface="Arial"/>
              </a:rPr>
              <a:t>Gives prevalence</a:t>
            </a:r>
          </a:p>
        </p:txBody>
      </p:sp>
      <p:sp>
        <p:nvSpPr>
          <p:cNvPr id="72" name="CardHead"/>
          <p:cNvSpPr/>
          <p:nvPr/>
        </p:nvSpPr>
        <p:spPr>
          <a:xfrm>
            <a:off x="4283066" y="1817823"/>
            <a:ext cx="3625866"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B. Case-control</a:t>
            </a:r>
          </a:p>
        </p:txBody>
      </p:sp>
      <p:sp>
        <p:nvSpPr>
          <p:cNvPr id="73" name="CardBody"/>
          <p:cNvSpPr/>
          <p:nvPr/>
        </p:nvSpPr>
        <p:spPr>
          <a:xfrm>
            <a:off x="4283066" y="2457823"/>
            <a:ext cx="3625866" cy="1596529"/>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Chosen by outcome (pneumonia)</a:t>
            </a:r>
          </a:p>
          <a:p>
            <a:pPr marL="0" indent="0" algn="l">
              <a:lnSpc>
                <a:spcPct val="104000"/>
              </a:lnSpc>
              <a:spcBef>
                <a:spcPts val="400"/>
              </a:spcBef>
              <a:buNone/>
            </a:pPr>
            <a:r>
              <a:rPr lang="en-US" sz="1750" dirty="0">
                <a:solidFill>
                  <a:srgbClr val="000000"/>
                </a:solidFill>
                <a:latin typeface="Arial"/>
                <a:cs typeface="Arial"/>
              </a:rPr>
              <a:t>Look back for exposure (sedation)</a:t>
            </a:r>
          </a:p>
          <a:p>
            <a:pPr marL="0" indent="0" algn="l">
              <a:lnSpc>
                <a:spcPct val="104000"/>
              </a:lnSpc>
              <a:spcBef>
                <a:spcPts val="400"/>
              </a:spcBef>
              <a:buNone/>
            </a:pPr>
            <a:r>
              <a:rPr lang="en-US" sz="1750" dirty="0">
                <a:solidFill>
                  <a:srgbClr val="000000"/>
                </a:solidFill>
                <a:latin typeface="Arial"/>
                <a:cs typeface="Arial"/>
              </a:rPr>
              <a:t>Gives an odds ratio</a:t>
            </a:r>
          </a:p>
        </p:txBody>
      </p:sp>
      <p:sp>
        <p:nvSpPr>
          <p:cNvPr id="74" name="CardHead"/>
          <p:cNvSpPr/>
          <p:nvPr/>
        </p:nvSpPr>
        <p:spPr>
          <a:xfrm>
            <a:off x="8108932" y="1817823"/>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C. Cohort</a:t>
            </a:r>
          </a:p>
        </p:txBody>
      </p:sp>
      <p:sp>
        <p:nvSpPr>
          <p:cNvPr id="75" name="CardBody"/>
          <p:cNvSpPr/>
          <p:nvPr/>
        </p:nvSpPr>
        <p:spPr>
          <a:xfrm>
            <a:off x="8108932" y="2457823"/>
            <a:ext cx="3625866" cy="1596529"/>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Grouped by exposure (mobilisation)</a:t>
            </a:r>
          </a:p>
          <a:p>
            <a:pPr marL="0" indent="0" algn="l">
              <a:lnSpc>
                <a:spcPct val="104000"/>
              </a:lnSpc>
              <a:spcBef>
                <a:spcPts val="400"/>
              </a:spcBef>
              <a:buNone/>
            </a:pPr>
            <a:r>
              <a:rPr lang="en-US" sz="1750" dirty="0">
                <a:solidFill>
                  <a:srgbClr val="000000"/>
                </a:solidFill>
                <a:latin typeface="Arial"/>
                <a:cs typeface="Arial"/>
              </a:rPr>
              <a:t>Followed forward to discharge</a:t>
            </a:r>
          </a:p>
          <a:p>
            <a:pPr marL="0" indent="0" algn="l">
              <a:lnSpc>
                <a:spcPct val="104000"/>
              </a:lnSpc>
              <a:spcBef>
                <a:spcPts val="400"/>
              </a:spcBef>
              <a:buNone/>
            </a:pPr>
            <a:r>
              <a:rPr lang="en-US" sz="1750" dirty="0">
                <a:solidFill>
                  <a:srgbClr val="000000"/>
                </a:solidFill>
                <a:latin typeface="Arial"/>
                <a:cs typeface="Arial"/>
              </a:rPr>
              <a:t>Not an RCT: nobody randomised</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Ask: chosen by exposure or by outcome? Assigned by chance or not?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More practice (other examples): which design?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QUICK QUIZ   |   3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A. A cheaper antibiotic schedule. We only need to show it is not worse</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B. A hand-hygiene programme delivered to whole wards</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C. Why do families refuse research consent in the ICU?</a:t>
            </a:r>
          </a:p>
        </p:txBody>
      </p:sp>
      <p:sp>
        <p:nvSpPr>
          <p:cNvPr id="52" name="Side"/>
          <p:cNvSpPr/>
          <p:nvPr/>
        </p:nvSpPr>
        <p:spPr>
          <a:xfrm>
            <a:off x="7423760" y="1720000"/>
            <a:ext cx="4311040" cy="145365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Choose</a:t>
            </a:r>
          </a:p>
          <a:p>
            <a:pPr marL="274320" indent="-274320" algn="l">
              <a:lnSpc>
                <a:spcPct val="104000"/>
              </a:lnSpc>
              <a:spcBef>
                <a:spcPts val="300"/>
              </a:spcBef>
              <a:buFont typeface="Arial"/>
              <a:buChar char="•"/>
            </a:pPr>
            <a:r>
              <a:rPr lang="en-US" sz="1500" dirty="0">
                <a:solidFill>
                  <a:srgbClr val="000000"/>
                </a:solidFill>
                <a:latin typeface="Arial"/>
                <a:cs typeface="Arial"/>
              </a:rPr>
              <a:t>Cluster trial</a:t>
            </a:r>
          </a:p>
          <a:p>
            <a:pPr marL="274320" indent="-274320" algn="l">
              <a:lnSpc>
                <a:spcPct val="104000"/>
              </a:lnSpc>
              <a:spcBef>
                <a:spcPts val="300"/>
              </a:spcBef>
              <a:buFont typeface="Arial"/>
              <a:buChar char="•"/>
            </a:pPr>
            <a:r>
              <a:rPr lang="en-US" sz="1500" dirty="0">
                <a:solidFill>
                  <a:srgbClr val="000000"/>
                </a:solidFill>
                <a:latin typeface="Arial"/>
                <a:cs typeface="Arial"/>
              </a:rPr>
              <a:t>Non-inferiority trial</a:t>
            </a:r>
          </a:p>
          <a:p>
            <a:pPr marL="274320" indent="-274320" algn="l">
              <a:lnSpc>
                <a:spcPct val="104000"/>
              </a:lnSpc>
              <a:spcBef>
                <a:spcPts val="300"/>
              </a:spcBef>
              <a:buFont typeface="Arial"/>
              <a:buChar char="•"/>
            </a:pPr>
            <a:r>
              <a:rPr lang="en-US" sz="1500" dirty="0">
                <a:solidFill>
                  <a:srgbClr val="000000"/>
                </a:solidFill>
                <a:latin typeface="Arial"/>
                <a:cs typeface="Arial"/>
              </a:rPr>
              <a:t>Qualitative interviews</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OUTPUT   </a:t>
            </a:r>
            <a:r>
              <a:rPr lang="en-US" sz="1500" dirty="0">
                <a:solidFill>
                  <a:srgbClr val="000000"/>
                </a:solidFill>
                <a:latin typeface="Arial"/>
                <a:cs typeface="Arial"/>
              </a:rPr>
              <a:t>One design for each (answers in the notes)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Choosing good controls in a case-control study</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834756"/>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Same source</a:t>
            </a:r>
          </a:p>
        </p:txBody>
      </p:sp>
      <p:sp>
        <p:nvSpPr>
          <p:cNvPr id="71" name="CardBody"/>
          <p:cNvSpPr/>
          <p:nvPr/>
        </p:nvSpPr>
        <p:spPr>
          <a:xfrm>
            <a:off x="457200" y="2474756"/>
            <a:ext cx="3625866" cy="15457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Same hospital, units and period as the cases</a:t>
            </a:r>
          </a:p>
          <a:p>
            <a:pPr marL="0" indent="0" algn="l">
              <a:lnSpc>
                <a:spcPct val="104000"/>
              </a:lnSpc>
              <a:spcBef>
                <a:spcPts val="400"/>
              </a:spcBef>
              <a:buNone/>
            </a:pPr>
            <a:r>
              <a:rPr lang="en-US" sz="1750" dirty="0">
                <a:solidFill>
                  <a:srgbClr val="000000"/>
                </a:solidFill>
                <a:latin typeface="Arial"/>
                <a:cs typeface="Arial"/>
              </a:rPr>
              <a:t>Would have become a case if they had the outcome</a:t>
            </a:r>
          </a:p>
        </p:txBody>
      </p:sp>
      <p:sp>
        <p:nvSpPr>
          <p:cNvPr id="72" name="CardHead"/>
          <p:cNvSpPr/>
          <p:nvPr/>
        </p:nvSpPr>
        <p:spPr>
          <a:xfrm>
            <a:off x="4283066" y="1834756"/>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Same measurement</a:t>
            </a:r>
          </a:p>
        </p:txBody>
      </p:sp>
      <p:sp>
        <p:nvSpPr>
          <p:cNvPr id="73" name="CardBody"/>
          <p:cNvSpPr/>
          <p:nvPr/>
        </p:nvSpPr>
        <p:spPr>
          <a:xfrm>
            <a:off x="4283066" y="2474756"/>
            <a:ext cx="3625866" cy="15457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Same records, same questions</a:t>
            </a:r>
          </a:p>
          <a:p>
            <a:pPr marL="0" indent="0" algn="l">
              <a:lnSpc>
                <a:spcPct val="104000"/>
              </a:lnSpc>
              <a:spcBef>
                <a:spcPts val="400"/>
              </a:spcBef>
              <a:buNone/>
            </a:pPr>
            <a:r>
              <a:rPr lang="en-US" sz="1750" dirty="0">
                <a:solidFill>
                  <a:srgbClr val="000000"/>
                </a:solidFill>
                <a:latin typeface="Arial"/>
                <a:cs typeface="Arial"/>
              </a:rPr>
              <a:t>Ideally an assessor who does not know who is a case</a:t>
            </a:r>
          </a:p>
        </p:txBody>
      </p:sp>
      <p:sp>
        <p:nvSpPr>
          <p:cNvPr id="74" name="CardHead"/>
          <p:cNvSpPr/>
          <p:nvPr/>
        </p:nvSpPr>
        <p:spPr>
          <a:xfrm>
            <a:off x="8108932" y="1834756"/>
            <a:ext cx="3625866"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Matching (optional)</a:t>
            </a:r>
          </a:p>
        </p:txBody>
      </p:sp>
      <p:sp>
        <p:nvSpPr>
          <p:cNvPr id="75" name="CardBody"/>
          <p:cNvSpPr/>
          <p:nvPr/>
        </p:nvSpPr>
        <p:spPr>
          <a:xfrm>
            <a:off x="8108932" y="2474756"/>
            <a:ext cx="3625866" cy="15457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e.g. age, month of admission</a:t>
            </a:r>
          </a:p>
          <a:p>
            <a:pPr marL="0" indent="0" algn="l">
              <a:lnSpc>
                <a:spcPct val="104000"/>
              </a:lnSpc>
              <a:spcBef>
                <a:spcPts val="400"/>
              </a:spcBef>
              <a:buNone/>
            </a:pPr>
            <a:r>
              <a:rPr lang="en-US" sz="1750" dirty="0">
                <a:solidFill>
                  <a:srgbClr val="000000"/>
                </a:solidFill>
                <a:latin typeface="Arial"/>
                <a:cs typeface="Arial"/>
              </a:rPr>
              <a:t>Do not match on the exposure itself</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Bad controls make any case-control study meaningless.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Superiority, equivalence and non-inferiority</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CI: confidence interval. Margin: the largest difference we accept, fixed in advance</a:t>
            </a:r>
          </a:p>
        </p:txBody>
      </p:sp>
      <p:sp>
        <p:nvSpPr>
          <p:cNvPr id="70" name="CardHead"/>
          <p:cNvSpPr/>
          <p:nvPr/>
        </p:nvSpPr>
        <p:spPr>
          <a:xfrm>
            <a:off x="457200" y="2210000"/>
            <a:ext cx="3625866" cy="640000"/>
          </a:xfrm>
          <a:prstGeom prst="rect">
            <a:avLst/>
          </a:prstGeom>
          <a:solidFill>
            <a:srgbClr val="2E8B5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Superiority</a:t>
            </a:r>
          </a:p>
        </p:txBody>
      </p:sp>
      <p:sp>
        <p:nvSpPr>
          <p:cNvPr id="71" name="CardBody"/>
          <p:cNvSpPr/>
          <p:nvPr/>
        </p:nvSpPr>
        <p:spPr>
          <a:xfrm>
            <a:off x="457200" y="2850000"/>
            <a:ext cx="3625866" cy="130000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Is the new treatment better?</a:t>
            </a:r>
          </a:p>
          <a:p>
            <a:pPr marL="0" indent="0" algn="l">
              <a:lnSpc>
                <a:spcPct val="104000"/>
              </a:lnSpc>
              <a:spcBef>
                <a:spcPts val="400"/>
              </a:spcBef>
              <a:buNone/>
            </a:pPr>
            <a:r>
              <a:rPr lang="en-US" sz="1750" dirty="0">
                <a:solidFill>
                  <a:srgbClr val="000000"/>
                </a:solidFill>
                <a:latin typeface="Arial"/>
                <a:cs typeface="Arial"/>
              </a:rPr>
              <a:t>Whole CI on the 'better' side of 0</a:t>
            </a:r>
          </a:p>
        </p:txBody>
      </p:sp>
      <p:sp>
        <p:nvSpPr>
          <p:cNvPr id="72" name="CardHead"/>
          <p:cNvSpPr/>
          <p:nvPr/>
        </p:nvSpPr>
        <p:spPr>
          <a:xfrm>
            <a:off x="4283066" y="2210000"/>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Equivalence</a:t>
            </a:r>
          </a:p>
        </p:txBody>
      </p:sp>
      <p:sp>
        <p:nvSpPr>
          <p:cNvPr id="73" name="CardBody"/>
          <p:cNvSpPr/>
          <p:nvPr/>
        </p:nvSpPr>
        <p:spPr>
          <a:xfrm>
            <a:off x="4283066" y="2850000"/>
            <a:ext cx="3625866" cy="130000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Is it about the same?</a:t>
            </a:r>
          </a:p>
          <a:p>
            <a:pPr marL="0" indent="0" algn="l">
              <a:lnSpc>
                <a:spcPct val="104000"/>
              </a:lnSpc>
              <a:spcBef>
                <a:spcPts val="400"/>
              </a:spcBef>
              <a:buNone/>
            </a:pPr>
            <a:r>
              <a:rPr lang="en-US" sz="1750" dirty="0">
                <a:solidFill>
                  <a:srgbClr val="000000"/>
                </a:solidFill>
                <a:latin typeface="Arial"/>
                <a:cs typeface="Arial"/>
              </a:rPr>
              <a:t>Whole CI between minus and plus the margin</a:t>
            </a:r>
          </a:p>
        </p:txBody>
      </p:sp>
      <p:sp>
        <p:nvSpPr>
          <p:cNvPr id="74" name="CardHead"/>
          <p:cNvSpPr/>
          <p:nvPr/>
        </p:nvSpPr>
        <p:spPr>
          <a:xfrm>
            <a:off x="8108932" y="2210000"/>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Non-inferiority</a:t>
            </a:r>
          </a:p>
        </p:txBody>
      </p:sp>
      <p:sp>
        <p:nvSpPr>
          <p:cNvPr id="75" name="CardBody"/>
          <p:cNvSpPr/>
          <p:nvPr/>
        </p:nvSpPr>
        <p:spPr>
          <a:xfrm>
            <a:off x="8108932" y="2850000"/>
            <a:ext cx="3625866" cy="130000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Is it not unacceptably worse?</a:t>
            </a:r>
          </a:p>
          <a:p>
            <a:pPr marL="0" indent="0" algn="l">
              <a:lnSpc>
                <a:spcPct val="104000"/>
              </a:lnSpc>
              <a:spcBef>
                <a:spcPts val="400"/>
              </a:spcBef>
              <a:buNone/>
            </a:pPr>
            <a:r>
              <a:rPr lang="en-US" sz="1750" dirty="0">
                <a:solidFill>
                  <a:srgbClr val="000000"/>
                </a:solidFill>
                <a:latin typeface="Arial"/>
                <a:cs typeface="Arial"/>
              </a:rPr>
              <a:t>Whole CI below plus the margin</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The question (better, same, not worse) is fixed in the protocol, before the data.</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Making a quality-improvement evaluation stronger</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834756"/>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More time points</a:t>
            </a:r>
          </a:p>
        </p:txBody>
      </p:sp>
      <p:sp>
        <p:nvSpPr>
          <p:cNvPr id="71" name="CardBody"/>
          <p:cNvSpPr/>
          <p:nvPr/>
        </p:nvSpPr>
        <p:spPr>
          <a:xfrm>
            <a:off x="457200" y="2474756"/>
            <a:ext cx="3625866" cy="15457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At least 8-12 points before and after</a:t>
            </a:r>
          </a:p>
          <a:p>
            <a:pPr marL="0" indent="0" algn="l">
              <a:lnSpc>
                <a:spcPct val="104000"/>
              </a:lnSpc>
              <a:spcBef>
                <a:spcPts val="400"/>
              </a:spcBef>
              <a:buNone/>
            </a:pPr>
            <a:r>
              <a:rPr lang="en-US" sz="1750" dirty="0">
                <a:solidFill>
                  <a:srgbClr val="000000"/>
                </a:solidFill>
                <a:latin typeface="Arial"/>
                <a:cs typeface="Arial"/>
              </a:rPr>
              <a:t>Same definition every month</a:t>
            </a:r>
          </a:p>
        </p:txBody>
      </p:sp>
      <p:sp>
        <p:nvSpPr>
          <p:cNvPr id="72" name="CardHead"/>
          <p:cNvSpPr/>
          <p:nvPr/>
        </p:nvSpPr>
        <p:spPr>
          <a:xfrm>
            <a:off x="4283066" y="1834756"/>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A control series</a:t>
            </a:r>
          </a:p>
        </p:txBody>
      </p:sp>
      <p:sp>
        <p:nvSpPr>
          <p:cNvPr id="73" name="CardBody"/>
          <p:cNvSpPr/>
          <p:nvPr/>
        </p:nvSpPr>
        <p:spPr>
          <a:xfrm>
            <a:off x="4283066" y="2474756"/>
            <a:ext cx="3625866" cy="15457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A unit or hospital without the change</a:t>
            </a:r>
          </a:p>
          <a:p>
            <a:pPr marL="0" indent="0" algn="l">
              <a:lnSpc>
                <a:spcPct val="104000"/>
              </a:lnSpc>
              <a:spcBef>
                <a:spcPts val="400"/>
              </a:spcBef>
              <a:buNone/>
            </a:pPr>
            <a:r>
              <a:rPr lang="en-US" sz="1750" dirty="0">
                <a:solidFill>
                  <a:srgbClr val="000000"/>
                </a:solidFill>
                <a:latin typeface="Arial"/>
                <a:cs typeface="Arial"/>
              </a:rPr>
              <a:t>Same months, same measure</a:t>
            </a:r>
          </a:p>
        </p:txBody>
      </p:sp>
      <p:sp>
        <p:nvSpPr>
          <p:cNvPr id="74" name="CardHead"/>
          <p:cNvSpPr/>
          <p:nvPr/>
        </p:nvSpPr>
        <p:spPr>
          <a:xfrm>
            <a:off x="8108932" y="1834756"/>
            <a:ext cx="3625866" cy="640000"/>
          </a:xfrm>
          <a:prstGeom prst="rect">
            <a:avLst/>
          </a:prstGeom>
          <a:solidFill>
            <a:srgbClr val="B23B2E"/>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Record co-interventions</a:t>
            </a:r>
          </a:p>
        </p:txBody>
      </p:sp>
      <p:sp>
        <p:nvSpPr>
          <p:cNvPr id="75" name="CardBody"/>
          <p:cNvSpPr/>
          <p:nvPr/>
        </p:nvSpPr>
        <p:spPr>
          <a:xfrm>
            <a:off x="8108932" y="2474756"/>
            <a:ext cx="3625866" cy="15457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Staff changes, new policies, audits</a:t>
            </a:r>
          </a:p>
          <a:p>
            <a:pPr marL="0" indent="0" algn="l">
              <a:lnSpc>
                <a:spcPct val="104000"/>
              </a:lnSpc>
              <a:spcBef>
                <a:spcPts val="400"/>
              </a:spcBef>
              <a:buNone/>
            </a:pPr>
            <a:r>
              <a:rPr lang="en-US" sz="1750" dirty="0">
                <a:solidFill>
                  <a:srgbClr val="000000"/>
                </a:solidFill>
                <a:latin typeface="Arial"/>
                <a:cs typeface="Arial"/>
              </a:rPr>
              <a:t>Write them down as they happen</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A before-after average is weak. A long, controlled time series is much stronger.</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Logo"/>
          <p:cNvPicPr>
            <a:picLocks noChangeAspect="1"/>
          </p:cNvPicPr>
          <p:nvPr/>
        </p:nvPicPr>
        <p:blipFill>
          <a:blip r:embed="rId3"/>
          <a:stretch>
            <a:fillRect/>
          </a:stretch>
        </p:blipFill>
        <p:spPr>
          <a:xfrm>
            <a:off x="4438553" y="723719"/>
            <a:ext cx="3314894" cy="2906250"/>
          </a:xfrm>
          <a:prstGeom prst="rect">
            <a:avLst/>
          </a:prstGeom>
        </p:spPr>
      </p:pic>
      <p:sp>
        <p:nvSpPr>
          <p:cNvPr id="3" name="CopyHead"/>
          <p:cNvSpPr txBox="1"/>
          <p:nvPr/>
        </p:nvSpPr>
        <p:spPr>
          <a:xfrm>
            <a:off x="1100000" y="3650000"/>
            <a:ext cx="9000000" cy="500000"/>
          </a:xfrm>
          <a:prstGeom prst="rect">
            <a:avLst/>
          </a:prstGeom>
          <a:noFill/>
          <a:ln>
            <a:noFill/>
          </a:ln>
        </p:spPr>
        <p:txBody>
          <a:bodyPr wrap="square" lIns="0" tIns="45720" rIns="0" bIns="45720" rtlCol="0" anchor="t"/>
          <a:lstStyle/>
          <a:p>
            <a:pPr marL="0" indent="0" algn="l">
              <a:buNone/>
            </a:pPr>
            <a:r>
              <a:rPr lang="en-US" sz="2400" b="1" dirty="0">
                <a:solidFill>
                  <a:srgbClr val="4472C4"/>
                </a:solidFill>
                <a:latin typeface="Arial"/>
                <a:cs typeface="Arial"/>
              </a:rPr>
              <a:t>Copyright © Neudata, 2026</a:t>
            </a:r>
          </a:p>
        </p:txBody>
      </p:sp>
      <p:sp>
        <p:nvSpPr>
          <p:cNvPr id="4" name="CopyBody"/>
          <p:cNvSpPr txBox="1"/>
          <p:nvPr/>
        </p:nvSpPr>
        <p:spPr>
          <a:xfrm>
            <a:off x="1100000" y="4200000"/>
            <a:ext cx="9991440" cy="2200000"/>
          </a:xfrm>
          <a:prstGeom prst="rect">
            <a:avLst/>
          </a:prstGeom>
          <a:noFill/>
          <a:ln>
            <a:noFill/>
          </a:ln>
        </p:spPr>
        <p:txBody>
          <a:bodyPr wrap="square" lIns="0" tIns="45720" rIns="0" bIns="45720" rtlCol="0" anchor="t"/>
          <a:lstStyle/>
          <a:p>
            <a:pPr marL="0" indent="0" algn="l">
              <a:spcBef>
                <a:spcPts val="100"/>
              </a:spcBef>
              <a:buNone/>
            </a:pPr>
            <a:r>
              <a:rPr lang="en-US" sz="1200" dirty="0">
                <a:solidFill>
                  <a:srgbClr val="000000"/>
                </a:solidFill>
                <a:latin typeface="Courier New"/>
                <a:cs typeface="Courier New"/>
              </a:rPr>
              <a:t>All property rights and copyright are reserved.</a:t>
            </a:r>
          </a:p>
          <a:p>
            <a:pPr>
              <a:buNone/>
            </a:pPr>
            <a:endParaRPr sz="800"/>
          </a:p>
          <a:p>
            <a:pPr marL="0" indent="0" algn="l">
              <a:spcBef>
                <a:spcPts val="100"/>
              </a:spcBef>
              <a:buNone/>
            </a:pPr>
            <a:r>
              <a:rPr lang="en-US" sz="1200" dirty="0">
                <a:solidFill>
                  <a:srgbClr val="000000"/>
                </a:solidFill>
                <a:latin typeface="Courier New"/>
                <a:cs typeface="Courier New"/>
              </a:rPr>
              <a:t>This presentation contains proprietary data, information, and materials developed by Neudata for dedicated use only and may not be communicated, copied, reproduced, distributed, published, or cited, in whole or in part, without the prior written consent of Neudata.</a:t>
            </a:r>
          </a:p>
          <a:p>
            <a:pPr marL="0" indent="0" algn="l">
              <a:spcBef>
                <a:spcPts val="100"/>
              </a:spcBef>
              <a:buNone/>
            </a:pPr>
            <a:r>
              <a:rPr lang="en-US" sz="1200" dirty="0">
                <a:solidFill>
                  <a:srgbClr val="000000"/>
                </a:solidFill>
                <a:latin typeface="Courier New"/>
                <a:cs typeface="Courier New"/>
              </a:rPr>
              <a:t>Where explicit written permission has been granted, appropriate attribution must be included, followed by “by courtesy of Neudata”.</a:t>
            </a:r>
          </a:p>
          <a:p>
            <a:pPr>
              <a:buNone/>
            </a:pPr>
            <a:endParaRPr sz="800"/>
          </a:p>
          <a:p>
            <a:pPr marL="0" indent="0" algn="l">
              <a:spcBef>
                <a:spcPts val="100"/>
              </a:spcBef>
              <a:buNone/>
            </a:pPr>
            <a:r>
              <a:rPr lang="en-US" sz="1200" dirty="0">
                <a:solidFill>
                  <a:srgbClr val="000000"/>
                </a:solidFill>
                <a:latin typeface="Courier New"/>
                <a:cs typeface="Courier New"/>
              </a:rPr>
              <a:t>Any unauthorized use or infringement of these materials may give rise to legal action and claims for damages, without prejudice to any other rights of Neudata, including rights relating to patents, trademarks, or other forms of intellectual property protection.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sp>
        <p:nvSpPr>
          <p:cNvPr id="905"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x</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Relationships xmlns="http://schemas.openxmlformats.org/package/2006/relationships">
  <Relationship Id="rId1" Type="http://schemas.openxmlformats.org/officeDocument/2006/relationships/customXmlProps" Target="itemProps1.xml"/>
</Relationships>

</file>

<file path=customXml/_rels/item2.xml.rels><?xml version="1.0" encoding="utf-8"?>
<Relationships xmlns="http://schemas.openxmlformats.org/package/2006/relationships">
  <Relationship Id="rId1" Type="http://schemas.openxmlformats.org/officeDocument/2006/relationships/customXmlProps" Target="itemProps2.xml"/>
</Relationships>

</file>

<file path=customXml/_rels/item3.xml.rels><?xml version="1.0" encoding="utf-8"?>
<Relationships xmlns="http://schemas.openxmlformats.org/package/2006/relationships">
  <Relationship Id="rId1" Type="http://schemas.openxmlformats.org/officeDocument/2006/relationships/customXmlProps" Target="itemProps3.xml"/>
</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e658d648-6ffc-4f30-955e-342d2c65b5c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54D7B907B5DFD428D1C0297734363F0" ma:contentTypeVersion="15" ma:contentTypeDescription="Een nieuw document maken." ma:contentTypeScope="" ma:versionID="26c99ba727eaa891493a7fa95ff6c725">
  <xsd:schema xmlns:xsd="http://www.w3.org/2001/XMLSchema" xmlns:xs="http://www.w3.org/2001/XMLSchema" xmlns:p="http://schemas.microsoft.com/office/2006/metadata/properties" xmlns:ns3="e658d648-6ffc-4f30-955e-342d2c65b5cc" xmlns:ns4="ab59a5c7-b96d-406d-bbef-f0a1b42de2f3" targetNamespace="http://schemas.microsoft.com/office/2006/metadata/properties" ma:root="true" ma:fieldsID="786a918a36af2f8db8f60bc36475a9d3" ns3:_="" ns4:_="">
    <xsd:import namespace="e658d648-6ffc-4f30-955e-342d2c65b5cc"/>
    <xsd:import namespace="ab59a5c7-b96d-406d-bbef-f0a1b42de2f3"/>
    <xsd:element name="properties">
      <xsd:complexType>
        <xsd:sequence>
          <xsd:element name="documentManagement">
            <xsd:complexType>
              <xsd:all>
                <xsd:element ref="ns3:_activity" minOccurs="0"/>
                <xsd:element ref="ns4:SharedWithUsers" minOccurs="0"/>
                <xsd:element ref="ns4:SharedWithDetails" minOccurs="0"/>
                <xsd:element ref="ns4:SharingHintHash" minOccurs="0"/>
                <xsd:element ref="ns3:MediaServiceMetadata" minOccurs="0"/>
                <xsd:element ref="ns3:MediaServiceFastMetadata" minOccurs="0"/>
                <xsd:element ref="ns3:MediaServiceObjectDetectorVersions" minOccurs="0"/>
                <xsd:element ref="ns3:MediaServiceDateTaken" minOccurs="0"/>
                <xsd:element ref="ns3:MediaServiceAutoTags" minOccurs="0"/>
                <xsd:element ref="ns3:MediaLengthInSeconds" minOccurs="0"/>
                <xsd:element ref="ns3:MediaServiceSearchProperties" minOccurs="0"/>
                <xsd:element ref="ns3:MediaServiceSystem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58d648-6ffc-4f30-955e-342d2c65b5cc" elementFormDefault="qualified">
    <xsd:import namespace="http://schemas.microsoft.com/office/2006/documentManagement/types"/>
    <xsd:import namespace="http://schemas.microsoft.com/office/infopath/2007/PartnerControls"/>
    <xsd:element name="_activity" ma:index="8" nillable="true" ma:displayName="_activity" ma:hidden="true" ma:internalName="_activity">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SystemTags" ma:index="19" nillable="true" ma:displayName="MediaServiceSystemTags" ma:hidden="true" ma:internalName="MediaServiceSystemTags" ma:readOnly="true">
      <xsd:simpleType>
        <xsd:restriction base="dms:Note"/>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b59a5c7-b96d-406d-bbef-f0a1b42de2f3" elementFormDefault="qualified">
    <xsd:import namespace="http://schemas.microsoft.com/office/2006/documentManagement/types"/>
    <xsd:import namespace="http://schemas.microsoft.com/office/infopath/2007/PartnerControls"/>
    <xsd:element name="SharedWithUsers" ma:index="9"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Gedeeld met details" ma:internalName="SharedWithDetails" ma:readOnly="true">
      <xsd:simpleType>
        <xsd:restriction base="dms:Note">
          <xsd:maxLength value="255"/>
        </xsd:restriction>
      </xsd:simpleType>
    </xsd:element>
    <xsd:element name="SharingHintHash" ma:index="11" nillable="true" ma:displayName="Hint-hash dele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90B55F9-5C8D-46ED-979A-F6455BC92B05}">
  <ds:schemaRefs>
    <ds:schemaRef ds:uri="e658d648-6ffc-4f30-955e-342d2c65b5cc"/>
    <ds:schemaRef ds:uri="ab59a5c7-b96d-406d-bbef-f0a1b42de2f3"/>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http://www.w3.org/XML/1998/namespace"/>
    <ds:schemaRef ds:uri="http://purl.org/dc/terms/"/>
  </ds:schemaRefs>
</ds:datastoreItem>
</file>

<file path=customXml/itemProps2.xml><?xml version="1.0" encoding="utf-8"?>
<ds:datastoreItem xmlns:ds="http://schemas.openxmlformats.org/officeDocument/2006/customXml" ds:itemID="{183C2C74-28C0-461B-998D-91BCFE0ECC1C}">
  <ds:schemaRefs>
    <ds:schemaRef ds:uri="http://schemas.microsoft.com/sharepoint/v3/contenttype/forms"/>
  </ds:schemaRefs>
</ds:datastoreItem>
</file>

<file path=customXml/itemProps3.xml><?xml version="1.0" encoding="utf-8"?>
<ds:datastoreItem xmlns:ds="http://schemas.openxmlformats.org/officeDocument/2006/customXml" ds:itemID="{A73EACF0-A77F-4E50-B4B4-74F98872DC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658d648-6ffc-4f30-955e-342d2c65b5cc"/>
    <ds:schemaRef ds:uri="ab59a5c7-b96d-406d-bbef-f0a1b42de2f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2181</TotalTime>
  <Words>443</Words>
  <Application>Microsoft Office PowerPoint</Application>
  <PresentationFormat>Widescreen</PresentationFormat>
  <Paragraphs>58</Paragraphs>
  <Slides>4</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vt:i4>
      </vt:variant>
    </vt:vector>
  </HeadingPairs>
  <TitlesOfParts>
    <vt:vector size="12" baseType="lpstr">
      <vt:lpstr>Arial</vt:lpstr>
      <vt:lpstr>Calibri</vt:lpstr>
      <vt:lpstr>Century Gothic</vt:lpstr>
      <vt:lpstr>Consolas</vt:lpstr>
      <vt:lpstr>Segoe UI</vt:lpstr>
      <vt:lpstr>Segoe UI (Body)</vt:lpstr>
      <vt:lpstr>Verdana</vt:lpstr>
      <vt:lpstr>Office Theme</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Osangir Bernard</dc:creator>
  <cp:keywords/>
  <dc:description>generated using python-pptx</dc:description>
  <cp:lastModifiedBy>Bernard OSANG'IR</cp:lastModifiedBy>
  <cp:revision>75</cp:revision>
  <dcterms:created xsi:type="dcterms:W3CDTF">2013-01-27T09:14:16Z</dcterms:created>
  <dcterms:modified xsi:type="dcterms:W3CDTF">2026-06-28T14:46:43Z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0x010100F54D7B907B5DFD428D1C0297734363F0</vt:lpwstr>
  </property>
</Properties>
</file>