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Default Extension="png" ContentType="image/png"/>
</Types>
</file>

<file path=_rels/.rels><?xml version="1.0" encoding="utf-8"?>
<Relationships xmlns="http://schemas.openxmlformats.org/package/2006/relationships">
  <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5" Type="http://schemas.openxmlformats.org/officeDocument/2006/relationships/custom-properties" Target="docProps/custom.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9"/>
  </p:notesMasterIdLst>
  <p:handoutMasterIdLst>
    <p:handoutMasterId r:id="rId10"/>
  </p:handoutMasterIdLst>
  <p:sldIdLst>
    <p:sldId id="256" r:id="rId100"/>
    <p:sldId id="257" r:id="rId101"/>
    <p:sldId id="258" r:id="rId102"/>
    <p:sldId id="259" r:id="rId103"/>
    <p:sldId id="260" r:id="rId104"/>
    <p:sldId id="261" r:id="rId105"/>
    <p:sldId id="262" r:id="rId106"/>
    <p:sldId id="263" r:id="rId107"/>
    <p:sldId id="264" r:id="rId108"/>
    <p:sldId id="265" r:id="rId109"/>
    <p:sldId id="266" r:id="rId110"/>
    <p:sldId id="267" r:id="rId111"/>
    <p:sldId id="268" r:id="rId112"/>
    <p:sldId id="269" r:id="rId113"/>
    <p:sldId id="270" r:id="rId114"/>
    <p:sldId id="271" r:id="rId115"/>
    <p:sldId id="272" r:id="rId116"/>
    <p:sldId id="273" r:id="rId117"/>
    <p:sldId id="274" r:id="rId118"/>
    <p:sldId id="275" r:id="rId119"/>
    <p:sldId id="276" r:id="rId120"/>
    <p:sldId id="277" r:id="rId121"/>
    <p:sldId id="278" r:id="rId122"/>
    <p:sldId id="279" r:id="rId123"/>
    <p:sldId id="280" r:id="rId124"/>
    <p:sldId id="281" r:id="rId125"/>
    <p:sldId id="282" r:id="rId126"/>
    <p:sldId id="283" r:id="rId127"/>
    <p:sldId id="284" r:id="rId128"/>
    <p:sldId id="285" r:id="rId129"/>
    <p:sldId id="286" r:id="rId130"/>
    <p:sldId id="287" r:id="rId131"/>
    <p:sldId id="288" r:id="rId132"/>
    <p:sldId id="289" r:id="rId133"/>
    <p:sldId id="290" r:id="rId134"/>
    <p:sldId id="291" r:id="rId135"/>
    <p:sldId id="292" r:id="rId136"/>
    <p:sldId id="293" r:id="rId137"/>
    <p:sldId id="294" r:id="rId138"/>
    <p:sldId id="295" r:id="rId139"/>
    <p:sldId id="296" r:id="rId140"/>
    <p:sldId id="297" r:id="rId141"/>
    <p:sldId id="298" r:id="rId142"/>
    <p:sldId id="299" r:id="rId143"/>
    <p:sldId id="300" r:id="rId144"/>
    <p:sldId id="301" r:id="rId145"/>
    <p:sldId id="302" r:id="rId146"/>
    <p:sldId id="303" r:id="rId147"/>
    <p:sldId id="304" r:id="rId148"/>
    <p:sldId id="305" r:id="rId149"/>
    <p:sldId id="306" r:id="rId15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859C"/>
    <a:srgbClr val="23815D"/>
    <a:srgbClr val="27C00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6362" autoAdjust="0"/>
  </p:normalViewPr>
  <p:slideViewPr>
    <p:cSldViewPr snapToGrid="0" snapToObjects="1">
      <p:cViewPr varScale="1">
        <p:scale>
          <a:sx n="111" d="100"/>
          <a:sy n="111" d="100"/>
        </p:scale>
        <p:origin x="558" y="96"/>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Relationships xmlns="http://schemas.openxmlformats.org/package/2006/relationships"><Relationship Id="rId13"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11" Type="http://schemas.openxmlformats.org/officeDocument/2006/relationships/presProps" Target="presProps.xml"/><Relationship Id="rId1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tableStyles" Target="tableStyles.xml"/><Relationship Id="rId100" Type="http://schemas.openxmlformats.org/officeDocument/2006/relationships/slide" Target="slides/slide1.xml"/><Relationship Id="rId101" Type="http://schemas.openxmlformats.org/officeDocument/2006/relationships/slide" Target="slides/slide2.xml"/><Relationship Id="rId102" Type="http://schemas.openxmlformats.org/officeDocument/2006/relationships/slide" Target="slides/slide3.xml"/><Relationship Id="rId103" Type="http://schemas.openxmlformats.org/officeDocument/2006/relationships/slide" Target="slides/slide4.xml"/><Relationship Id="rId104" Type="http://schemas.openxmlformats.org/officeDocument/2006/relationships/slide" Target="slides/slide5.xml"/><Relationship Id="rId105" Type="http://schemas.openxmlformats.org/officeDocument/2006/relationships/slide" Target="slides/slide6.xml"/><Relationship Id="rId106" Type="http://schemas.openxmlformats.org/officeDocument/2006/relationships/slide" Target="slides/slide7.xml"/><Relationship Id="rId107" Type="http://schemas.openxmlformats.org/officeDocument/2006/relationships/slide" Target="slides/slide8.xml"/><Relationship Id="rId108" Type="http://schemas.openxmlformats.org/officeDocument/2006/relationships/slide" Target="slides/slide9.xml"/><Relationship Id="rId109" Type="http://schemas.openxmlformats.org/officeDocument/2006/relationships/slide" Target="slides/slide10.xml"/><Relationship Id="rId110" Type="http://schemas.openxmlformats.org/officeDocument/2006/relationships/slide" Target="slides/slide11.xml"/><Relationship Id="rId111" Type="http://schemas.openxmlformats.org/officeDocument/2006/relationships/slide" Target="slides/slide12.xml"/><Relationship Id="rId112" Type="http://schemas.openxmlformats.org/officeDocument/2006/relationships/slide" Target="slides/slide13.xml"/><Relationship Id="rId113" Type="http://schemas.openxmlformats.org/officeDocument/2006/relationships/slide" Target="slides/slide14.xml"/><Relationship Id="rId114" Type="http://schemas.openxmlformats.org/officeDocument/2006/relationships/slide" Target="slides/slide15.xml"/><Relationship Id="rId115" Type="http://schemas.openxmlformats.org/officeDocument/2006/relationships/slide" Target="slides/slide16.xml"/><Relationship Id="rId116" Type="http://schemas.openxmlformats.org/officeDocument/2006/relationships/slide" Target="slides/slide17.xml"/><Relationship Id="rId117" Type="http://schemas.openxmlformats.org/officeDocument/2006/relationships/slide" Target="slides/slide18.xml"/><Relationship Id="rId118" Type="http://schemas.openxmlformats.org/officeDocument/2006/relationships/slide" Target="slides/slide19.xml"/><Relationship Id="rId119" Type="http://schemas.openxmlformats.org/officeDocument/2006/relationships/slide" Target="slides/slide20.xml"/><Relationship Id="rId120" Type="http://schemas.openxmlformats.org/officeDocument/2006/relationships/slide" Target="slides/slide21.xml"/><Relationship Id="rId121" Type="http://schemas.openxmlformats.org/officeDocument/2006/relationships/slide" Target="slides/slide22.xml"/><Relationship Id="rId122" Type="http://schemas.openxmlformats.org/officeDocument/2006/relationships/slide" Target="slides/slide23.xml"/><Relationship Id="rId123" Type="http://schemas.openxmlformats.org/officeDocument/2006/relationships/slide" Target="slides/slide24.xml"/><Relationship Id="rId124" Type="http://schemas.openxmlformats.org/officeDocument/2006/relationships/slide" Target="slides/slide25.xml"/><Relationship Id="rId125" Type="http://schemas.openxmlformats.org/officeDocument/2006/relationships/slide" Target="slides/slide26.xml"/><Relationship Id="rId126" Type="http://schemas.openxmlformats.org/officeDocument/2006/relationships/slide" Target="slides/slide27.xml"/><Relationship Id="rId127" Type="http://schemas.openxmlformats.org/officeDocument/2006/relationships/slide" Target="slides/slide28.xml"/><Relationship Id="rId128" Type="http://schemas.openxmlformats.org/officeDocument/2006/relationships/slide" Target="slides/slide29.xml"/><Relationship Id="rId129" Type="http://schemas.openxmlformats.org/officeDocument/2006/relationships/slide" Target="slides/slide30.xml"/><Relationship Id="rId130" Type="http://schemas.openxmlformats.org/officeDocument/2006/relationships/slide" Target="slides/slide31.xml"/><Relationship Id="rId131" Type="http://schemas.openxmlformats.org/officeDocument/2006/relationships/slide" Target="slides/slide32.xml"/><Relationship Id="rId132" Type="http://schemas.openxmlformats.org/officeDocument/2006/relationships/slide" Target="slides/slide33.xml"/><Relationship Id="rId133" Type="http://schemas.openxmlformats.org/officeDocument/2006/relationships/slide" Target="slides/slide34.xml"/><Relationship Id="rId134" Type="http://schemas.openxmlformats.org/officeDocument/2006/relationships/slide" Target="slides/slide35.xml"/><Relationship Id="rId135" Type="http://schemas.openxmlformats.org/officeDocument/2006/relationships/slide" Target="slides/slide36.xml"/><Relationship Id="rId136" Type="http://schemas.openxmlformats.org/officeDocument/2006/relationships/slide" Target="slides/slide37.xml"/><Relationship Id="rId137" Type="http://schemas.openxmlformats.org/officeDocument/2006/relationships/slide" Target="slides/slide38.xml"/><Relationship Id="rId138" Type="http://schemas.openxmlformats.org/officeDocument/2006/relationships/slide" Target="slides/slide39.xml"/><Relationship Id="rId139" Type="http://schemas.openxmlformats.org/officeDocument/2006/relationships/slide" Target="slides/slide40.xml"/><Relationship Id="rId140" Type="http://schemas.openxmlformats.org/officeDocument/2006/relationships/slide" Target="slides/slide41.xml"/><Relationship Id="rId141" Type="http://schemas.openxmlformats.org/officeDocument/2006/relationships/slide" Target="slides/slide42.xml"/><Relationship Id="rId142" Type="http://schemas.openxmlformats.org/officeDocument/2006/relationships/slide" Target="slides/slide43.xml"/><Relationship Id="rId143" Type="http://schemas.openxmlformats.org/officeDocument/2006/relationships/slide" Target="slides/slide44.xml"/><Relationship Id="rId144" Type="http://schemas.openxmlformats.org/officeDocument/2006/relationships/slide" Target="slides/slide45.xml"/><Relationship Id="rId145" Type="http://schemas.openxmlformats.org/officeDocument/2006/relationships/slide" Target="slides/slide46.xml"/><Relationship Id="rId146" Type="http://schemas.openxmlformats.org/officeDocument/2006/relationships/slide" Target="slides/slide47.xml"/><Relationship Id="rId147" Type="http://schemas.openxmlformats.org/officeDocument/2006/relationships/slide" Target="slides/slide48.xml"/><Relationship Id="rId148" Type="http://schemas.openxmlformats.org/officeDocument/2006/relationships/slide" Target="slides/slide49.xml"/><Relationship Id="rId149" Type="http://schemas.openxmlformats.org/officeDocument/2006/relationships/slide" Target="slides/slide50.xml"/><Relationship Id="rId150" Type="http://schemas.openxmlformats.org/officeDocument/2006/relationships/slide" Target="slides/slide51.xml"/></Relationships>
</file>

<file path=ppt/handoutMasters/_rels/handoutMaster1.xml.rels><?xml version="1.0" encoding="utf-8"?>
<Relationships xmlns="http://schemas.openxmlformats.org/package/2006/relationships">
  <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3B5D52A-429B-4F3B-9065-09BE3B66FFEC}" type="datetimeFigureOut">
              <a:rPr lang="en-US" smtClean="0"/>
              <a:t>6/28/2026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2EE22F7-24BD-4EBD-8854-47F4E943AAF7}" type="slidenum">
              <a:rPr lang="en-US" smtClean="0"/>
              <a:t>‹#›</a:t>
            </a:fld>
            <a:endParaRPr lang="en-US"/>
          </a:p>
        </p:txBody>
      </p:sp>
    </p:spTree>
    <p:extLst>
      <p:ext uri="{BB962C8B-B14F-4D97-AF65-F5344CB8AC3E}">
        <p14:creationId xmlns:p14="http://schemas.microsoft.com/office/powerpoint/2010/main" val="458501032"/>
      </p:ext>
    </p:extLst>
  </p:cSld>
  <p:clrMap bg1="lt1" tx1="dk1" bg2="lt2" tx2="dk2" accent1="accent1" accent2="accent2" accent3="accent3" accent4="accent4" accent5="accent5" accent6="accent6" hlink="hlink" folHlink="folHlink"/>
</p:handoutMaster>
</file>

<file path=ppt/notesMasters/_rels/notesMaster1.xml.rels><?xml version="1.0" encoding="utf-8"?>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7C3607-6095-4CD0-92A0-FFEF984E53C8}" type="datetimeFigureOut">
              <a:rPr lang="en-US" smtClean="0"/>
              <a:t>6/28/2026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32F38D-C8BB-4D18-A518-262BC2556B91}" type="slidenum">
              <a:rPr lang="en-US" smtClean="0"/>
              <a:t>‹#›</a:t>
            </a:fld>
            <a:endParaRPr lang="en-US"/>
          </a:p>
        </p:txBody>
      </p:sp>
    </p:spTree>
    <p:extLst>
      <p:ext uri="{BB962C8B-B14F-4D97-AF65-F5344CB8AC3E}">
        <p14:creationId xmlns:p14="http://schemas.microsoft.com/office/powerpoint/2010/main" val="7760895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SESSION 2 OPENING (0:00, 19:30).</a:t>
            </a:r>
          </a:p>
          <a:p>
            <a:r>
              <a:rPr lang="en-US" sz="1400" b="0" dirty="0"/>
              <a:t>Open with what the Session 1 exit question showed (for example, how many people still used vague verbs) and spend one minute on it if needed.</a:t>
            </a:r>
          </a:p>
          <a:p>
            <a:r>
              <a:rPr lang="en-US" sz="1400" b="0" dirty="0"/>
              <a:t>Teaching point: last Saturday each participant started their own question. Today we find out what is already known about it, keep the references safely, and read papers efficiently.</a:t>
            </a:r>
          </a:p>
          <a:p>
            <a:r>
              <a:rPr lang="en-US" sz="1400" b="0" dirty="0"/>
              <a:t>Pace: slower than it looks. Every block has a demo or a task. Use the 'Check your understanding' slides: they show you who is lost.</a:t>
            </a:r>
          </a:p>
          <a:p>
            <a:r>
              <a:rPr lang="en-US" sz="1400" b="0" dirty="0"/>
              <a:t>Practical check before starting (chat): everyone has their PICO question, their synonym list (homework) and Zotero installed. Paste two links in the chat: the Session 2 exercise sheet (PDF) and Paper 1 as a clean PDF (the unannotated original, Course/Papers/Paper 1 - Boulet 2024 Crit Care (RCT) - original.pdf, also linked by DOI on the course website page 'The two papers').</a:t>
            </a:r>
          </a:p>
          <a:p>
            <a:r>
              <a:rPr lang="en-US" sz="1400" b="0" dirty="0"/>
              <a:t>Timing: 1 minute, then the recap quiz.</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RECAP QUIZ (0:00-0:10, 19:30-19:40). Individual, in a short online form (or answers typed in the chat), 6 minutes, then 2 minutes to show the form results on screen. Answers on the next slide. The questions are also on the Session 2 exercise sheet.</a:t>
            </a:r>
          </a:p>
          <a:p>
            <a:r>
              <a:rPr lang="en-US" sz="1400" b="0" dirty="0"/>
              <a:t>This also re-activates last Saturday's vocabulary for today's search.</a:t>
            </a:r>
          </a:p>
          <a:p>
            <a:r>
              <a:rPr lang="en-US" sz="1400" b="0" dirty="0"/>
              <a:t>Latecomers: let them join at question 2.</a:t>
            </a:r>
          </a:p>
          <a:p>
            <a:r>
              <a:rPr lang="en-US" sz="1400" b="0" dirty="0"/>
              <a:t>Timing: 8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Go through the five answers in 2 minutes. Quick poll: how many did you get right (0-3, 4 or 5)?</a:t>
            </a:r>
          </a:p>
          <a:p>
            <a:r>
              <a:rPr lang="en-US" sz="1400" b="0" dirty="0"/>
              <a:t>If many missed question 4 or 5, spend one extra minute: objectives use measurable verbs, and H0 always says 'no difference'.</a:t>
            </a:r>
          </a:p>
          <a:p>
            <a:r>
              <a:rPr lang="en-US" sz="1400" b="0" dirty="0"/>
              <a:t>Timing: 2 minutes. Segment 2.1 starts at 0:10.</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SEGMENT 2.1 (0:10-0:50, 19:40-20:20).</a:t>
            </a:r>
          </a:p>
          <a:p>
            <a:r>
              <a:rPr lang="en-US" sz="1400" b="0" dirty="0"/>
              <a:t>Teaching point: the literature search decides whether the question is novel, gives the background for the problem statement, and shows how others measured the outcome.</a:t>
            </a:r>
          </a:p>
          <a:p>
            <a:r>
              <a:rPr lang="en-US" sz="1400" b="0" dirty="0"/>
              <a:t>Ask the class (chat): 'What do you usually do when you need evidence quickly?' Honest answers: Google, a colleague, UpToDate, a guideline. All fine for care, but a proposal needs a documented search.</a:t>
            </a:r>
          </a:p>
          <a:p>
            <a:r>
              <a:rPr lang="en-US" sz="1400" b="0" dirty="0"/>
              <a:t>Timing: 1 minute.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Walk along the funnel from left to right: all of PubMed, one keyword, structured PICO blocks, filters, screening by people, a handful of key papers.</a:t>
            </a:r>
          </a:p>
          <a:p>
            <a:r>
              <a:rPr lang="en-US" sz="1400" b="0" dirty="0"/>
              <a:t>Source for the PubMed size: the PubMed 'About' page (https://pubmed.ncbi.nlm.nih.gov/about/) says 'more than 40 million citations and abstracts'. Checked on 19 October 2026 (page last updated 11 March 2025). Check it again before teaching and update the 'as of' date if the number has changed.</a:t>
            </a:r>
          </a:p>
          <a:p>
            <a:r>
              <a:rPr lang="en-US" sz="1400" b="0" dirty="0"/>
              <a:t>The other numbers are orders of magnitude only. They change every day.</a:t>
            </a:r>
          </a:p>
          <a:p>
            <a:r>
              <a:rPr lang="en-US" sz="1400" b="0" dirty="0"/>
              <a:t>Teaching point: the last two steps are done by reading, not by the computer.</a:t>
            </a:r>
          </a:p>
          <a:p>
            <a:r>
              <a:rPr lang="en-US" sz="1400" b="0" dirty="0"/>
              <a:t>Ask the class (chat): 'Why write down the date and the search string?' Expected: so it can be repeated. Journals and reviewers ask for it.</a:t>
            </a:r>
          </a:p>
          <a:p>
            <a:r>
              <a:rPr lang="en-US" sz="1400" b="0" dirty="0"/>
              <a:t>This slide is built from editable shapes: change a number or add a reference directly in PowerPoint.</a:t>
            </a:r>
          </a:p>
          <a:p>
            <a:r>
              <a:rPr lang="en-US" sz="1400" b="0" dirty="0"/>
              <a:t>Timing: 2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Turn each PICO element into a concept block: the MeSH term plus free-text words.</a:t>
            </a:r>
          </a:p>
          <a:p>
            <a:r>
              <a:rPr lang="en-US" sz="1400" b="0" dirty="0"/>
              <a:t>[tiab] = title and abstract. The asterisk (*) is truncation: restrictive fluid* also finds 'restrictive fluids'.</a:t>
            </a:r>
          </a:p>
          <a:p>
            <a:r>
              <a:rPr lang="en-US" sz="1400" b="0" dirty="0"/>
              <a:t>The comparison (usual care) is normally left out because the words vary too much.</a:t>
            </a:r>
          </a:p>
          <a:p>
            <a:r>
              <a:rPr lang="en-US" sz="1400" b="0" dirty="0"/>
              <a:t>Misconception: 'just type the whole question into PubMed'. You lose control of synonyms and logic.</a:t>
            </a:r>
          </a:p>
          <a:p>
            <a:r>
              <a:rPr lang="en-US" sz="1400" b="0" dirty="0"/>
              <a:t>Ask the class (chat): 'Which other words would authors use for restrictive?' Expected: conservative, limited, de-resuscitation, fluid removal, negative fluid balance.</a:t>
            </a:r>
          </a:p>
          <a:p>
            <a:r>
              <a:rPr lang="en-US" sz="1400" b="0" dirty="0"/>
              <a:t>Timing: 4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Another worked example, from the ward, so colleagues outside the ICU see that the method works for any topic.</a:t>
            </a:r>
          </a:p>
          <a:p>
            <a:r>
              <a:rPr lang="en-US" sz="1400" b="0" dirty="0"/>
              <a:t>Question: in adults at risk on the ward, does 2-hourly repositioning reduce new pressure injuries?</a:t>
            </a:r>
          </a:p>
          <a:p>
            <a:r>
              <a:rPr lang="en-US" sz="1400" b="0" dirty="0"/>
              <a:t>Here P and O share the same idea (pressure injury), so one block carries both. The second block is the intervention.</a:t>
            </a:r>
          </a:p>
          <a:p>
            <a:r>
              <a:rPr lang="en-US" sz="1400" b="0" dirty="0"/>
              <a:t>MeSH: authors write pressure ulcer, pressure injury, bedsore, decubitus. The MeSH heading 'Pressure Ulcer' collects them.</a:t>
            </a:r>
          </a:p>
          <a:p>
            <a:r>
              <a:rPr lang="en-US" sz="1400" b="0" dirty="0"/>
              <a:t>Ask the class (chat): 'Which other words would authors use for repositioning?' Expected: turning, position change, mobilisation, offloading.</a:t>
            </a:r>
          </a:p>
          <a:p>
            <a:r>
              <a:rPr lang="en-US" sz="1400" b="0" dirty="0"/>
              <a:t>Timing: 3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AND: only papers with both concepts, so fewer hits. OR: either word, so more hits. Use OR for synonyms.</a:t>
            </a:r>
          </a:p>
          <a:p>
            <a:r>
              <a:rPr lang="en-US" sz="1400" b="0" dirty="0"/>
              <a:t>NOT removes every paper that mentions the second term, even good papers that mention neonates once. That is why NOT is risky.</a:t>
            </a:r>
          </a:p>
          <a:p>
            <a:r>
              <a:rPr lang="en-US" sz="1400" b="0" dirty="0"/>
              <a:t>Tip: type the operators in capitals, and use brackets to control the order.</a:t>
            </a:r>
          </a:p>
          <a:p>
            <a:r>
              <a:rPr lang="en-US" sz="1400" b="0" dirty="0"/>
              <a:t>Ask the class (chat): 'septic shock AND fluids vs septic shock OR fluids: which gives more hits?' Expected: OR.</a:t>
            </a:r>
          </a:p>
          <a:p>
            <a:r>
              <a:rPr lang="en-US" sz="1400" b="0" dirty="0"/>
              <a:t>Timing: 2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Answers: 1 AND. 2 OR. 3 Fewer (AND narrows). 4 It removes every paper that mentions children anywhere, including good adult studies that mention children once.</a:t>
            </a:r>
          </a:p>
          <a:p>
            <a:r>
              <a:rPr lang="en-US" sz="1400" b="0" dirty="0"/>
              <a:t>Timing: 2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MeSH (Medical Subject Headings) is the controlled vocabulary of the US National Library of Medicine. Each MEDLINE record is tagged with MeSH terms, whatever words the authors used.</a:t>
            </a:r>
          </a:p>
          <a:p>
            <a:r>
              <a:rPr lang="en-US" sz="1400" b="0" dirty="0"/>
              <a:t>Searching a MeSH term includes the narrower terms below it ('explode'). For example, Sepsis[MeSH] includes Shock, Septic.</a:t>
            </a:r>
          </a:p>
          <a:p>
            <a:r>
              <a:rPr lang="en-US" sz="1400" b="0" dirty="0"/>
              <a:t>The newest records may not be indexed yet, so always add free-text [tiab] words.</a:t>
            </a:r>
          </a:p>
          <a:p>
            <a:r>
              <a:rPr lang="en-US" sz="1400" b="0" dirty="0"/>
              <a:t>Ask the class (chat): 'Why does MeSH help a nurse searching for pressure injury?' Expected: authors write pressure ulcer, bedsore, decubitus ulcer, and MeSH collects them under one heading.</a:t>
            </a:r>
          </a:p>
          <a:p>
            <a:r>
              <a:rPr lang="en-US" sz="1400" b="0" dirty="0"/>
              <a:t>Next slide: how to find the right MeSH term.</a:t>
            </a:r>
          </a:p>
          <a:p>
            <a:r>
              <a:rPr lang="en-US" sz="1400" b="0" dirty="0"/>
              <a:t>Timing: 2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Participants cannot know which words are MeSH terms. Show them three ways to find out.</a:t>
            </a:r>
          </a:p>
          <a:p>
            <a:r>
              <a:rPr lang="en-US" sz="1400" b="0" dirty="0"/>
              <a:t>Route 1, the MeSH Database: on the PubMed home page, under Explore, click 'MeSH Database' (or go to https://www.ncbi.nlm.nih.gov/mesh). Type an everyday word. The record shows the official heading, its definition, the entry terms it collects (for Pressure Ulcer: bedsore, decubitus ulcer, pressure injury and others) and its place in the tree. 'Add to search builder' sends it to PubMed.</a:t>
            </a:r>
          </a:p>
          <a:p>
            <a:r>
              <a:rPr lang="en-US" sz="1400" b="0" dirty="0"/>
              <a:t>Route 2, a known paper: open a paper you already know is relevant (for us, CLASSIC or Paper 1), scroll down to 'MeSH terms' and reuse the headings that match your concepts. The demo shows this.</a:t>
            </a:r>
          </a:p>
          <a:p>
            <a:r>
              <a:rPr lang="en-US" sz="1400" b="0" dirty="0"/>
              <a:t>Route 3, Search details: run your free-text words, then open 'Search details' on the Advanced page. PubMed's automatic term mapping shows which MeSH heading it matched.</a:t>
            </a:r>
          </a:p>
          <a:p>
            <a:r>
              <a:rPr lang="en-US" sz="1400" b="0" dirty="0"/>
              <a:t>Check the record before you use a heading: sometimes the heading is broader or narrower than you expect.</a:t>
            </a:r>
          </a:p>
          <a:p>
            <a:r>
              <a:rPr lang="en-US" sz="1400" b="0" dirty="0"/>
              <a:t>Timing: 2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Quotes keep a phrase together.</a:t>
            </a:r>
          </a:p>
          <a:p>
            <a:r>
              <a:rPr lang="en-US" sz="1400" b="0" dirty="0"/>
              <a:t>Truncation (the asterisk) helps when authors write the same idea with different endings. Clinical example: for a paediatric question, child* finds child, children, childhood and childhood-onset in one go, instead of typing each word with OR. Other useful stems: nurs* (nurse, nurses, nursing), restrict* (restricted, restriction, restrictive).</a:t>
            </a:r>
          </a:p>
          <a:p>
            <a:r>
              <a:rPr lang="en-US" sz="1400" b="0" dirty="0"/>
              <a:t>Cautions: child* also finds childbirth, and too short a stem (flu*) finds influenza and fluoride. In PubMed the stem needs at least four letters, and a truncated word is not mapped to MeSH, so keep the MeSH term in the block as well.</a:t>
            </a:r>
          </a:p>
          <a:p>
            <a:r>
              <a:rPr lang="en-US" sz="1400" b="0" dirty="0"/>
              <a:t>Field tags restrict where PubMed looks. Filters (left of the results) narrow by article type, date and age. Each filter needs a reason you can write down.</a:t>
            </a:r>
          </a:p>
          <a:p>
            <a:r>
              <a:rPr lang="en-US" sz="1400" b="0" dirty="0"/>
              <a:t>Misconception: 'filter to free full text'. That throws away key papers.</a:t>
            </a:r>
          </a:p>
          <a:p>
            <a:r>
              <a:rPr lang="en-US" sz="1400" b="0" dirty="0"/>
              <a:t>Timing: 3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PubMed: free, run by the US National Library of Medicine, biomedical journals, MeSH, many filters, a transparent search you can repeat.</a:t>
            </a:r>
          </a:p>
          <a:p>
            <a:r>
              <a:rPr lang="en-US" sz="1400" b="0" dirty="0"/>
              <a:t>Google Scholar: very broad (theses, books, preprints), good for grey literature and 'Cited by', but hidden ranking, few filters, hard to repeat.</a:t>
            </a:r>
          </a:p>
          <a:p>
            <a:r>
              <a:rPr lang="en-US" sz="1400" b="0" dirty="0"/>
              <a:t>PubMed is not the only database. Embase, the Cochrane Library, Web of Science, Scopus and CINAHL (for nursing) are the other standard sources. A systematic review searches several of them (extra slide 'Beyond PubMed'). For a Level 1 proposal, PubMed plus a trial registry is enough.</a:t>
            </a:r>
          </a:p>
          <a:p>
            <a:r>
              <a:rPr lang="en-US" sz="1400" b="0" dirty="0"/>
              <a:t>Ask the class (chat): 'A colleague found a perfect paper in Google Scholar. What should you check?' Expected: peer-reviewed or preprint? Legitimate journal? (Predatory journals: Session 8.)</a:t>
            </a:r>
          </a:p>
          <a:p>
            <a:r>
              <a:rPr lang="en-US" sz="1400" b="0" dirty="0"/>
              <a:t>Timing: 2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before starting any research, get an overview of what is already known about your question. The best overview is a systematic review: one you find, or one you do yourself.</a:t>
            </a:r>
          </a:p>
          <a:p>
            <a:r>
              <a:rPr lang="en-US" sz="1400" b="0" dirty="0"/>
              <a:t>Where to look: the Cochrane Library (Cochrane systematic reviews, mostly on treatments), PubMed with the article-type filter 'Systematic Review', and PROSPERO (https://www.crd.york.ac.uk/prospero/), the international register of systematic reviews that are planned or under way.</a:t>
            </a:r>
          </a:p>
          <a:p>
            <a:r>
              <a:rPr lang="en-US" sz="1400" b="0" dirty="0"/>
              <a:t>If a recent, good review answers your question, do not repeat it: build on it and move your question to the gap that remains. If there is none, or it is out of date, that gap is part of your justification.</a:t>
            </a:r>
          </a:p>
          <a:p>
            <a:r>
              <a:rPr lang="en-US" sz="1400" b="0" dirty="0"/>
              <a:t>Doing a systematic review and meta-analysis yourself is a course of its own: Level 3 has a dedicated module (Module A: systematic review and meta-analysis).</a:t>
            </a:r>
          </a:p>
          <a:p>
            <a:r>
              <a:rPr lang="en-US" sz="1400" b="0" dirty="0"/>
              <a:t>Ask the class (chat): 'Has anyone started a project and then found it had already been done?'</a:t>
            </a:r>
          </a:p>
          <a:p>
            <a:r>
              <a:rPr lang="en-US" sz="1400" b="0" dirty="0"/>
              <a:t>Timing: 2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Follow Course/Demos/s2_demo.md, Part A (PubMed): exact strings, where to click, and the offline fallback.</a:t>
            </a:r>
          </a:p>
          <a:p>
            <a:r>
              <a:rPr lang="en-US" sz="1400" b="0" dirty="0"/>
              <a:t>Do not promise hit counts. Expect tens of thousands for 'septic shock' and a few thousand for the full PICO string. The numbers change every day.</a:t>
            </a:r>
          </a:p>
          <a:p>
            <a:r>
              <a:rPr lang="en-US" sz="1400" b="0" dirty="0"/>
              <a:t>CLASSIC (first time we name it): a large randomised trial, Meyhoff et al., N Engl J Med 2022, 'Restriction of Intravenous Fluid in ICU Patients with Septic Shock'. The name stands for Conservative versus Liberal Approach to Fluid Therapy of Septic Shock in Intensive Care. In 1,554 adults with septic shock in European ICUs, restricting IV fluid did not change 90-day mortality. It is the main trial behind our running example, so say this when it appears in the results.</a:t>
            </a:r>
          </a:p>
          <a:p>
            <a:r>
              <a:rPr lang="en-US" sz="1400" b="0" dirty="0"/>
              <a:t>Share your screen. Narrate slowly and pause after each step so participants can note the number of hits on their sheet. Invite synonyms for the blocks in the chat and add one or two live.</a:t>
            </a:r>
          </a:p>
          <a:p>
            <a:r>
              <a:rPr lang="en-US" sz="1400" b="0" dirty="0"/>
              <a:t>If your internet fails, switch to the screenshots (the second trainer can share them). Do not troubleshoot live.</a:t>
            </a:r>
          </a:p>
          <a:p>
            <a:r>
              <a:rPr lang="en-US" sz="1400" b="0" dirty="0"/>
              <a:t>Timing: 10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Individual: participants write their string on the exercise sheet or in a text file. They do not search yet.</a:t>
            </a:r>
          </a:p>
          <a:p>
            <a:r>
              <a:rPr lang="en-US" sz="1400" b="0" dirty="0"/>
              <a:t>After 4 minutes, call on 2 or 3 participants by name (tell the class at the start that you will do this). Each unmutes and reads one block or the whole string aloud. Type it on your shared screen as they read, and ask the class for one missing synonym.</a:t>
            </a:r>
          </a:p>
          <a:p>
            <a:r>
              <a:rPr lang="en-US" sz="1400" b="0" dirty="0"/>
              <a:t>Listen for: missing brackets, AND and OR mixed inside one block, the comparison included as a block, NOT used without a reason.</a:t>
            </a:r>
          </a:p>
          <a:p>
            <a:r>
              <a:rPr lang="en-US" sz="1400" b="0" dirty="0"/>
              <a:t>Fast finishers: add one filter and write why.</a:t>
            </a:r>
          </a:p>
          <a:p>
            <a:r>
              <a:rPr lang="en-US" sz="1400" b="0" dirty="0"/>
              <a:t>Timing: 5 minutes. Segment 2.1 ends at 0:50.</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SEGMENT 2.2 (0:50-1:10, 20:20-20:40).</a:t>
            </a:r>
          </a:p>
          <a:p>
            <a:r>
              <a:rPr lang="en-US" sz="1400" b="0" dirty="0"/>
              <a:t>Teaching point: two habits protect every proposal and paper: save references in a reference manager from day one, and never copy wording from a source.</a:t>
            </a:r>
          </a:p>
          <a:p>
            <a:r>
              <a:rPr lang="en-US" sz="1400" b="0" dirty="0"/>
              <a:t>Timing: 30 seconds.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never type references by hand. A reference manager stores each paper once and formats it in any journal style.</a:t>
            </a:r>
          </a:p>
          <a:p>
            <a:r>
              <a:rPr lang="en-US" sz="1400" b="0" dirty="0"/>
              <a:t>Zotero (free, open source) and Mendeley (free) work with Word. EndNote is common in universities but paid. In this course everyone uses Zotero (installed as Session 1 homework).</a:t>
            </a:r>
          </a:p>
          <a:p>
            <a:r>
              <a:rPr lang="en-US" sz="1400" b="0" dirty="0"/>
              <a:t>Browser connectors (e.g. Zotero Connector) save a paper from the journal page in one click, often with the PDF.</a:t>
            </a:r>
          </a:p>
          <a:p>
            <a:r>
              <a:rPr lang="en-US" sz="1400" b="0" dirty="0"/>
              <a:t>Misconception: 'I will sort the references at the end'. Saving as you go takes seconds, but rebuilding a list takes hours and causes errors.</a:t>
            </a:r>
          </a:p>
          <a:p>
            <a:r>
              <a:rPr lang="en-US" sz="1400" b="0" dirty="0"/>
              <a:t>Timing: 2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Instructor script: Course/Demos/s2_demo.md, Part B (Step 6), with what to click, what to say and what to do if Zotero fails. The same script is Course/Demos/s2_demo.pdf and the 'Session 2 demo' page of the course website.</a:t>
            </a:r>
          </a:p>
          <a:p>
            <a:r>
              <a:rPr lang="en-US" sz="1400" b="0" dirty="0"/>
              <a:t>The words in quotation marks on the slide are Zotero's own button names in Word.</a:t>
            </a:r>
          </a:p>
          <a:p>
            <a:r>
              <a:rPr lang="en-US" sz="1400" b="0" dirty="0"/>
              <a:t>Preparation: Zotero desktop and its Word plug-in installed, an empty test library, a blank Word document.</a:t>
            </a:r>
          </a:p>
          <a:p>
            <a:r>
              <a:rPr lang="en-US" sz="1400" b="0" dirty="0"/>
              <a:t>Everyone installed Zotero as Session 1 homework, so participants can repeat each step on their own computer. Anyone whose installation fails watches now and fixes it after the session with the second trainer.</a:t>
            </a:r>
          </a:p>
          <a:p>
            <a:r>
              <a:rPr lang="en-US" sz="1400" b="0" dirty="0"/>
              <a:t>If Zotero fails, show the screenshots and say 'the same file works in Mendeley and EndNote'.</a:t>
            </a:r>
          </a:p>
          <a:p>
            <a:r>
              <a:rPr lang="en-US" sz="1400" b="0" dirty="0"/>
              <a:t>Timing: 5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Vancouver (numbered, in the order cited) is used by most medical journals and follows the ICMJE recommendations. APA (author and year) is common in nursing, psychology and social science.</a:t>
            </a:r>
          </a:p>
          <a:p>
            <a:r>
              <a:rPr lang="en-US" sz="1400" b="0" dirty="0"/>
              <a:t>Every journal states its style in the 'Guide for authors'. A reference manager switches between thousands of styles in one click.</a:t>
            </a:r>
          </a:p>
          <a:p>
            <a:r>
              <a:rPr lang="en-US" sz="1400" b="0" dirty="0"/>
              <a:t>Teaching point: a citation lets the reader check your claim. Cite the original study for facts and numbers, not a review that quotes it, wherever you can.</a:t>
            </a:r>
          </a:p>
          <a:p>
            <a:r>
              <a:rPr lang="en-US" sz="1400" b="0" dirty="0"/>
              <a:t>Ask the class (chat): 'Which style uses [1]?' Expected: Vancouver.</a:t>
            </a:r>
          </a:p>
          <a:p>
            <a:r>
              <a:rPr lang="en-US" sz="1400" b="0" dirty="0"/>
              <a:t>Timing: 2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Left: one sentence from the conclusion of Paper 1's abstract (quoted with attribution).</a:t>
            </a:r>
          </a:p>
          <a:p>
            <a:r>
              <a:rPr lang="en-US" sz="1400" b="0" dirty="0"/>
              <a:t>Middle: 'patchwriting', the same sentence with a few words swapped. Even with a reference this is plagiarism, because the structure and most of the wording are copied. Similarity checkers used by journals detect it easily.</a:t>
            </a:r>
          </a:p>
          <a:p>
            <a:r>
              <a:rPr lang="en-US" sz="1400" b="0" dirty="0"/>
              <a:t>Right: a real paraphrase, with a new structure, extra context from the paper (pilot, 48 patients, which fluids), and a citation.</a:t>
            </a:r>
          </a:p>
          <a:p>
            <a:r>
              <a:rPr lang="en-US" sz="1400" b="0" dirty="0"/>
              <a:t>Method: read, close the paper, write from memory, check the facts, cite. If you need the exact words, use quotation marks and a citation. Quotes are rare in medical writing.</a:t>
            </a:r>
          </a:p>
          <a:p>
            <a:r>
              <a:rPr lang="en-US" sz="1400" b="0" dirty="0"/>
              <a:t>Misconception: 'if I cite it, I can copy it'. Citation credits the idea, but it does not license copying the wording. AI rewording tools do not solve this either. You remain responsible (Session 7).</a:t>
            </a:r>
          </a:p>
          <a:p>
            <a:r>
              <a:rPr lang="en-US" sz="1400" b="0" dirty="0"/>
              <a:t>Ask the class (chat): 'Is copying the Methods wording from your own earlier paper allowed?' Expected: it is text recycling. Check the journal policy, and usually rewrite or cite.</a:t>
            </a:r>
          </a:p>
          <a:p>
            <a:r>
              <a:rPr lang="en-US" sz="1400" b="0" dirty="0"/>
              <a:t>Timing: 3 minutes. Exercise 2 on the sheet practises this at home.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Common knowledge ('sepsis is an infection-related emergency') does not need a citation. Specific facts and numbers do.</a:t>
            </a:r>
          </a:p>
          <a:p>
            <a:r>
              <a:rPr lang="en-US" sz="1400" b="0" dirty="0"/>
              <a:t>Citing a paper you have only seen quoted elsewhere spreads errors. Check the original.</a:t>
            </a:r>
          </a:p>
          <a:p>
            <a:r>
              <a:rPr lang="en-US" sz="1400" b="0" dirty="0"/>
              <a:t>AI chat tools may invent references that look real. Every reference must be found in PubMed or on the journal site.</a:t>
            </a:r>
          </a:p>
          <a:p>
            <a:r>
              <a:rPr lang="en-US" sz="1400" b="0" dirty="0"/>
              <a:t>Timing: 1 minute.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Answers: 1 Not OK: patchwriting is plagiarism even with a citation. 2 OK (but rare in medical writing). 3 Not OK: someone else's finding needs a citation. 4 Not OK: you may repeat an error, so read and cite the original.</a:t>
            </a:r>
          </a:p>
          <a:p>
            <a:r>
              <a:rPr lang="en-US" sz="1400" b="0" dirty="0"/>
              <a:t>Timing: 2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Journal articles in PubMed are only the tip of the iceberg. Below the waterline is the grey literature: everything not published in a journal. In this course it includes trial registries (as in the course glossary), together with conference abstracts, theses, reports, guidelines and preprints.</a:t>
            </a:r>
          </a:p>
          <a:p>
            <a:r>
              <a:rPr lang="en-US" sz="1400" b="0" dirty="0"/>
              <a:t>Why it matters: studies with negative or disappointing results are less likely to be published (publication bias), so the published literature can look more positive than the truth. Searching below the waterline reduces this bias in what you find.</a:t>
            </a:r>
          </a:p>
          <a:p>
            <a:r>
              <a:rPr lang="en-US" sz="1400" b="0" dirty="0"/>
              <a:t>What a trial registry is: a public database where a clinical trial is recorded before the first patient is enrolled. The record gives the question, the design, the planned primary outcome, the planned sample size and the status (recruiting, completed, results posted). Medical journals that follow the ICMJE recommendations only publish trials that were registered.</a:t>
            </a:r>
          </a:p>
          <a:p>
            <a:r>
              <a:rPr lang="en-US" sz="1400" b="0" dirty="0"/>
              <a:t>The main registries: ClinicalTrials.gov (run by the US National Library of Medicine) and the WHO International Clinical Trials Registry Platform (ICTRP), which searches many national registries at once. Systematic reviews are registered in the same way, in PROSPERO.</a:t>
            </a:r>
          </a:p>
          <a:p>
            <a:r>
              <a:rPr lang="en-US" sz="1400" b="0" dirty="0"/>
              <a:t>Use: compare the planned primary outcome with the published paper. A switched outcome is a warning sign. Registries also show trials that finished but never published their results.</a:t>
            </a:r>
          </a:p>
          <a:p>
            <a:r>
              <a:rPr lang="en-US" sz="1400" b="0" dirty="0"/>
              <a:t>Paper 1 is registered as NCT04947904, registered before the first patient was enrolled. A good homework habit: open the registry record and compare its planned primary outcome with the paper.</a:t>
            </a:r>
          </a:p>
          <a:p>
            <a:r>
              <a:rPr lang="en-US" sz="1400" b="0" dirty="0"/>
              <a:t>Preprints (e.g. medRxiv) are not peer reviewed. Read them with extra care.</a:t>
            </a:r>
          </a:p>
          <a:p>
            <a:r>
              <a:rPr lang="en-US" sz="1400" b="0" dirty="0"/>
              <a:t>Ask the class (chat): 'Why check a registry before starting your own trial?' Expected: someone may already be running the same study.</a:t>
            </a:r>
          </a:p>
          <a:p>
            <a:r>
              <a:rPr lang="en-US" sz="1400" b="0" dirty="0"/>
              <a:t>Timing: 3 minutes. Segment 2.2 ends at 1:10, then the break.</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BREAK (1:10-1:25, 20:40-20:55).</a:t>
            </a:r>
          </a:p>
          <a:p>
            <a:r>
              <a:rPr lang="en-US" sz="1400" b="0" dirty="0"/>
              <a:t>Say: stand up, stretch and rest your eyes. Before we restart, open Paper 1 (link in the chat).</a:t>
            </a:r>
          </a:p>
          <a:p>
            <a:r>
              <a:rPr lang="en-US" sz="1400" b="0" dirty="0"/>
              <a:t>During the break: post the link to Paper 1 as a clean PDF in the chat for the reading task (Course/Papers/Paper 1 - Boulet 2024 Crit Care (RCT) - original.pdf, or the DOI link on the course website page 'The two papers').</a:t>
            </a:r>
          </a:p>
          <a:p>
            <a:r>
              <a:rPr lang="en-US" sz="1400" b="0" dirty="0"/>
              <a:t>Say clearly in the chat what time you will begin again, and restart on time.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SEGMENT 2.3 (1:25-2:05, 20:55-21:35).</a:t>
            </a:r>
          </a:p>
          <a:p>
            <a:r>
              <a:rPr lang="en-US" sz="1400" b="0" dirty="0"/>
              <a:t>Teaching point: busy clinicians need a reading routine. In 15 minutes you can decide whether a paper is relevant, what it found and whether to trust it.</a:t>
            </a:r>
          </a:p>
          <a:p>
            <a:r>
              <a:rPr lang="en-US" sz="1400" b="0" dirty="0"/>
              <a:t>Check in the chat that everyone has opened the clean abstract of Paper 1 before the task.</a:t>
            </a:r>
          </a:p>
          <a:p>
            <a:r>
              <a:rPr lang="en-US" sz="1400" b="0" dirty="0"/>
              <a:t>Timing: 30 seconds.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IMRaD = Introduction, Methods, Results and Discussion: the standard structure of an original research paper.</a:t>
            </a:r>
          </a:p>
          <a:p>
            <a:r>
              <a:rPr lang="en-US" sz="1400" b="0" dirty="0"/>
              <a:t>The title and the abstract sit on top of IMRaD. They are not one of its letters, which is why they come first in the picture. The small 'a' in IMRaD stands for 'and', not for 'abstract'.</a:t>
            </a:r>
          </a:p>
          <a:p>
            <a:r>
              <a:rPr lang="en-US" sz="1400" b="0" dirty="0"/>
              <a:t>The hourglass: the Introduction narrows from the broad problem to the specific question. Methods and Results are narrow and factual. The Discussion widens again to what it means for practice.</a:t>
            </a:r>
          </a:p>
          <a:p>
            <a:r>
              <a:rPr lang="en-US" sz="1400" b="0" dirty="0"/>
              <a:t>Teaching point: knowing the shape tells you where to look. The question is at the end of the Introduction, the primary outcome is in the Methods, and the main number is in the Results (and the abstract).</a:t>
            </a:r>
          </a:p>
          <a:p>
            <a:r>
              <a:rPr lang="en-US" sz="1400" b="0" dirty="0"/>
              <a:t>Misconception: 'the Discussion tells me what was found'. The Discussion is the authors' interpretation. The Results are the evidence.</a:t>
            </a:r>
          </a:p>
          <a:p>
            <a:r>
              <a:rPr lang="en-US" sz="1400" b="0" dirty="0"/>
              <a:t>Ask the class (chat): 'Where do you find who was included?' Expected: Methods (eligibility) and Results (flow chart, Table 1).</a:t>
            </a:r>
          </a:p>
          <a:p>
            <a:r>
              <a:rPr lang="en-US" sz="1400" b="0" dirty="0"/>
              <a:t>Timing: 4 minutes. Sessions 7 and 8 teach how to write each section.</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Do not read front to back. Step 1, title (30 seconds): is it about my question? Step 2, abstract (3 minutes): PICO, design, main result. Most papers are rejected here.</a:t>
            </a:r>
          </a:p>
          <a:p>
            <a:r>
              <a:rPr lang="en-US" sz="1400" b="0" dirty="0"/>
              <a:t>Step 3, figures and tables (4 minutes): the flow chart (who was lost), Table 1 (were groups similar), the main results table.</a:t>
            </a:r>
          </a:p>
          <a:p>
            <a:r>
              <a:rPr lang="en-US" sz="1400" b="0" dirty="0"/>
              <a:t>Step 4, methods (5 minutes): who, how chosen, the primary outcome, how bias was reduced. Step 5, discussion (2-3 minutes): limitations, and do the conclusions match the data?</a:t>
            </a:r>
          </a:p>
          <a:p>
            <a:r>
              <a:rPr lang="en-US" sz="1400" b="0" dirty="0"/>
              <a:t>Teaching point: you read the Introduction and full Discussion only for papers you will cite or appraise in depth.</a:t>
            </a:r>
          </a:p>
          <a:p>
            <a:r>
              <a:rPr lang="en-US" sz="1400" b="0" dirty="0"/>
              <a:t>Misconception: 'reading only the abstract is enough'. Abstracts omit limitations and can contain spin (next slides).</a:t>
            </a:r>
          </a:p>
          <a:p>
            <a:r>
              <a:rPr lang="en-US" sz="1400" b="0" dirty="0"/>
              <a:t>Timing: 3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Most clinical journals require a structured abstract: Background, Methods, Results, Conclusions (plus the trial registration number for trials).</a:t>
            </a:r>
          </a:p>
          <a:p>
            <a:r>
              <a:rPr lang="en-US" sz="1400" b="0" dirty="0"/>
              <a:t>Methods must name the design, setting, participants, intervention or exposure, comparison and the primary outcome.</a:t>
            </a:r>
          </a:p>
          <a:p>
            <a:r>
              <a:rPr lang="en-US" sz="1400" b="0" dirty="0"/>
              <a:t>Results must give the numbers screened and analysed and the primary result as an effect size with its 95% confidence interval, not only a p-value or 'significant'.</a:t>
            </a:r>
          </a:p>
          <a:p>
            <a:r>
              <a:rPr lang="en-US" sz="1400" b="0" dirty="0"/>
              <a:t>Conclusions answer the primary question, no more and no less. Reporting guidelines have abstract checklists (CONSORT for Abstracts, STROBE), covered in Session 8.</a:t>
            </a:r>
          </a:p>
          <a:p>
            <a:r>
              <a:rPr lang="en-US" sz="1400" b="0" dirty="0"/>
              <a:t>Ask the class (chat): 'An abstract says only: mortality was significantly lower (p &lt; 0.05). What is missing?' Expected: the actual rates, the effect size and the confidence interval.</a:t>
            </a:r>
          </a:p>
          <a:p>
            <a:r>
              <a:rPr lang="en-US" sz="1400" b="0" dirty="0"/>
              <a:t>Timing: 3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Worked example (illustrative numbers, not from a real trial).</a:t>
            </a:r>
          </a:p>
          <a:p>
            <a:r>
              <a:rPr lang="en-US" sz="1400" b="0" dirty="0"/>
              <a:t>Left: 'significantly lower (p &lt; 0.05)' tells us nothing about how big the difference is, how sure we are, or when it was measured.</a:t>
            </a:r>
          </a:p>
          <a:p>
            <a:r>
              <a:rPr lang="en-US" sz="1400" b="0" dirty="0"/>
              <a:t>Right: rates in each group, the size of the difference (8 percentage points), the 95% confidence interval and the time point (28 days). A reader can judge whether the difference matters clinically.</a:t>
            </a:r>
          </a:p>
          <a:p>
            <a:r>
              <a:rPr lang="en-US" sz="1400" b="0" dirty="0"/>
              <a:t>Teaching point: ask 'how big, how sure, by when?' of every result you read. Confidence intervals are explained properly in Session 6.</a:t>
            </a:r>
          </a:p>
          <a:p>
            <a:r>
              <a:rPr lang="en-US" sz="1400" b="0" dirty="0"/>
              <a:t>Ask the class (poll, left or right): 'Which sentence would you trust to change practice?' Expected: the right one, because you can see the size and the uncertainty.</a:t>
            </a:r>
          </a:p>
          <a:p>
            <a:r>
              <a:rPr lang="en-US" sz="1400" b="0" dirty="0"/>
              <a:t>Timing: 3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Spin = reporting that makes results look more favourable than the data justify. It is common in abstracts of trials with non-significant primary outcomes.</a:t>
            </a:r>
          </a:p>
          <a:p>
            <a:r>
              <a:rPr lang="en-US" sz="1400" b="0" dirty="0"/>
              <a:t>Row 1: Paper 1's Discussion calls p = 0.42 for the primary outcome a 'non-significant trend'. A p of 0.42 is no evidence of a difference. The correct phrase is 'no significant difference, and the confidence interval was wide'. To its credit, the conclusion of Paper 1's abstract has no spin.</a:t>
            </a:r>
          </a:p>
          <a:p>
            <a:r>
              <a:rPr lang="en-US" sz="1400" b="0" dirty="0"/>
              <a:t>Row 2: highlighting a positive secondary outcome when the primary outcome showed nothing.</a:t>
            </a:r>
          </a:p>
          <a:p>
            <a:r>
              <a:rPr lang="en-US" sz="1400" b="0" dirty="0"/>
              <a:t>Row 3: causal words for observational data. Paper 2's title says 'Impact of...' although a cohort can only show association (its abstract conclusion correctly says 'associated').</a:t>
            </a:r>
          </a:p>
          <a:p>
            <a:r>
              <a:rPr lang="en-US" sz="1400" b="0" dirty="0"/>
              <a:t>Row 4: claiming improvement from before-after change within one group, with no comparison between groups.</a:t>
            </a:r>
          </a:p>
          <a:p>
            <a:r>
              <a:rPr lang="en-US" sz="1400" b="0" dirty="0"/>
              <a:t>Misconception: 'peer review removes spin'. It reduces it, but spin is frequent in published papers.</a:t>
            </a:r>
          </a:p>
          <a:p>
            <a:r>
              <a:rPr lang="en-US" sz="1400" b="0" dirty="0"/>
              <a:t>Timing: 4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Take one item at a time. Give the class 30 seconds to think, then call on one or two participants by name to unmute and say where the spin is and how they would rewrite it. Ask the class whether anyone disagrees before you give the answer.</a:t>
            </a:r>
          </a:p>
          <a:p>
            <a:r>
              <a:rPr lang="en-US" sz="1400" b="0" dirty="0"/>
              <a:t>Answers: 1 Causal word for an observational design: write 'was associated with higher mortality'. 2 p = 0.31 is no evidence of a difference: write 'no significant difference, and the CI was wide'. 3 The headline is a secondary outcome: lead with the primary result. 4 Before-after change without a comparison, and other things may have changed: write 'mortality was lower after implementation, but without a control group we cannot attribute this to the protocol'.</a:t>
            </a:r>
          </a:p>
          <a:p>
            <a:r>
              <a:rPr lang="en-US" sz="1400" b="0" dirty="0"/>
              <a:t>Timing: 3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Individual work, quietly for 8 minutes (cameras may go off), then 4 minutes in which everyone types the primary outcome and main result in the chat and you comment on the answers. Beginners need the extra time. Do not rush it.</a:t>
            </a:r>
          </a:p>
          <a:p>
            <a:r>
              <a:rPr lang="en-US" sz="1400" b="0" dirty="0"/>
              <a:t>Where the paper is: Course/Papers/Paper 1 - Boulet 2024 Crit Care (RCT) - original.pdf (the clean original, without our notes). It is open access (CC BY-NC-ND), so the unchanged original may be shared. The course website page 'The two papers' links to it by DOI (10.1186/s13054-024-05155-z), and you post the link in the chat at the break. The annotated versions (English and Vietnamese, also in Course/Papers) are for after the task.</a:t>
            </a:r>
          </a:p>
          <a:p>
            <a:r>
              <a:rPr lang="en-US" sz="1400" b="0" dirty="0"/>
              <a:t>Watch the chat. The hardest cells: the primary outcome (many write 'mortality', but it is cumulative fluid balance at day 5) and the main result (they should copy the difference with its 95% CI, -15.2 to 41.6, which crosses zero).</a:t>
            </a:r>
          </a:p>
          <a:p>
            <a:r>
              <a:rPr lang="en-US" sz="1400" b="0" dirty="0"/>
              <a:t>Fast finishers: read Paper 2's abstract and spot the word in its title that overstates the design ('Impact').</a:t>
            </a:r>
          </a:p>
          <a:p>
            <a:r>
              <a:rPr lang="en-US" sz="1400" b="0" dirty="0"/>
              <a:t>Timing: 12 minutes. The answers are on the next slide.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Go through the grid quickly. Ask for each row in the chat before you reveal it.</a:t>
            </a:r>
          </a:p>
          <a:p>
            <a:r>
              <a:rPr lang="en-US" sz="1400" b="0" dirty="0"/>
              <a:t>Key points. (1) A pilot trial with 48 analysed patients. (2) The primary outcome is cumulative fluid balance at day 5, not mortality. (3) The confidence interval for the difference (-15.2 to 41.6 ml/kg) includes zero, so there is no evidence of a difference. (4) The abstract conclusion matches the result (good practice). (5) The trial was registered.</a:t>
            </a:r>
          </a:p>
          <a:p>
            <a:r>
              <a:rPr lang="en-US" sz="1400" b="0" dirty="0"/>
              <a:t>If a sharp participant asks: the medians (6.9 vs 35.0 ml/kg) differ by more than the reported difference of 13.2 because the 13.2 is a difference in means (the Methods report the mean difference with its 95% CI), not a difference in medians. The course annotations flag this mismatch. Park it for Sessions 6-8.</a:t>
            </a:r>
          </a:p>
          <a:p>
            <a:r>
              <a:rPr lang="en-US" sz="1400" b="0" dirty="0"/>
              <a:t>Link to our question: this trial does not answer the 28-day mortality question. It answers a feasibility-type question about fluid balance. That is exactly the 'feasible rewrite' from the FINER slide.</a:t>
            </a:r>
          </a:p>
          <a:p>
            <a:r>
              <a:rPr lang="en-US" sz="1400" b="0" dirty="0"/>
              <a:t>Timing: 5 minutes, row by row. Segment 2.3 ends at 2:05.</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SEGMENT 2.4 (2:05-2:20, 21:35-21:50).</a:t>
            </a:r>
          </a:p>
          <a:p>
            <a:r>
              <a:rPr lang="en-US" sz="1400" b="0" dirty="0"/>
              <a:t>Teaching point: reading is not the end. A literature matrix turns papers into a gap, the gap into a problem statement, and the PICO into a working title.</a:t>
            </a:r>
          </a:p>
          <a:p>
            <a:r>
              <a:rPr lang="en-US" sz="1400" b="0" dirty="0"/>
              <a:t>Timing: 30 seconds.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The worksheet is in Course/Templates (literature review worksheet). One row per paper, the same columns each time.</a:t>
            </a:r>
          </a:p>
          <a:p>
            <a:r>
              <a:rPr lang="en-US" sz="1400" b="0" dirty="0"/>
              <a:t>Rows 1-3 show the course papers: Paper 1 (Boulet 2024, pilot RCT: fluid balance, no significant difference), Paper 2 (Hyun 2023, matched cohort: positive balance on days 2-3 associated with higher 28-day mortality), and CLASSIC (Meyhoff 2022: no difference in 90-day mortality).</a:t>
            </a:r>
          </a:p>
          <a:p>
            <a:r>
              <a:rPr lang="en-US" sz="1400" b="0" dirty="0"/>
              <a:t>Notice: the three papers measure different outcomes at different times. A matrix makes that visible at once.</a:t>
            </a:r>
          </a:p>
          <a:p>
            <a:r>
              <a:rPr lang="en-US" sz="1400" b="0" dirty="0"/>
              <a:t>Teaching point: the 'key limitation' column is where the gap, and your study's justification, comes from.</a:t>
            </a:r>
          </a:p>
          <a:p>
            <a:r>
              <a:rPr lang="en-US" sz="1400" b="0" dirty="0"/>
              <a:t>Timing: 3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The papers you read become the Introduction of your proposal. It is the same funnel as the top of the IMRaD hourglass.</a:t>
            </a:r>
          </a:p>
          <a:p>
            <a:r>
              <a:rPr lang="en-US" sz="1400" b="0" dirty="0"/>
              <a:t>Paragraph 1, what is known: the size of the problem and current practice, with references.</a:t>
            </a:r>
          </a:p>
          <a:p>
            <a:r>
              <a:rPr lang="en-US" sz="1400" b="0" dirty="0"/>
              <a:t>Paragraph 2, what is not known: the gap (conflicting studies, no studies in patients like ours, outcomes not measured). Your literature matrix's 'limitation' column feeds this paragraph.</a:t>
            </a:r>
          </a:p>
          <a:p>
            <a:r>
              <a:rPr lang="en-US" sz="1400" b="0" dirty="0"/>
              <a:t>Paragraph 3, why it matters here: local data (an audit, an incident review, a number from your unit). Then state the question and aim.</a:t>
            </a:r>
          </a:p>
          <a:p>
            <a:r>
              <a:rPr lang="en-US" sz="1400" b="0" dirty="0"/>
              <a:t>Misconception: 'the background must review everything ever written'. Paper 1's introduction does the whole funnel in under 500 words.</a:t>
            </a:r>
          </a:p>
          <a:p>
            <a:r>
              <a:rPr lang="en-US" sz="1400" b="0" dirty="0"/>
              <a:t>Timing: 3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This is what the funnel looks like as real text, for the feasible rewrite of the running example.</a:t>
            </a:r>
          </a:p>
          <a:p>
            <a:r>
              <a:rPr lang="en-US" sz="1400" b="0" dirty="0"/>
              <a:t>Paragraph 1 (known) cites Paper 2. Paragraph 2 (not known) cites CLASSIC, CLOVERS and Paper 1 and ends with the gap. Paragraph 3 (why here) uses local data (replace the audit statement with your own numbers) and ends with the question.</a:t>
            </a:r>
          </a:p>
          <a:p>
            <a:r>
              <a:rPr lang="en-US" sz="1400" b="0" dirty="0"/>
              <a:t>Teaching point: every factual sentence carries a citation number, and the last sentence leads straight into the PICO question.</a:t>
            </a:r>
          </a:p>
          <a:p>
            <a:r>
              <a:rPr lang="en-US" sz="1400" b="0" dirty="0"/>
              <a:t>Misconception: 'the problem statement should be long and impressive'. About 300 words is enough for a proposal.</a:t>
            </a:r>
          </a:p>
          <a:p>
            <a:r>
              <a:rPr lang="en-US" sz="1400" b="0" dirty="0"/>
              <a:t>Model text in English. You may write your proposal in Vietnamese, but search and cite in English.</a:t>
            </a:r>
          </a:p>
          <a:p>
            <a:r>
              <a:rPr lang="en-US" sz="1400" b="0" dirty="0"/>
              <a:t>Timing: 4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A good title names the population, the intervention and comparison (or exposure), and the design, in about 10 to 16 words.</a:t>
            </a:r>
          </a:p>
          <a:p>
            <a:r>
              <a:rPr lang="en-US" sz="1400" b="0" dirty="0"/>
              <a:t>Example from the feasible rewrite: 'Restrictive versus usual fluids in adults with septic shock: a pilot randomised trial' (13 words).</a:t>
            </a:r>
          </a:p>
          <a:p>
            <a:r>
              <a:rPr lang="en-US" sz="1400" b="0" dirty="0"/>
              <a:t>Avoid abbreviations and promotional or causal words ('impact', 'novel', 'effect of'), especially for observational designs (compare Paper 2's title).</a:t>
            </a:r>
          </a:p>
          <a:p>
            <a:r>
              <a:rPr lang="en-US" sz="1400" b="0" dirty="0"/>
              <a:t>Keywords: 3 to 6, ideally MeSH terms not already in the title, so the paper is found by more searches (the Paper 1 annotations make the same point).</a:t>
            </a:r>
          </a:p>
          <a:p>
            <a:r>
              <a:rPr lang="en-US" sz="1400" b="0" dirty="0"/>
              <a:t>Ask the class (chat): 'Is Fluids in the ICU a good title?' Expected: no. It has no population, no comparison and no design.</a:t>
            </a:r>
          </a:p>
          <a:p>
            <a:r>
              <a:rPr lang="en-US" sz="1400" b="0" dirty="0"/>
              <a:t>Timing: 4 minutes. Segment 2.4 ends at 2:20.</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PROPOSAL BUILDER 2 (2:20-2:55, 21:50-22:25). The 35 minutes start with this slide.</a:t>
            </a:r>
          </a:p>
          <a:p>
            <a:r>
              <a:rPr lang="en-US" sz="1400" b="0" dirty="0"/>
              <a:t>Teaching point: everything taught today is applied to each participant's own question from last Saturday. Everyone works on their own proposal. Nobody works in a group.</a:t>
            </a:r>
          </a:p>
          <a:p>
            <a:r>
              <a:rPr lang="en-US" sz="1400" b="0" dirty="0"/>
              <a:t>By the end, each participant has a documented search, some of the 5 references in Zotero and the worksheet, and a first draft of the problem statement and working title. The rest is homework.</a:t>
            </a:r>
          </a:p>
          <a:p>
            <a:r>
              <a:rPr lang="en-US" sz="1400" b="0" dirty="0"/>
              <a:t>Move straight to the next slide.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Minutes 0-10, whole class: re-run the running-example string from the demo, screen the first titles together (participants say 'keep' or 'drop' in the chat and suggest extra terms), save two papers to Zotero, fill one worksheet row and point to the model problem statement and title.</a:t>
            </a:r>
          </a:p>
          <a:p>
            <a:r>
              <a:rPr lang="en-US" sz="1400" b="0" dirty="0"/>
              <a:t>Minutes 10-30, everyone works alone on their own question. Cameras may go off. The trainers answer questions in the chat. Common problems: too many hits (add a block or a filter), too few (add synonyms), a comparison block, AND inside a block.</a:t>
            </a:r>
          </a:p>
          <a:p>
            <a:r>
              <a:rPr lang="en-US" sz="1400" b="0" dirty="0"/>
              <a:t>Anyone who cannot finish the 5 references records the string, database and date. The remaining references become homework.</a:t>
            </a:r>
          </a:p>
          <a:p>
            <a:r>
              <a:rPr lang="en-US" sz="1400" b="0" dirty="0"/>
              <a:t>Minutes 30-35: two volunteers read their title and gap sentence aloud, microphone on, and the class suggests one improvement each in the chat.</a:t>
            </a:r>
          </a:p>
          <a:p>
            <a:r>
              <a:rPr lang="en-US" sz="1400" b="0" dirty="0"/>
              <a:t>What good looks like: Course/Solutions/s2_solutions.md (Exercise 4).</a:t>
            </a:r>
          </a:p>
          <a:p>
            <a:r>
              <a:rPr lang="en-US" sz="1400" b="0" dirty="0"/>
              <a:t>Timing: 35 minutes. Wrap-up starts at 2:55 (22:25).</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WRAP-UP (2:55-3:00, 22:25-22:30).</a:t>
            </a:r>
          </a:p>
          <a:p>
            <a:r>
              <a:rPr lang="en-US" sz="1400" b="0" dirty="0"/>
              <a:t>Read the six key words quickly. They are also in the course glossary (EN-VN).</a:t>
            </a:r>
          </a:p>
          <a:p>
            <a:r>
              <a:rPr lang="en-US" sz="1400" b="0" dirty="0"/>
              <a:t>Timing: 1 minute.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Read the three messages, then ask one participant: 'What is the first thing you look for in an abstract?' Expected: the primary outcome and its result with a CI.</a:t>
            </a:r>
          </a:p>
          <a:p>
            <a:r>
              <a:rPr lang="en-US" sz="1400" b="0" dirty="0"/>
              <a:t>Link forward: over the next two Saturdays (Sessions 3 and 4) we choose the right design to answer each question, and meet bias, confounding and measures of effect using the two fluid papers.</a:t>
            </a:r>
          </a:p>
          <a:p>
            <a:r>
              <a:rPr lang="en-US" sz="1400" b="0" dirty="0"/>
              <a:t>Timing: 1.5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Purpose: a 2-minute check of understanding. It is not homework.</a:t>
            </a:r>
          </a:p>
          <a:p>
            <a:r>
              <a:rPr lang="en-US" sz="1400" b="0" dirty="0"/>
              <a:t>Answers: Q1 OR (either term). Q2 Cumulative fluid balance at day 5 (ml/kg), not mortality.</a:t>
            </a:r>
          </a:p>
          <a:p>
            <a:r>
              <a:rPr lang="en-US" sz="1400" b="0" dirty="0"/>
              <a:t>Save the chat (or the form responses) and read them after the session. If more than a quarter get either wrong, open Session 3 with it and revisit it in the recap quiz.</a:t>
            </a:r>
          </a:p>
          <a:p>
            <a:r>
              <a:rPr lang="en-US" sz="1400" b="0" dirty="0"/>
              <a:t>Timing: 1.5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Be specific: about 60-90 minutes over the week, on your own.</a:t>
            </a:r>
          </a:p>
          <a:p>
            <a:r>
              <a:rPr lang="en-US" sz="1400" b="0" dirty="0"/>
              <a:t>The two papers are in Course/Papers (annotated versions in English and Vietnamese). Session 3 uses both abstracts to compare an RCT with a cohort.</a:t>
            </a:r>
          </a:p>
          <a:p>
            <a:r>
              <a:rPr lang="en-US" sz="1400" b="0" dirty="0"/>
              <a:t>Remind participants to email their Part 1 to the trainers if you offer written feedback between sessions.</a:t>
            </a:r>
          </a:p>
          <a:p>
            <a:r>
              <a:rPr lang="en-US" sz="1400" b="0" dirty="0"/>
              <a:t>Close on time. Thank the class.</a:t>
            </a:r>
          </a:p>
          <a:p>
            <a:r>
              <a:rPr lang="en-US" sz="1400" b="0" dirty="0"/>
              <a:t>Timing: 1 minute.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SLIDES (Session 2).</a:t>
            </a:r>
          </a:p>
          <a:p>
            <a:r>
              <a:rPr lang="en-US" sz="1400" b="0" dirty="0"/>
              <a:t>Everything after this slide is optional. Use it if the class is fast or asks, or point participants to it for self-study.</a:t>
            </a:r>
          </a:p>
          <a:p>
            <a:r>
              <a:rPr lang="en-US" sz="1400" b="0" dirty="0"/>
              <a:t>The core session is complete without these slides.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other databases.</a:t>
            </a:r>
          </a:p>
          <a:p>
            <a:r>
              <a:rPr lang="en-US" sz="1400" b="0" dirty="0"/>
              <a:t>Key message: for a Level 1 proposal, PubMed and a registry are enough. A systematic review searches several databases.</a:t>
            </a:r>
          </a:p>
          <a:p>
            <a:r>
              <a:rPr lang="en-US" sz="1400" b="0" dirty="0"/>
              <a:t>Before any new study, look for an existing systematic review first (core slide 'First check'). The Cochrane Library is the place to start for treatment questions: the Cochrane Database of Systematic Reviews (CDSR) holds Cochrane's own reviews, and CENTRAL is its register of controlled trials.</a:t>
            </a:r>
          </a:p>
          <a:p>
            <a:r>
              <a:rPr lang="en-US" sz="1400" b="0" dirty="0"/>
              <a:t>Embase overlaps with MEDLINE but adds many drug and European journals and conference abstracts. Web of Science and Scopus cover many disciplines and are strong for following citations. CINAHL is the main nursing database. APA PsycInfo covers mental health and behaviour.</a:t>
            </a:r>
          </a:p>
          <a:p>
            <a:r>
              <a:rPr lang="en-US" sz="1400" b="0" dirty="0"/>
              <a:t>Epistemonikos (free) collects systematic reviews from many sources. WHO Global Index Medicus brings together regional databases, including the Western Pacific Region Index Medicus, which can matter for local-language journals.</a:t>
            </a:r>
          </a:p>
          <a:p>
            <a:r>
              <a:rPr lang="en-US" sz="1400" b="0" dirty="0"/>
              <a:t>Embase, Web of Science, Scopus and CINAHL usually need an institutional subscription. Ask your library.</a:t>
            </a:r>
          </a:p>
          <a:p>
            <a:r>
              <a:rPr lang="en-US" sz="1400" b="0" dirty="0"/>
              <a:t>A systematic review searches at least two or three of these, plus registries and grey literature. Level 3 has a dedicated module on systematic review and meta-analysis (Module A): protocol and PROSPERO registration, a multi-database search, risk of bias, pooling and PRISMA 2020 reporting.</a:t>
            </a:r>
          </a:p>
          <a:p>
            <a:r>
              <a:rPr lang="en-US" sz="1400" b="0" dirty="0"/>
              <a:t>Timing: 2 minutes if used.</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PubMed Clinical Queries.</a:t>
            </a:r>
          </a:p>
          <a:p>
            <a:r>
              <a:rPr lang="en-US" sz="1400" b="0" dirty="0"/>
              <a:t>Clinical Queries applies validated search filters for study types that answer clinical questions.</a:t>
            </a:r>
          </a:p>
          <a:p>
            <a:r>
              <a:rPr lang="en-US" sz="1400" b="0" dirty="0"/>
              <a:t>Good for a quick look before a ward round or to check your own search did not miss an obvious trial.</a:t>
            </a:r>
          </a:p>
          <a:p>
            <a:r>
              <a:rPr lang="en-US" sz="1400" b="0" dirty="0"/>
              <a:t>The interface changes from time to time. Check it before showing it live.</a:t>
            </a:r>
          </a:p>
          <a:p>
            <a:r>
              <a:rPr lang="en-US" sz="1400" b="0" dirty="0"/>
              <a:t>Timing: 2 minutes if used.</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Google Scholar demo.</a:t>
            </a:r>
          </a:p>
          <a:p>
            <a:r>
              <a:rPr lang="en-US" sz="1400" b="0" dirty="0"/>
              <a:t>Course/Demos/s2_demo.md, Part C.</a:t>
            </a:r>
          </a:p>
          <a:p>
            <a:r>
              <a:rPr lang="en-US" sz="1400" b="0" dirty="0"/>
              <a:t>Say: 'Scholar is excellent for following citations forward and for grey literature, but there is no MeSH, few filters, and the same search may give different results next month.'</a:t>
            </a:r>
          </a:p>
          <a:p>
            <a:r>
              <a:rPr lang="en-US" sz="1400" b="0" dirty="0"/>
              <a:t>If Scholar shows a CAPTCHA, do not try to solve it while sharing your screen. Skip to the screenshots.</a:t>
            </a:r>
          </a:p>
          <a:p>
            <a:r>
              <a:rPr lang="en-US" sz="1400" b="0" dirty="0"/>
              <a:t>Timing: 3 minutes if used.</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text recycling, AI and similarity checks.</a:t>
            </a:r>
          </a:p>
          <a:p>
            <a:r>
              <a:rPr lang="en-US" sz="1400" b="0" dirty="0"/>
              <a:t>Text recycling ('self-plagiarism'): some reuse of standard Methods wording may be accepted if cited and allowed by the journal. Never reuse Results or Discussion text.</a:t>
            </a:r>
          </a:p>
          <a:p>
            <a:r>
              <a:rPr lang="en-US" sz="1400" b="0" dirty="0"/>
              <a:t>AI tools: journals require disclosure of AI use (Session 7 covers integrity and AI in detail).</a:t>
            </a:r>
          </a:p>
          <a:p>
            <a:r>
              <a:rPr lang="en-US" sz="1400" b="0" dirty="0"/>
              <a:t>Timing: 2 minutes if used.</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Copyright slide. Leave it on screen while participants leave the meeting.</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slideLayouts/_rels/slideLayout1.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C0F2BA9-42D1-4ED5-B1D2-E4A50A5F0753}"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CF940BF-D3F9-479A-9977-6B0839AFA768}"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48E316-8D90-42F5-B2CD-A793817016DE}"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6786190-3C0E-4636-AA92-C1C96D008DF0}" type="datetime1">
              <a:rPr lang="en-US" smtClean="0"/>
              <a:t>6/28/2026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42A8B4C-ED02-4998-BF4B-E26731DF30D2}" type="datetime1">
              <a:rPr lang="en-US" smtClean="0"/>
              <a:t>6/28/2026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6B30C45-864B-4802-800E-706DB8F3BA86}" type="datetime1">
              <a:rPr lang="en-US" smtClean="0"/>
              <a:t>6/28/2026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1F87F1-2F12-4DB8-BE2A-E0E247940BB4}" type="datetime1">
              <a:rPr lang="en-US" smtClean="0"/>
              <a:t>6/28/2026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D9085BB-45C3-45DA-B16E-2D995DEAF320}" type="datetime1">
              <a:rPr lang="en-US" smtClean="0"/>
              <a:t>6/28/2026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40DB59-3B43-45FA-9DFE-69ED499597CF}" type="datetime1">
              <a:rPr lang="en-US" smtClean="0"/>
              <a:t>6/28/2026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974E953-E3F2-4058-BC22-456AC7704CCA}"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278D7E0-3175-45B9-A51E-0AA8F8EB260B}"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184180"/>
      </p:ext>
    </p:extLst>
  </p:cSld>
  <p:clrMapOvr>
    <a:masterClrMapping/>
  </p:clrMapOvr>
</p:sldLayout>
</file>

<file path=ppt/slideMasters/_rels/slideMaster1.xml.rels><?xml version="1.0" encoding="utf-8"?>
<Relationships xmlns="http://schemas.openxmlformats.org/package/2006/relationships">
  <Relationship Id="rId8" Type="http://schemas.openxmlformats.org/officeDocument/2006/relationships/slideLayout" Target="../slideLayouts/slideLayout8.xml"/>
  <Relationship Id="rId13"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C2E5FA-FF3B-4CBF-AFC6-FF14AE95D537}" type="datetime1">
              <a:rPr lang="en-US" smtClean="0"/>
              <a:t>6/28/2026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xml"/>
<Relationship Id="rId3" Type="http://schemas.openxmlformats.org/officeDocument/2006/relationships/image" Target="../media/image1.jpg"/>
</Relationships>
</file>

<file path=ppt/slides/_rels/slide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xml"/>
<Relationship Id="rId3" Type="http://schemas.openxmlformats.org/officeDocument/2006/relationships/image" Target="../media/image1.jpg"/>
</Relationships>
</file>

<file path=ppt/slides/_rels/slide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xml"/>
<Relationship Id="rId3" Type="http://schemas.openxmlformats.org/officeDocument/2006/relationships/image" Target="../media/image1.jpg"/>
</Relationships>
</file>

<file path=ppt/slides/_rels/slide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xml"/>
<Relationship Id="rId3" Type="http://schemas.openxmlformats.org/officeDocument/2006/relationships/image" Target="../media/image1.jpg"/>
</Relationships>
</file>

<file path=ppt/slides/_rels/slide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xml"/>
<Relationship Id="rId3" Type="http://schemas.openxmlformats.org/officeDocument/2006/relationships/image" Target="../media/image1.jpg"/>
</Relationships>
</file>

<file path=ppt/slides/_rels/slide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6.xml"/>
<Relationship Id="rId3" Type="http://schemas.openxmlformats.org/officeDocument/2006/relationships/image" Target="../media/image1.jpg"/>
</Relationships>
</file>

<file path=ppt/slides/_rels/slide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7.xml"/>
<Relationship Id="rId3" Type="http://schemas.openxmlformats.org/officeDocument/2006/relationships/image" Target="../media/image1.jpg"/>
</Relationships>
</file>

<file path=ppt/slides/_rels/slide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8.xml"/>
<Relationship Id="rId3" Type="http://schemas.openxmlformats.org/officeDocument/2006/relationships/image" Target="../media/image1.jpg"/>
<Relationship Id="rId4" Type="http://schemas.openxmlformats.org/officeDocument/2006/relationships/image" Target="../media/image2.png"/>
</Relationships>
</file>

<file path=ppt/slides/_rels/slide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9.xml"/>
<Relationship Id="rId3" Type="http://schemas.openxmlformats.org/officeDocument/2006/relationships/image" Target="../media/image1.jpg"/>
</Relationships>
</file>

<file path=ppt/slides/_rels/slide1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0.xml"/>
<Relationship Id="rId3" Type="http://schemas.openxmlformats.org/officeDocument/2006/relationships/image" Target="../media/image1.jpg"/>
<Relationship Id="rId4" Type="http://schemas.openxmlformats.org/officeDocument/2006/relationships/image" Target="../media/image3.png"/>
</Relationships>
</file>

<file path=ppt/slides/_rels/slide1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1.xml"/>
<Relationship Id="rId3" Type="http://schemas.openxmlformats.org/officeDocument/2006/relationships/image" Target="../media/image1.jpg"/>
</Relationships>
</file>

<file path=ppt/slides/_rels/slide1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2.xml"/>
<Relationship Id="rId3" Type="http://schemas.openxmlformats.org/officeDocument/2006/relationships/image" Target="../media/image1.jpg"/>
</Relationships>
</file>

<file path=ppt/slides/_rels/slide1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3.xml"/>
<Relationship Id="rId3" Type="http://schemas.openxmlformats.org/officeDocument/2006/relationships/image" Target="../media/image1.jpg"/>
</Relationships>
</file>

<file path=ppt/slides/_rels/slide1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4.xml"/>
<Relationship Id="rId3" Type="http://schemas.openxmlformats.org/officeDocument/2006/relationships/image" Target="../media/image1.jpg"/>
</Relationships>
</file>

<file path=ppt/slides/_rels/slide1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5.xml"/>
<Relationship Id="rId3" Type="http://schemas.openxmlformats.org/officeDocument/2006/relationships/image" Target="../media/image1.jpg"/>
</Relationships>
</file>

<file path=ppt/slides/_rels/slide1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6.xml"/>
<Relationship Id="rId3" Type="http://schemas.openxmlformats.org/officeDocument/2006/relationships/image" Target="../media/image1.jpg"/>
</Relationships>
</file>

<file path=ppt/slides/_rels/slide1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7.xml"/>
<Relationship Id="rId3" Type="http://schemas.openxmlformats.org/officeDocument/2006/relationships/image" Target="../media/image1.jpg"/>
</Relationships>
</file>

<file path=ppt/slides/_rels/slide1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8.xml"/>
<Relationship Id="rId3" Type="http://schemas.openxmlformats.org/officeDocument/2006/relationships/image" Target="../media/image1.jpg"/>
</Relationships>
</file>

<file path=ppt/slides/_rels/slide1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9.xml"/>
<Relationship Id="rId3" Type="http://schemas.openxmlformats.org/officeDocument/2006/relationships/image" Target="../media/image1.jpg"/>
</Relationships>
</file>

<file path=ppt/slides/_rels/slide2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0.xml"/>
<Relationship Id="rId3" Type="http://schemas.openxmlformats.org/officeDocument/2006/relationships/image" Target="../media/image1.jpg"/>
</Relationships>
</file>

<file path=ppt/slides/_rels/slide2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1.xml"/>
<Relationship Id="rId3" Type="http://schemas.openxmlformats.org/officeDocument/2006/relationships/image" Target="../media/image1.jpg"/>
</Relationships>
</file>

<file path=ppt/slides/_rels/slide2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2.xml"/>
<Relationship Id="rId3" Type="http://schemas.openxmlformats.org/officeDocument/2006/relationships/image" Target="../media/image1.jpg"/>
</Relationships>
</file>

<file path=ppt/slides/_rels/slide2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3.xml"/>
<Relationship Id="rId3" Type="http://schemas.openxmlformats.org/officeDocument/2006/relationships/image" Target="../media/image1.jpg"/>
</Relationships>
</file>

<file path=ppt/slides/_rels/slide2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4.xml"/>
<Relationship Id="rId3" Type="http://schemas.openxmlformats.org/officeDocument/2006/relationships/image" Target="../media/image1.jpg"/>
<Relationship Id="rId4" Type="http://schemas.openxmlformats.org/officeDocument/2006/relationships/image" Target="../media/image4.png"/>
</Relationships>
</file>

<file path=ppt/slides/_rels/slide2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5.xml"/>
<Relationship Id="rId3" Type="http://schemas.openxmlformats.org/officeDocument/2006/relationships/image" Target="../media/image1.jpg"/>
</Relationships>
</file>

<file path=ppt/slides/_rels/slide2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6.xml"/>
<Relationship Id="rId3" Type="http://schemas.openxmlformats.org/officeDocument/2006/relationships/image" Target="../media/image1.jpg"/>
</Relationships>
</file>

<file path=ppt/slides/_rels/slide2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7.xml"/>
<Relationship Id="rId3" Type="http://schemas.openxmlformats.org/officeDocument/2006/relationships/image" Target="../media/image1.jpg"/>
<Relationship Id="rId4" Type="http://schemas.openxmlformats.org/officeDocument/2006/relationships/image" Target="../media/image5.png"/>
</Relationships>
</file>

<file path=ppt/slides/_rels/slide2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8.xml"/>
<Relationship Id="rId3" Type="http://schemas.openxmlformats.org/officeDocument/2006/relationships/image" Target="../media/image1.jpg"/>
</Relationships>
</file>

<file path=ppt/slides/_rels/slide2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9.xml"/>
<Relationship Id="rId3" Type="http://schemas.openxmlformats.org/officeDocument/2006/relationships/image" Target="../media/image1.jpg"/>
</Relationships>
</file>

<file path=ppt/slides/_rels/slide3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0.xml"/>
<Relationship Id="rId3" Type="http://schemas.openxmlformats.org/officeDocument/2006/relationships/image" Target="../media/image1.jpg"/>
</Relationships>
</file>

<file path=ppt/slides/_rels/slide3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1.xml"/>
<Relationship Id="rId3" Type="http://schemas.openxmlformats.org/officeDocument/2006/relationships/image" Target="../media/image1.jpg"/>
</Relationships>
</file>

<file path=ppt/slides/_rels/slide3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2.xml"/>
<Relationship Id="rId3" Type="http://schemas.openxmlformats.org/officeDocument/2006/relationships/image" Target="../media/image1.jpg"/>
</Relationships>
</file>

<file path=ppt/slides/_rels/slide3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3.xml"/>
<Relationship Id="rId3" Type="http://schemas.openxmlformats.org/officeDocument/2006/relationships/image" Target="../media/image1.jpg"/>
</Relationships>
</file>

<file path=ppt/slides/_rels/slide3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4.xml"/>
<Relationship Id="rId3" Type="http://schemas.openxmlformats.org/officeDocument/2006/relationships/image" Target="../media/image1.jpg"/>
</Relationships>
</file>

<file path=ppt/slides/_rels/slide3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5.xml"/>
<Relationship Id="rId3" Type="http://schemas.openxmlformats.org/officeDocument/2006/relationships/image" Target="../media/image1.jpg"/>
</Relationships>
</file>

<file path=ppt/slides/_rels/slide3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6.xml"/>
<Relationship Id="rId3" Type="http://schemas.openxmlformats.org/officeDocument/2006/relationships/image" Target="../media/image1.jpg"/>
</Relationships>
</file>

<file path=ppt/slides/_rels/slide3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7.xml"/>
<Relationship Id="rId3" Type="http://schemas.openxmlformats.org/officeDocument/2006/relationships/image" Target="../media/image1.jpg"/>
<Relationship Id="rId4" Type="http://schemas.openxmlformats.org/officeDocument/2006/relationships/image" Target="../media/image6.png"/>
</Relationships>
</file>

<file path=ppt/slides/_rels/slide3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8.xml"/>
<Relationship Id="rId3" Type="http://schemas.openxmlformats.org/officeDocument/2006/relationships/image" Target="../media/image1.jpg"/>
</Relationships>
</file>

<file path=ppt/slides/_rels/slide3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9.xml"/>
<Relationship Id="rId3" Type="http://schemas.openxmlformats.org/officeDocument/2006/relationships/image" Target="../media/image1.jpg"/>
</Relationships>
</file>

<file path=ppt/slides/_rels/slide4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0.xml"/>
<Relationship Id="rId3" Type="http://schemas.openxmlformats.org/officeDocument/2006/relationships/image" Target="../media/image1.jpg"/>
</Relationships>
</file>

<file path=ppt/slides/_rels/slide4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1.xml"/>
<Relationship Id="rId3" Type="http://schemas.openxmlformats.org/officeDocument/2006/relationships/image" Target="../media/image1.jpg"/>
</Relationships>
</file>

<file path=ppt/slides/_rels/slide4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2.xml"/>
<Relationship Id="rId3" Type="http://schemas.openxmlformats.org/officeDocument/2006/relationships/image" Target="../media/image1.jpg"/>
</Relationships>
</file>

<file path=ppt/slides/_rels/slide4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3.xml"/>
<Relationship Id="rId3" Type="http://schemas.openxmlformats.org/officeDocument/2006/relationships/image" Target="../media/image1.jpg"/>
</Relationships>
</file>

<file path=ppt/slides/_rels/slide4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4.xml"/>
<Relationship Id="rId3" Type="http://schemas.openxmlformats.org/officeDocument/2006/relationships/image" Target="../media/image1.jpg"/>
</Relationships>
</file>

<file path=ppt/slides/_rels/slide4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5.xml"/>
<Relationship Id="rId3" Type="http://schemas.openxmlformats.org/officeDocument/2006/relationships/image" Target="../media/image1.jpg"/>
</Relationships>
</file>

<file path=ppt/slides/_rels/slide4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6.xml"/>
<Relationship Id="rId3" Type="http://schemas.openxmlformats.org/officeDocument/2006/relationships/image" Target="../media/image1.jpg"/>
</Relationships>
</file>

<file path=ppt/slides/_rels/slide4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7.xml"/>
<Relationship Id="rId3" Type="http://schemas.openxmlformats.org/officeDocument/2006/relationships/image" Target="../media/image1.jpg"/>
</Relationships>
</file>

<file path=ppt/slides/_rels/slide4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8.xml"/>
<Relationship Id="rId3" Type="http://schemas.openxmlformats.org/officeDocument/2006/relationships/image" Target="../media/image1.jpg"/>
</Relationships>
</file>

<file path=ppt/slides/_rels/slide4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9.xml"/>
<Relationship Id="rId3" Type="http://schemas.openxmlformats.org/officeDocument/2006/relationships/image" Target="../media/image1.jpg"/>
</Relationships>
</file>

<file path=ppt/slides/_rels/slide5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0.xml"/>
<Relationship Id="rId3" Type="http://schemas.openxmlformats.org/officeDocument/2006/relationships/image" Target="../media/image1.jpg"/>
</Relationships>
</file>

<file path=ppt/slides/_rels/slide5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1.xml"/>
<Relationship Id="rId3" Type="http://schemas.openxmlformats.org/officeDocument/2006/relationships/image" Target="../media/image1.jp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DayTitle"/>
          <p:cNvSpPr txBox="1"/>
          <p:nvPr/>
        </p:nvSpPr>
        <p:spPr>
          <a:xfrm>
            <a:off x="457200" y="548640"/>
            <a:ext cx="11430000" cy="700000"/>
          </a:xfrm>
          <a:prstGeom prst="rect">
            <a:avLst/>
          </a:prstGeom>
          <a:noFill/>
          <a:ln>
            <a:noFill/>
          </a:ln>
        </p:spPr>
        <p:txBody>
          <a:bodyPr wrap="square" lIns="91440" tIns="45720" rIns="91440" bIns="45720" rtlCol="0" anchor="t"/>
          <a:lstStyle/>
          <a:p>
            <a:pPr marL="0" indent="0" algn="l">
              <a:buNone/>
            </a:pPr>
            <a:r>
              <a:rPr lang="en-US" sz="3200" b="1" dirty="0">
                <a:solidFill>
                  <a:srgbClr val="0D7377"/>
                </a:solidFill>
                <a:latin typeface="Arial"/>
                <a:cs typeface="Arial"/>
              </a:rPr>
              <a:t>Session 2 · Find &amp; read: the evidence</a:t>
            </a:r>
          </a:p>
        </p:txBody>
      </p:sp>
      <p:sp>
        <p:nvSpPr>
          <p:cNvPr id="7" name="Rule"/>
          <p:cNvSpPr/>
          <p:nvPr/>
        </p:nvSpPr>
        <p:spPr>
          <a:xfrm>
            <a:off x="457200" y="1325880"/>
            <a:ext cx="11277600" cy="19050"/>
          </a:xfrm>
          <a:prstGeom prst="rect">
            <a:avLst/>
          </a:prstGeom>
          <a:solidFill>
            <a:srgbClr val="0D7377"/>
          </a:solidFill>
          <a:ln>
            <a:noFill/>
          </a:ln>
        </p:spPr>
        <p:txBody>
          <a:bodyPr/>
          <a:lstStyle/>
          <a:p>
            <a:endParaRPr/>
          </a:p>
        </p:txBody>
      </p:sp>
      <p:sp>
        <p:nvSpPr>
          <p:cNvPr id="8" name="Agenda"/>
          <p:cNvSpPr txBox="1"/>
          <p:nvPr/>
        </p:nvSpPr>
        <p:spPr>
          <a:xfrm>
            <a:off x="457200" y="1600000"/>
            <a:ext cx="11277600" cy="4400000"/>
          </a:xfrm>
          <a:prstGeom prst="rect">
            <a:avLst/>
          </a:prstGeom>
          <a:noFill/>
          <a:ln>
            <a:noFill/>
          </a:ln>
        </p:spPr>
        <p:txBody>
          <a:bodyPr wrap="square" lIns="91440" tIns="45720" rIns="91440" bIns="45720" rtlCol="0" anchor="t"/>
          <a:lstStyle/>
          <a:p>
            <a:pPr marL="0" indent="0" algn="l">
              <a:buNone/>
            </a:pPr>
            <a:r>
              <a:rPr lang="en-US" sz="2800" dirty="0">
                <a:solidFill>
                  <a:srgbClr val="0070C0"/>
                </a:solidFill>
                <a:latin typeface="Arial"/>
                <a:cs typeface="Arial"/>
              </a:rPr>
              <a:t>Week 2 · Saturday</a:t>
            </a:r>
          </a:p>
          <a:p>
            <a:pPr>
              <a:buNone/>
            </a:pPr>
            <a:endParaRPr sz="800"/>
          </a:p>
          <a:p>
            <a:pPr marL="274320" indent="-274320" algn="l">
              <a:spcBef>
                <a:spcPts val="440"/>
              </a:spcBef>
              <a:buFont typeface="Arial"/>
              <a:buChar char="•"/>
            </a:pPr>
            <a:r>
              <a:rPr lang="en-US" sz="1900" dirty="0">
                <a:solidFill>
                  <a:srgbClr val="000000"/>
                </a:solidFill>
                <a:latin typeface="Arial"/>
                <a:cs typeface="Arial"/>
              </a:rPr>
              <a:t>Recap quiz on Session 1</a:t>
            </a:r>
          </a:p>
          <a:p>
            <a:pPr marL="274320" indent="-274320" algn="l">
              <a:spcBef>
                <a:spcPts val="440"/>
              </a:spcBef>
              <a:buFont typeface="Arial"/>
              <a:buChar char="•"/>
            </a:pPr>
            <a:r>
              <a:rPr lang="en-US" sz="1900" dirty="0">
                <a:solidFill>
                  <a:srgbClr val="000000"/>
                </a:solidFill>
                <a:latin typeface="Arial"/>
                <a:cs typeface="Arial"/>
              </a:rPr>
              <a:t>2.1  Finding the evidence: PICO to search, Boolean, MeSH, live PubMed demo</a:t>
            </a:r>
          </a:p>
          <a:p>
            <a:pPr marL="274320" indent="-274320" algn="l">
              <a:spcBef>
                <a:spcPts val="440"/>
              </a:spcBef>
              <a:buFont typeface="Arial"/>
              <a:buChar char="•"/>
            </a:pPr>
            <a:r>
              <a:rPr lang="en-US" sz="1900" dirty="0">
                <a:solidFill>
                  <a:srgbClr val="000000"/>
                </a:solidFill>
                <a:latin typeface="Arial"/>
                <a:cs typeface="Arial"/>
              </a:rPr>
              <a:t>2.2  Managing and citing: Zotero demo, citation styles, paraphrasing, grey literature</a:t>
            </a:r>
          </a:p>
          <a:p>
            <a:pPr marL="274320" indent="-274320" algn="l">
              <a:spcBef>
                <a:spcPts val="440"/>
              </a:spcBef>
              <a:buFont typeface="Arial"/>
              <a:buChar char="•"/>
            </a:pPr>
            <a:r>
              <a:rPr lang="en-US" sz="1900" dirty="0">
                <a:solidFill>
                  <a:srgbClr val="000000"/>
                </a:solidFill>
                <a:latin typeface="Arial"/>
                <a:cs typeface="Arial"/>
              </a:rPr>
              <a:t>Break</a:t>
            </a:r>
          </a:p>
          <a:p>
            <a:pPr marL="274320" indent="-274320" algn="l">
              <a:spcBef>
                <a:spcPts val="440"/>
              </a:spcBef>
              <a:buFont typeface="Arial"/>
              <a:buChar char="•"/>
            </a:pPr>
            <a:r>
              <a:rPr lang="en-US" sz="1900" dirty="0">
                <a:solidFill>
                  <a:srgbClr val="000000"/>
                </a:solidFill>
                <a:latin typeface="Arial"/>
                <a:cs typeface="Arial"/>
              </a:rPr>
              <a:t>2.3  Reading a paper in 15 minutes and 2.4 from literature to introduction</a:t>
            </a:r>
          </a:p>
          <a:p>
            <a:pPr marL="274320" indent="-274320" algn="l">
              <a:spcBef>
                <a:spcPts val="440"/>
              </a:spcBef>
              <a:buFont typeface="Arial"/>
              <a:buChar char="•"/>
            </a:pPr>
            <a:r>
              <a:rPr lang="en-US" sz="1900" dirty="0">
                <a:solidFill>
                  <a:srgbClr val="000000"/>
                </a:solidFill>
                <a:latin typeface="Arial"/>
                <a:cs typeface="Arial"/>
              </a:rPr>
              <a:t>Proposal builder 2: your own search, 5 references, problem statement, working title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Recap quiz: Session 1</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QUICK QUIZ   |   8 min</a:t>
            </a:r>
          </a:p>
        </p:txBody>
      </p:sp>
      <p:sp>
        <p:nvSpPr>
          <p:cNvPr id="51" name="Steps"/>
          <p:cNvSpPr txBox="1"/>
          <p:nvPr/>
        </p:nvSpPr>
        <p:spPr>
          <a:xfrm>
            <a:off x="457200" y="1720000"/>
            <a:ext cx="1127760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Which course paper is a trial and which is a cohort: Paper 1 (Boulet) or Paper 2 (Hyun)?</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'In adults with sepsis, is a positive fluid balance by day 3, vs not, linked to death by day 28?' Name P, E, C, O, T</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Which FINER letter did our running example fail?</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Which is an objective: 'to understand fluid balance' or 'to estimate the proportion fluid-positive on day 3'?</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Write H0 for: does a restrictive protocol reduce fluid balance at day 5?</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OUTPUT   </a:t>
            </a:r>
            <a:r>
              <a:rPr lang="en-US" sz="1500" dirty="0">
                <a:solidFill>
                  <a:srgbClr val="000000"/>
                </a:solidFill>
                <a:latin typeface="Arial"/>
                <a:cs typeface="Arial"/>
              </a:rPr>
              <a:t>Answers in the online quiz form (link in the chat), checked against the next slide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Recap quiz: answers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557473"/>
            <a:ext cx="209552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Designs</a:t>
            </a:r>
          </a:p>
        </p:txBody>
      </p:sp>
      <p:sp>
        <p:nvSpPr>
          <p:cNvPr id="71" name="CardBody"/>
          <p:cNvSpPr/>
          <p:nvPr/>
        </p:nvSpPr>
        <p:spPr>
          <a:xfrm>
            <a:off x="457200" y="2197473"/>
            <a:ext cx="2095520" cy="23775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Paper 1 is a trial (RCT)</a:t>
            </a:r>
          </a:p>
          <a:p>
            <a:pPr marL="0" indent="0" algn="l">
              <a:lnSpc>
                <a:spcPct val="104000"/>
              </a:lnSpc>
              <a:spcBef>
                <a:spcPts val="400"/>
              </a:spcBef>
              <a:buNone/>
            </a:pPr>
            <a:r>
              <a:rPr lang="en-US" sz="1450" dirty="0">
                <a:solidFill>
                  <a:srgbClr val="000000"/>
                </a:solidFill>
                <a:latin typeface="Arial"/>
                <a:cs typeface="Arial"/>
              </a:rPr>
              <a:t>Paper 2 is a cohort</a:t>
            </a:r>
          </a:p>
        </p:txBody>
      </p:sp>
      <p:sp>
        <p:nvSpPr>
          <p:cNvPr id="72" name="CardHead"/>
          <p:cNvSpPr/>
          <p:nvPr/>
        </p:nvSpPr>
        <p:spPr>
          <a:xfrm>
            <a:off x="2752720" y="1557473"/>
            <a:ext cx="209552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PECO(T)</a:t>
            </a:r>
          </a:p>
        </p:txBody>
      </p:sp>
      <p:sp>
        <p:nvSpPr>
          <p:cNvPr id="73" name="CardBody"/>
          <p:cNvSpPr/>
          <p:nvPr/>
        </p:nvSpPr>
        <p:spPr>
          <a:xfrm>
            <a:off x="2752720" y="2197473"/>
            <a:ext cx="2095520" cy="23775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P: adults with sepsis</a:t>
            </a:r>
          </a:p>
          <a:p>
            <a:pPr marL="0" indent="0" algn="l">
              <a:lnSpc>
                <a:spcPct val="104000"/>
              </a:lnSpc>
              <a:spcBef>
                <a:spcPts val="400"/>
              </a:spcBef>
              <a:buNone/>
            </a:pPr>
            <a:r>
              <a:rPr lang="en-US" sz="1450" dirty="0">
                <a:solidFill>
                  <a:srgbClr val="000000"/>
                </a:solidFill>
                <a:latin typeface="Arial"/>
                <a:cs typeface="Arial"/>
              </a:rPr>
              <a:t>E: positive balance by day 3</a:t>
            </a:r>
          </a:p>
          <a:p>
            <a:pPr marL="0" indent="0" algn="l">
              <a:lnSpc>
                <a:spcPct val="104000"/>
              </a:lnSpc>
              <a:spcBef>
                <a:spcPts val="400"/>
              </a:spcBef>
              <a:buNone/>
            </a:pPr>
            <a:r>
              <a:rPr lang="en-US" sz="1450" dirty="0">
                <a:solidFill>
                  <a:srgbClr val="000000"/>
                </a:solidFill>
                <a:latin typeface="Arial"/>
                <a:cs typeface="Arial"/>
              </a:rPr>
              <a:t>C: neutral or negative balance</a:t>
            </a:r>
          </a:p>
          <a:p>
            <a:pPr marL="0" indent="0" algn="l">
              <a:lnSpc>
                <a:spcPct val="104000"/>
              </a:lnSpc>
              <a:spcBef>
                <a:spcPts val="400"/>
              </a:spcBef>
              <a:buNone/>
            </a:pPr>
            <a:r>
              <a:rPr lang="en-US" sz="1450" dirty="0">
                <a:solidFill>
                  <a:srgbClr val="000000"/>
                </a:solidFill>
                <a:latin typeface="Arial"/>
                <a:cs typeface="Arial"/>
              </a:rPr>
              <a:t>O and T: death by day 28</a:t>
            </a:r>
          </a:p>
        </p:txBody>
      </p:sp>
      <p:sp>
        <p:nvSpPr>
          <p:cNvPr id="74" name="CardHead"/>
          <p:cNvSpPr/>
          <p:nvPr/>
        </p:nvSpPr>
        <p:spPr>
          <a:xfrm>
            <a:off x="5048240" y="1557473"/>
            <a:ext cx="209552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Feasible</a:t>
            </a:r>
          </a:p>
        </p:txBody>
      </p:sp>
      <p:sp>
        <p:nvSpPr>
          <p:cNvPr id="75" name="CardBody"/>
          <p:cNvSpPr/>
          <p:nvPr/>
        </p:nvSpPr>
        <p:spPr>
          <a:xfrm>
            <a:off x="5048240" y="2197473"/>
            <a:ext cx="2095520" cy="23775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Mortality needs more than 1,000 patients</a:t>
            </a:r>
          </a:p>
        </p:txBody>
      </p:sp>
      <p:sp>
        <p:nvSpPr>
          <p:cNvPr id="76" name="CardHead"/>
          <p:cNvSpPr/>
          <p:nvPr/>
        </p:nvSpPr>
        <p:spPr>
          <a:xfrm>
            <a:off x="7343760" y="1557473"/>
            <a:ext cx="209552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Estimate</a:t>
            </a:r>
          </a:p>
        </p:txBody>
      </p:sp>
      <p:sp>
        <p:nvSpPr>
          <p:cNvPr id="77" name="CardBody"/>
          <p:cNvSpPr/>
          <p:nvPr/>
        </p:nvSpPr>
        <p:spPr>
          <a:xfrm>
            <a:off x="7343760" y="2197473"/>
            <a:ext cx="2095520" cy="23775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'Estimate' is measurable</a:t>
            </a:r>
          </a:p>
          <a:p>
            <a:pPr marL="0" indent="0" algn="l">
              <a:lnSpc>
                <a:spcPct val="104000"/>
              </a:lnSpc>
              <a:spcBef>
                <a:spcPts val="400"/>
              </a:spcBef>
              <a:buNone/>
            </a:pPr>
            <a:r>
              <a:rPr lang="en-US" sz="1450" dirty="0">
                <a:solidFill>
                  <a:srgbClr val="000000"/>
                </a:solidFill>
                <a:latin typeface="Arial"/>
                <a:cs typeface="Arial"/>
              </a:rPr>
              <a:t>'Understand' is not</a:t>
            </a:r>
          </a:p>
        </p:txBody>
      </p:sp>
      <p:sp>
        <p:nvSpPr>
          <p:cNvPr id="78" name="CardHead"/>
          <p:cNvSpPr/>
          <p:nvPr/>
        </p:nvSpPr>
        <p:spPr>
          <a:xfrm>
            <a:off x="9639280" y="1557473"/>
            <a:ext cx="2095520" cy="640000"/>
          </a:xfrm>
          <a:prstGeom prst="rect">
            <a:avLst/>
          </a:prstGeom>
          <a:solidFill>
            <a:srgbClr val="055F56"/>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H0</a:t>
            </a:r>
          </a:p>
        </p:txBody>
      </p:sp>
      <p:sp>
        <p:nvSpPr>
          <p:cNvPr id="79" name="CardBody"/>
          <p:cNvSpPr/>
          <p:nvPr/>
        </p:nvSpPr>
        <p:spPr>
          <a:xfrm>
            <a:off x="9639280" y="2197473"/>
            <a:ext cx="2095520" cy="23775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Fluid balance at day 5 is the same in both groups</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If you got 4 or 5 right, you are ready for today.</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2.1  Finding the evidence</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Before you study it, find out what is already known.</a:t>
            </a:r>
          </a:p>
          <a:p>
            <a:pPr marL="0" indent="0" algn="ctr">
              <a:spcBef>
                <a:spcPts val="1200"/>
              </a:spcBef>
              <a:buNone/>
            </a:pPr>
            <a:r>
              <a:rPr lang="en-US" sz="1900" i="1" dirty="0">
                <a:solidFill>
                  <a:srgbClr val="595959"/>
                </a:solidFill>
                <a:latin typeface="Arial"/>
                <a:cs typeface="Arial"/>
              </a:rPr>
              <a:t>40 minutes: the search funnel, PICO to search blocks, Boolean, MeSH, search tools, checking for a systematic review and a live PubMed demo</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The search funnel</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Write down each step: the date, the search string, the filters and the number of hits.</a:t>
            </a:r>
          </a:p>
        </p:txBody>
      </p:sp>
      <p:sp>
        <p:nvSpPr>
          <p:cNvPr id="80" name="Step"/>
          <p:cNvSpPr/>
          <p:nvPr/>
        </p:nvSpPr>
        <p:spPr>
          <a:xfrm>
            <a:off x="457200" y="1660000"/>
            <a:ext cx="1929600" cy="760000"/>
          </a:xfrm>
          <a:prstGeom prst="homePlate">
            <a:avLst>
              <a:gd name="adj" fmla="val 28000"/>
            </a:avLst>
          </a:prstGeom>
          <a:solidFill>
            <a:srgbClr val="0D7377"/>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All of PubMed</a:t>
            </a:r>
          </a:p>
        </p:txBody>
      </p:sp>
      <p:sp>
        <p:nvSpPr>
          <p:cNvPr id="81" name="StepText"/>
          <p:cNvSpPr/>
          <p:nvPr/>
        </p:nvSpPr>
        <p:spPr>
          <a:xfrm>
            <a:off x="497200" y="2580000"/>
            <a:ext cx="178960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b="1" dirty="0">
                <a:solidFill>
                  <a:srgbClr val="000000"/>
                </a:solidFill>
                <a:latin typeface="Arial"/>
                <a:cs typeface="Arial"/>
              </a:rPr>
              <a:t>More than 40 million records</a:t>
            </a:r>
          </a:p>
          <a:p>
            <a:pPr marL="0" indent="0" algn="l">
              <a:lnSpc>
                <a:spcPct val="104000"/>
              </a:lnSpc>
              <a:spcBef>
                <a:spcPts val="200"/>
              </a:spcBef>
              <a:buNone/>
            </a:pPr>
            <a:r>
              <a:rPr lang="en-US" sz="1500" dirty="0">
                <a:solidFill>
                  <a:srgbClr val="000000"/>
                </a:solidFill>
                <a:latin typeface="Arial"/>
                <a:cs typeface="Arial"/>
              </a:rPr>
              <a:t>As of October 2026</a:t>
            </a:r>
          </a:p>
        </p:txBody>
      </p:sp>
      <p:sp>
        <p:nvSpPr>
          <p:cNvPr id="82" name="Step"/>
          <p:cNvSpPr/>
          <p:nvPr/>
        </p:nvSpPr>
        <p:spPr>
          <a:xfrm>
            <a:off x="2326800" y="1660000"/>
            <a:ext cx="1929600" cy="760000"/>
          </a:xfrm>
          <a:prstGeom prst="chevron">
            <a:avLst>
              <a:gd name="adj" fmla="val 28000"/>
            </a:avLst>
          </a:prstGeom>
          <a:solidFill>
            <a:srgbClr val="0B376C"/>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One keyword</a:t>
            </a:r>
          </a:p>
        </p:txBody>
      </p:sp>
      <p:sp>
        <p:nvSpPr>
          <p:cNvPr id="83" name="StepText"/>
          <p:cNvSpPr/>
          <p:nvPr/>
        </p:nvSpPr>
        <p:spPr>
          <a:xfrm>
            <a:off x="2366800" y="2580000"/>
            <a:ext cx="178960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septic shock</a:t>
            </a:r>
          </a:p>
          <a:p>
            <a:pPr marL="0" indent="0" algn="l">
              <a:lnSpc>
                <a:spcPct val="104000"/>
              </a:lnSpc>
              <a:spcBef>
                <a:spcPts val="200"/>
              </a:spcBef>
              <a:buNone/>
            </a:pPr>
            <a:r>
              <a:rPr lang="en-US" sz="1500" b="1" dirty="0">
                <a:solidFill>
                  <a:srgbClr val="000000"/>
                </a:solidFill>
                <a:latin typeface="Arial"/>
                <a:cs typeface="Arial"/>
              </a:rPr>
              <a:t>Tens of thousands</a:t>
            </a:r>
          </a:p>
        </p:txBody>
      </p:sp>
      <p:sp>
        <p:nvSpPr>
          <p:cNvPr id="84" name="Step"/>
          <p:cNvSpPr/>
          <p:nvPr/>
        </p:nvSpPr>
        <p:spPr>
          <a:xfrm>
            <a:off x="4196400" y="1660000"/>
            <a:ext cx="1929600" cy="760000"/>
          </a:xfrm>
          <a:prstGeom prst="chevron">
            <a:avLst>
              <a:gd name="adj" fmla="val 28000"/>
            </a:avLst>
          </a:prstGeom>
          <a:solidFill>
            <a:srgbClr val="5FA39B"/>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PICO blocks</a:t>
            </a:r>
          </a:p>
        </p:txBody>
      </p:sp>
      <p:sp>
        <p:nvSpPr>
          <p:cNvPr id="85" name="StepText"/>
          <p:cNvSpPr/>
          <p:nvPr/>
        </p:nvSpPr>
        <p:spPr>
          <a:xfrm>
            <a:off x="4236400" y="2580000"/>
            <a:ext cx="178960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MeSH and free text, AND and OR</a:t>
            </a:r>
          </a:p>
          <a:p>
            <a:pPr marL="0" indent="0" algn="l">
              <a:lnSpc>
                <a:spcPct val="104000"/>
              </a:lnSpc>
              <a:spcBef>
                <a:spcPts val="200"/>
              </a:spcBef>
              <a:buNone/>
            </a:pPr>
            <a:r>
              <a:rPr lang="en-US" sz="1500" b="1" dirty="0">
                <a:solidFill>
                  <a:srgbClr val="000000"/>
                </a:solidFill>
                <a:latin typeface="Arial"/>
                <a:cs typeface="Arial"/>
              </a:rPr>
              <a:t>A few thousand</a:t>
            </a:r>
          </a:p>
        </p:txBody>
      </p:sp>
      <p:sp>
        <p:nvSpPr>
          <p:cNvPr id="86" name="Step"/>
          <p:cNvSpPr/>
          <p:nvPr/>
        </p:nvSpPr>
        <p:spPr>
          <a:xfrm>
            <a:off x="6066000" y="1660000"/>
            <a:ext cx="1929600" cy="760000"/>
          </a:xfrm>
          <a:prstGeom prst="chevron">
            <a:avLst>
              <a:gd name="adj" fmla="val 28000"/>
            </a:avLst>
          </a:prstGeom>
          <a:solidFill>
            <a:srgbClr val="0070C0"/>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Filters</a:t>
            </a:r>
          </a:p>
        </p:txBody>
      </p:sp>
      <p:sp>
        <p:nvSpPr>
          <p:cNvPr id="87" name="StepText"/>
          <p:cNvSpPr/>
          <p:nvPr/>
        </p:nvSpPr>
        <p:spPr>
          <a:xfrm>
            <a:off x="6106000" y="2580000"/>
            <a:ext cx="178960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RCT, review, adults, years</a:t>
            </a:r>
          </a:p>
          <a:p>
            <a:pPr marL="0" indent="0" algn="l">
              <a:lnSpc>
                <a:spcPct val="104000"/>
              </a:lnSpc>
              <a:spcBef>
                <a:spcPts val="200"/>
              </a:spcBef>
              <a:buNone/>
            </a:pPr>
            <a:r>
              <a:rPr lang="en-US" sz="1500" b="1" dirty="0">
                <a:solidFill>
                  <a:srgbClr val="000000"/>
                </a:solidFill>
                <a:latin typeface="Arial"/>
                <a:cs typeface="Arial"/>
              </a:rPr>
              <a:t>Hundreds</a:t>
            </a:r>
          </a:p>
        </p:txBody>
      </p:sp>
      <p:sp>
        <p:nvSpPr>
          <p:cNvPr id="88" name="Step"/>
          <p:cNvSpPr/>
          <p:nvPr/>
        </p:nvSpPr>
        <p:spPr>
          <a:xfrm>
            <a:off x="7935600" y="1660000"/>
            <a:ext cx="1929600" cy="760000"/>
          </a:xfrm>
          <a:prstGeom prst="chevron">
            <a:avLst>
              <a:gd name="adj" fmla="val 28000"/>
            </a:avLst>
          </a:prstGeom>
          <a:solidFill>
            <a:srgbClr val="055F56"/>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Screen</a:t>
            </a:r>
          </a:p>
        </p:txBody>
      </p:sp>
      <p:sp>
        <p:nvSpPr>
          <p:cNvPr id="89" name="StepText"/>
          <p:cNvSpPr/>
          <p:nvPr/>
        </p:nvSpPr>
        <p:spPr>
          <a:xfrm>
            <a:off x="7975600" y="2580000"/>
            <a:ext cx="178960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Read titles and abstracts</a:t>
            </a:r>
          </a:p>
          <a:p>
            <a:pPr marL="0" indent="0" algn="l">
              <a:lnSpc>
                <a:spcPct val="104000"/>
              </a:lnSpc>
              <a:spcBef>
                <a:spcPts val="200"/>
              </a:spcBef>
              <a:buNone/>
            </a:pPr>
            <a:r>
              <a:rPr lang="en-US" sz="1500" b="1" dirty="0">
                <a:solidFill>
                  <a:srgbClr val="000000"/>
                </a:solidFill>
                <a:latin typeface="Arial"/>
                <a:cs typeface="Arial"/>
              </a:rPr>
              <a:t>Dozens</a:t>
            </a:r>
          </a:p>
        </p:txBody>
      </p:sp>
      <p:sp>
        <p:nvSpPr>
          <p:cNvPr id="90" name="Step"/>
          <p:cNvSpPr/>
          <p:nvPr/>
        </p:nvSpPr>
        <p:spPr>
          <a:xfrm>
            <a:off x="9805200" y="1660000"/>
            <a:ext cx="1929600" cy="760000"/>
          </a:xfrm>
          <a:prstGeom prst="chevron">
            <a:avLst>
              <a:gd name="adj" fmla="val 28000"/>
            </a:avLst>
          </a:prstGeom>
          <a:solidFill>
            <a:srgbClr val="8A99A3"/>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Keep</a:t>
            </a:r>
          </a:p>
        </p:txBody>
      </p:sp>
      <p:sp>
        <p:nvSpPr>
          <p:cNvPr id="91" name="StepText"/>
          <p:cNvSpPr/>
          <p:nvPr/>
        </p:nvSpPr>
        <p:spPr>
          <a:xfrm>
            <a:off x="9845200" y="2580000"/>
            <a:ext cx="178960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b="1" dirty="0">
                <a:solidFill>
                  <a:srgbClr val="000000"/>
                </a:solidFill>
                <a:latin typeface="Arial"/>
                <a:cs typeface="Arial"/>
              </a:rPr>
              <a:t>5-10 key papers</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A good search starts wide, narrows step by step, and is written down.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From PICO to search blocks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626796"/>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OR inside a block, AND between blocks: (P synonyms) AND (I synonyms) AND (O synonyms). C (usual care) is usually not searched.</a:t>
            </a:r>
          </a:p>
        </p:txBody>
      </p:sp>
      <p:sp>
        <p:nvSpPr>
          <p:cNvPr id="70" name="CardHead"/>
          <p:cNvSpPr/>
          <p:nvPr/>
        </p:nvSpPr>
        <p:spPr>
          <a:xfrm>
            <a:off x="457200" y="2099483"/>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P:  septic shock</a:t>
            </a:r>
          </a:p>
        </p:txBody>
      </p:sp>
      <p:sp>
        <p:nvSpPr>
          <p:cNvPr id="71" name="CardBody"/>
          <p:cNvSpPr/>
          <p:nvPr/>
        </p:nvSpPr>
        <p:spPr>
          <a:xfrm>
            <a:off x="457200" y="2739483"/>
            <a:ext cx="3625866" cy="1925141"/>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"Shock, Septic"[MeSH]</a:t>
            </a:r>
          </a:p>
          <a:p>
            <a:pPr marL="0" indent="0" algn="l">
              <a:lnSpc>
                <a:spcPct val="104000"/>
              </a:lnSpc>
              <a:spcBef>
                <a:spcPts val="400"/>
              </a:spcBef>
              <a:buNone/>
            </a:pPr>
            <a:r>
              <a:rPr lang="en-US" sz="1750" dirty="0">
                <a:solidFill>
                  <a:srgbClr val="000000"/>
                </a:solidFill>
                <a:latin typeface="Arial"/>
                <a:cs typeface="Arial"/>
              </a:rPr>
              <a:t>OR "septic shock"[tiab]</a:t>
            </a:r>
          </a:p>
          <a:p>
            <a:pPr marL="0" indent="0" algn="l">
              <a:lnSpc>
                <a:spcPct val="104000"/>
              </a:lnSpc>
              <a:spcBef>
                <a:spcPts val="400"/>
              </a:spcBef>
              <a:buNone/>
            </a:pPr>
            <a:r>
              <a:rPr lang="en-US" sz="1750" dirty="0">
                <a:solidFill>
                  <a:srgbClr val="000000"/>
                </a:solidFill>
                <a:latin typeface="Arial"/>
                <a:cs typeface="Arial"/>
              </a:rPr>
              <a:t>OR sepsis[tiab]</a:t>
            </a:r>
          </a:p>
        </p:txBody>
      </p:sp>
      <p:sp>
        <p:nvSpPr>
          <p:cNvPr id="72" name="CardHead"/>
          <p:cNvSpPr/>
          <p:nvPr/>
        </p:nvSpPr>
        <p:spPr>
          <a:xfrm>
            <a:off x="4283066" y="2099483"/>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I:  restrictive fluids</a:t>
            </a:r>
          </a:p>
        </p:txBody>
      </p:sp>
      <p:sp>
        <p:nvSpPr>
          <p:cNvPr id="73" name="CardBody"/>
          <p:cNvSpPr/>
          <p:nvPr/>
        </p:nvSpPr>
        <p:spPr>
          <a:xfrm>
            <a:off x="4283066" y="2739483"/>
            <a:ext cx="3625866" cy="1925141"/>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"Fluid Therapy"[MeSH]</a:t>
            </a:r>
          </a:p>
          <a:p>
            <a:pPr marL="0" indent="0" algn="l">
              <a:lnSpc>
                <a:spcPct val="104000"/>
              </a:lnSpc>
              <a:spcBef>
                <a:spcPts val="400"/>
              </a:spcBef>
              <a:buNone/>
            </a:pPr>
            <a:r>
              <a:rPr lang="en-US" sz="1750" dirty="0">
                <a:solidFill>
                  <a:srgbClr val="000000"/>
                </a:solidFill>
                <a:latin typeface="Arial"/>
                <a:cs typeface="Arial"/>
              </a:rPr>
              <a:t>OR "fluid restrict*"[tiab]</a:t>
            </a:r>
          </a:p>
          <a:p>
            <a:pPr marL="0" indent="0" algn="l">
              <a:lnSpc>
                <a:spcPct val="104000"/>
              </a:lnSpc>
              <a:spcBef>
                <a:spcPts val="400"/>
              </a:spcBef>
              <a:buNone/>
            </a:pPr>
            <a:r>
              <a:rPr lang="en-US" sz="1750" dirty="0">
                <a:solidFill>
                  <a:srgbClr val="000000"/>
                </a:solidFill>
                <a:latin typeface="Arial"/>
                <a:cs typeface="Arial"/>
              </a:rPr>
              <a:t>OR "restrictive fluid*"[tiab]</a:t>
            </a:r>
          </a:p>
          <a:p>
            <a:pPr marL="0" indent="0" algn="l">
              <a:lnSpc>
                <a:spcPct val="104000"/>
              </a:lnSpc>
              <a:spcBef>
                <a:spcPts val="400"/>
              </a:spcBef>
              <a:buNone/>
            </a:pPr>
            <a:r>
              <a:rPr lang="en-US" sz="1750" dirty="0">
                <a:solidFill>
                  <a:srgbClr val="000000"/>
                </a:solidFill>
                <a:latin typeface="Arial"/>
                <a:cs typeface="Arial"/>
              </a:rPr>
              <a:t>OR "conservative fluid*"[tiab]</a:t>
            </a:r>
          </a:p>
        </p:txBody>
      </p:sp>
      <p:sp>
        <p:nvSpPr>
          <p:cNvPr id="74" name="CardHead"/>
          <p:cNvSpPr/>
          <p:nvPr/>
        </p:nvSpPr>
        <p:spPr>
          <a:xfrm>
            <a:off x="8108932" y="2099483"/>
            <a:ext cx="3625866"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O:  mortality</a:t>
            </a:r>
          </a:p>
        </p:txBody>
      </p:sp>
      <p:sp>
        <p:nvSpPr>
          <p:cNvPr id="75" name="CardBody"/>
          <p:cNvSpPr/>
          <p:nvPr/>
        </p:nvSpPr>
        <p:spPr>
          <a:xfrm>
            <a:off x="8108932" y="2739483"/>
            <a:ext cx="3625866" cy="1925141"/>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Mortality[MeSH]</a:t>
            </a:r>
          </a:p>
          <a:p>
            <a:pPr marL="0" indent="0" algn="l">
              <a:lnSpc>
                <a:spcPct val="104000"/>
              </a:lnSpc>
              <a:spcBef>
                <a:spcPts val="400"/>
              </a:spcBef>
              <a:buNone/>
            </a:pPr>
            <a:r>
              <a:rPr lang="en-US" sz="1750" dirty="0">
                <a:solidFill>
                  <a:srgbClr val="000000"/>
                </a:solidFill>
                <a:latin typeface="Arial"/>
                <a:cs typeface="Arial"/>
              </a:rPr>
              <a:t>OR mortality[tiab]</a:t>
            </a:r>
          </a:p>
          <a:p>
            <a:pPr marL="0" indent="0" algn="l">
              <a:lnSpc>
                <a:spcPct val="104000"/>
              </a:lnSpc>
              <a:spcBef>
                <a:spcPts val="400"/>
              </a:spcBef>
              <a:buNone/>
            </a:pPr>
            <a:r>
              <a:rPr lang="en-US" sz="1750" dirty="0">
                <a:solidFill>
                  <a:srgbClr val="000000"/>
                </a:solidFill>
                <a:latin typeface="Arial"/>
                <a:cs typeface="Arial"/>
              </a:rPr>
              <a:t>OR death[tiab]</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One block per PICO concept: OR inside a block, AND between blocks.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Another example: a ward question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Question: in adults at risk on the ward, does 2-hourly repositioning reduce new pressure injuries?</a:t>
            </a:r>
          </a:p>
        </p:txBody>
      </p:sp>
      <p:sp>
        <p:nvSpPr>
          <p:cNvPr id="70" name="CardHead"/>
          <p:cNvSpPr/>
          <p:nvPr/>
        </p:nvSpPr>
        <p:spPr>
          <a:xfrm>
            <a:off x="457200" y="1974632"/>
            <a:ext cx="345320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P + O:  pressure injury</a:t>
            </a:r>
          </a:p>
        </p:txBody>
      </p:sp>
      <p:sp>
        <p:nvSpPr>
          <p:cNvPr id="71" name="CardBody"/>
          <p:cNvSpPr/>
          <p:nvPr/>
        </p:nvSpPr>
        <p:spPr>
          <a:xfrm>
            <a:off x="457200" y="2614632"/>
            <a:ext cx="3453206" cy="200610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50" dirty="0">
                <a:solidFill>
                  <a:srgbClr val="000000"/>
                </a:solidFill>
                <a:latin typeface="Arial"/>
                <a:cs typeface="Arial"/>
              </a:rPr>
              <a:t>"Pressure Ulcer"[Mesh]</a:t>
            </a:r>
          </a:p>
          <a:p>
            <a:pPr marL="0" indent="0" algn="l">
              <a:lnSpc>
                <a:spcPct val="104000"/>
              </a:lnSpc>
              <a:spcBef>
                <a:spcPts val="400"/>
              </a:spcBef>
              <a:buNone/>
            </a:pPr>
            <a:r>
              <a:rPr lang="en-US" sz="1650" dirty="0">
                <a:solidFill>
                  <a:srgbClr val="000000"/>
                </a:solidFill>
                <a:latin typeface="Arial"/>
                <a:cs typeface="Arial"/>
              </a:rPr>
              <a:t>OR "pressure injur*"[tiab]</a:t>
            </a:r>
          </a:p>
          <a:p>
            <a:pPr marL="0" indent="0" algn="l">
              <a:lnSpc>
                <a:spcPct val="104000"/>
              </a:lnSpc>
              <a:spcBef>
                <a:spcPts val="400"/>
              </a:spcBef>
              <a:buNone/>
            </a:pPr>
            <a:r>
              <a:rPr lang="en-US" sz="1650" dirty="0">
                <a:solidFill>
                  <a:srgbClr val="000000"/>
                </a:solidFill>
                <a:latin typeface="Arial"/>
                <a:cs typeface="Arial"/>
              </a:rPr>
              <a:t>OR "pressure ulcer*"[tiab]</a:t>
            </a:r>
          </a:p>
          <a:p>
            <a:pPr marL="0" indent="0" algn="l">
              <a:lnSpc>
                <a:spcPct val="104000"/>
              </a:lnSpc>
              <a:spcBef>
                <a:spcPts val="400"/>
              </a:spcBef>
              <a:buNone/>
            </a:pPr>
            <a:r>
              <a:rPr lang="en-US" sz="1650" dirty="0">
                <a:solidFill>
                  <a:srgbClr val="000000"/>
                </a:solidFill>
                <a:latin typeface="Arial"/>
                <a:cs typeface="Arial"/>
              </a:rPr>
              <a:t>OR bedsore*[tiab]</a:t>
            </a:r>
          </a:p>
        </p:txBody>
      </p:sp>
      <p:sp>
        <p:nvSpPr>
          <p:cNvPr id="72" name="CardHead"/>
          <p:cNvSpPr/>
          <p:nvPr/>
        </p:nvSpPr>
        <p:spPr>
          <a:xfrm>
            <a:off x="4110406" y="1974632"/>
            <a:ext cx="345320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I:  repositioning</a:t>
            </a:r>
          </a:p>
        </p:txBody>
      </p:sp>
      <p:sp>
        <p:nvSpPr>
          <p:cNvPr id="73" name="CardBody"/>
          <p:cNvSpPr/>
          <p:nvPr/>
        </p:nvSpPr>
        <p:spPr>
          <a:xfrm>
            <a:off x="4110406" y="2614632"/>
            <a:ext cx="3453206" cy="200610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50" dirty="0">
                <a:solidFill>
                  <a:srgbClr val="000000"/>
                </a:solidFill>
                <a:latin typeface="Arial"/>
                <a:cs typeface="Arial"/>
              </a:rPr>
              <a:t>"Patient Positioning"[Mesh]</a:t>
            </a:r>
          </a:p>
          <a:p>
            <a:pPr marL="0" indent="0" algn="l">
              <a:lnSpc>
                <a:spcPct val="104000"/>
              </a:lnSpc>
              <a:spcBef>
                <a:spcPts val="400"/>
              </a:spcBef>
              <a:buNone/>
            </a:pPr>
            <a:r>
              <a:rPr lang="en-US" sz="1650" dirty="0">
                <a:solidFill>
                  <a:srgbClr val="000000"/>
                </a:solidFill>
                <a:latin typeface="Arial"/>
                <a:cs typeface="Arial"/>
              </a:rPr>
              <a:t>OR reposition*[tiab]</a:t>
            </a:r>
          </a:p>
          <a:p>
            <a:pPr marL="0" indent="0" algn="l">
              <a:lnSpc>
                <a:spcPct val="104000"/>
              </a:lnSpc>
              <a:spcBef>
                <a:spcPts val="400"/>
              </a:spcBef>
              <a:buNone/>
            </a:pPr>
            <a:r>
              <a:rPr lang="en-US" sz="1650" dirty="0">
                <a:solidFill>
                  <a:srgbClr val="000000"/>
                </a:solidFill>
                <a:latin typeface="Arial"/>
                <a:cs typeface="Arial"/>
              </a:rPr>
              <a:t>OR turning[tiab]</a:t>
            </a:r>
          </a:p>
        </p:txBody>
      </p:sp>
      <p:sp>
        <p:nvSpPr>
          <p:cNvPr id="74" name="CardHead"/>
          <p:cNvSpPr/>
          <p:nvPr/>
        </p:nvSpPr>
        <p:spPr>
          <a:xfrm>
            <a:off x="7763612" y="1974632"/>
            <a:ext cx="3971187" cy="640000"/>
          </a:xfrm>
          <a:prstGeom prst="rect">
            <a:avLst/>
          </a:prstGeom>
          <a:solidFill>
            <a:srgbClr val="055F56"/>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Join the blocks with AND</a:t>
            </a:r>
          </a:p>
        </p:txBody>
      </p:sp>
      <p:sp>
        <p:nvSpPr>
          <p:cNvPr id="75" name="CardBody"/>
          <p:cNvSpPr/>
          <p:nvPr/>
        </p:nvSpPr>
        <p:spPr>
          <a:xfrm>
            <a:off x="7763612" y="2614632"/>
            <a:ext cx="3971187" cy="200610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50" dirty="0">
                <a:solidFill>
                  <a:srgbClr val="000000"/>
                </a:solidFill>
                <a:latin typeface="Arial"/>
                <a:cs typeface="Arial"/>
              </a:rPr>
              <a:t>Tip: when P and O are the same idea (pressure injury), one block can carry both.</a:t>
            </a:r>
          </a:p>
          <a:p>
            <a:pPr marL="0" indent="0" algn="l">
              <a:lnSpc>
                <a:spcPct val="104000"/>
              </a:lnSpc>
              <a:spcBef>
                <a:spcPts val="400"/>
              </a:spcBef>
              <a:buNone/>
            </a:pPr>
            <a:r>
              <a:rPr lang="en-US" sz="1650" dirty="0">
                <a:solidFill>
                  <a:srgbClr val="000000"/>
                </a:solidFill>
                <a:latin typeface="Arial"/>
                <a:cs typeface="Arial"/>
              </a:rPr>
              <a:t>Authors write ulcer, injury, bedsore, decubitus. MeSH collects them under "Pressure Ulcer".</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Same method for any topic: concepts in blocks, synonyms with OR, blocks with AND.</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Boolean logic in pictures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457200" y="1150000"/>
            <a:ext cx="11277600" cy="4135119"/>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AND narrows, OR widens, NOT removes. Use NOT sparingly.</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Check your understanding: AND, OR or NOT?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QUICK QUIZ   |   2 min</a:t>
            </a:r>
          </a:p>
        </p:txBody>
      </p:sp>
      <p:sp>
        <p:nvSpPr>
          <p:cNvPr id="51" name="Steps"/>
          <p:cNvSpPr txBox="1"/>
          <p:nvPr/>
        </p:nvSpPr>
        <p:spPr>
          <a:xfrm>
            <a:off x="457200" y="1720000"/>
            <a:ext cx="1127760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You want papers that mention both septic shock and fluid restriction: which operator?</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You want papers using either 'restrictive' or 'conservative' fluids: which operator?</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Your search found 40,000 hits. Will adding a third AND block give more or fewer?</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Why is 'sepsis NOT children' risky?</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OUTPUT   </a:t>
            </a:r>
            <a:r>
              <a:rPr lang="en-US" sz="1500" dirty="0">
                <a:solidFill>
                  <a:srgbClr val="000000"/>
                </a:solidFill>
                <a:latin typeface="Arial"/>
                <a:cs typeface="Arial"/>
              </a:rPr>
              <a:t>Answers in the chat (or the poll)</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MeSH: the shared label behind many words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677066" y="1150000"/>
            <a:ext cx="10837867"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Search the MeSH term AND the free-text words, joined with OR.</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How to find the right MeSH term</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725219"/>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MeSH Database</a:t>
            </a:r>
          </a:p>
        </p:txBody>
      </p:sp>
      <p:sp>
        <p:nvSpPr>
          <p:cNvPr id="71" name="CardBody"/>
          <p:cNvSpPr/>
          <p:nvPr/>
        </p:nvSpPr>
        <p:spPr>
          <a:xfrm>
            <a:off x="457200" y="2365219"/>
            <a:ext cx="3625866" cy="18743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PubMed home page, under Explore</a:t>
            </a:r>
          </a:p>
          <a:p>
            <a:pPr marL="0" indent="0" algn="l">
              <a:lnSpc>
                <a:spcPct val="104000"/>
              </a:lnSpc>
              <a:spcBef>
                <a:spcPts val="400"/>
              </a:spcBef>
              <a:buNone/>
            </a:pPr>
            <a:r>
              <a:rPr lang="en-US" sz="1750" dirty="0">
                <a:solidFill>
                  <a:srgbClr val="000000"/>
                </a:solidFill>
                <a:latin typeface="Arial"/>
                <a:cs typeface="Arial"/>
              </a:rPr>
              <a:t>Type a word, e.g. bedsore</a:t>
            </a:r>
          </a:p>
          <a:p>
            <a:pPr marL="0" indent="0" algn="l">
              <a:lnSpc>
                <a:spcPct val="104000"/>
              </a:lnSpc>
              <a:spcBef>
                <a:spcPts val="400"/>
              </a:spcBef>
              <a:buNone/>
            </a:pPr>
            <a:r>
              <a:rPr lang="en-US" sz="1750" dirty="0">
                <a:solidFill>
                  <a:srgbClr val="000000"/>
                </a:solidFill>
                <a:latin typeface="Arial"/>
                <a:cs typeface="Arial"/>
              </a:rPr>
              <a:t>It shows the heading: Pressure Ulcer</a:t>
            </a:r>
          </a:p>
        </p:txBody>
      </p:sp>
      <p:sp>
        <p:nvSpPr>
          <p:cNvPr id="72" name="CardHead"/>
          <p:cNvSpPr/>
          <p:nvPr/>
        </p:nvSpPr>
        <p:spPr>
          <a:xfrm>
            <a:off x="4283066" y="1725219"/>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A paper you trust</a:t>
            </a:r>
          </a:p>
        </p:txBody>
      </p:sp>
      <p:sp>
        <p:nvSpPr>
          <p:cNvPr id="73" name="CardBody"/>
          <p:cNvSpPr/>
          <p:nvPr/>
        </p:nvSpPr>
        <p:spPr>
          <a:xfrm>
            <a:off x="4283066" y="2365219"/>
            <a:ext cx="3625866" cy="18743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Open a relevant paper in PubMed</a:t>
            </a:r>
          </a:p>
          <a:p>
            <a:pPr marL="0" indent="0" algn="l">
              <a:lnSpc>
                <a:spcPct val="104000"/>
              </a:lnSpc>
              <a:spcBef>
                <a:spcPts val="400"/>
              </a:spcBef>
              <a:buNone/>
            </a:pPr>
            <a:r>
              <a:rPr lang="en-US" sz="1750" dirty="0">
                <a:solidFill>
                  <a:srgbClr val="000000"/>
                </a:solidFill>
                <a:latin typeface="Arial"/>
                <a:cs typeface="Arial"/>
              </a:rPr>
              <a:t>Scroll down to 'MeSH terms'</a:t>
            </a:r>
          </a:p>
          <a:p>
            <a:pPr marL="0" indent="0" algn="l">
              <a:lnSpc>
                <a:spcPct val="104000"/>
              </a:lnSpc>
              <a:spcBef>
                <a:spcPts val="400"/>
              </a:spcBef>
              <a:buNone/>
            </a:pPr>
            <a:r>
              <a:rPr lang="en-US" sz="1750" dirty="0">
                <a:solidFill>
                  <a:srgbClr val="000000"/>
                </a:solidFill>
                <a:latin typeface="Arial"/>
                <a:cs typeface="Arial"/>
              </a:rPr>
              <a:t>Reuse the ones that fit</a:t>
            </a:r>
          </a:p>
        </p:txBody>
      </p:sp>
      <p:sp>
        <p:nvSpPr>
          <p:cNvPr id="74" name="CardHead"/>
          <p:cNvSpPr/>
          <p:nvPr/>
        </p:nvSpPr>
        <p:spPr>
          <a:xfrm>
            <a:off x="8108932" y="1725219"/>
            <a:ext cx="3625866"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Search details</a:t>
            </a:r>
          </a:p>
        </p:txBody>
      </p:sp>
      <p:sp>
        <p:nvSpPr>
          <p:cNvPr id="75" name="CardBody"/>
          <p:cNvSpPr/>
          <p:nvPr/>
        </p:nvSpPr>
        <p:spPr>
          <a:xfrm>
            <a:off x="8108932" y="2365219"/>
            <a:ext cx="3625866" cy="18743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PubMed maps your words to MeSH</a:t>
            </a:r>
          </a:p>
          <a:p>
            <a:pPr marL="0" indent="0" algn="l">
              <a:lnSpc>
                <a:spcPct val="104000"/>
              </a:lnSpc>
              <a:spcBef>
                <a:spcPts val="400"/>
              </a:spcBef>
              <a:buNone/>
            </a:pPr>
            <a:r>
              <a:rPr lang="en-US" sz="1750" dirty="0">
                <a:solidFill>
                  <a:srgbClr val="000000"/>
                </a:solidFill>
                <a:latin typeface="Arial"/>
                <a:cs typeface="Arial"/>
              </a:rPr>
              <a:t>Check which heading it used</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Look up MeSH terms, do not guess them.</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Four tools that sharpen a search</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849573"/>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"Quotes"</a:t>
            </a:r>
          </a:p>
        </p:txBody>
      </p:sp>
      <p:sp>
        <p:nvSpPr>
          <p:cNvPr id="71" name="CardBody"/>
          <p:cNvSpPr/>
          <p:nvPr/>
        </p:nvSpPr>
        <p:spPr>
          <a:xfrm>
            <a:off x="457200" y="2489573"/>
            <a:ext cx="2669400" cy="1501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"septic shock" = the exact phrase</a:t>
            </a:r>
          </a:p>
          <a:p>
            <a:pPr marL="0" indent="0" algn="l">
              <a:lnSpc>
                <a:spcPct val="104000"/>
              </a:lnSpc>
              <a:spcBef>
                <a:spcPts val="400"/>
              </a:spcBef>
              <a:buNone/>
            </a:pPr>
            <a:r>
              <a:rPr lang="en-US" sz="1600" dirty="0">
                <a:solidFill>
                  <a:srgbClr val="000000"/>
                </a:solidFill>
                <a:latin typeface="Arial"/>
                <a:cs typeface="Arial"/>
              </a:rPr>
              <a:t>Not two loose words</a:t>
            </a:r>
          </a:p>
        </p:txBody>
      </p:sp>
      <p:sp>
        <p:nvSpPr>
          <p:cNvPr id="72" name="CardHead"/>
          <p:cNvSpPr/>
          <p:nvPr/>
        </p:nvSpPr>
        <p:spPr>
          <a:xfrm>
            <a:off x="3326600" y="1849573"/>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Truncation *</a:t>
            </a:r>
          </a:p>
        </p:txBody>
      </p:sp>
      <p:sp>
        <p:nvSpPr>
          <p:cNvPr id="73" name="CardBody"/>
          <p:cNvSpPr/>
          <p:nvPr/>
        </p:nvSpPr>
        <p:spPr>
          <a:xfrm>
            <a:off x="3326600" y="2489573"/>
            <a:ext cx="2669400" cy="1501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child* finds child, children, childhood</a:t>
            </a:r>
          </a:p>
          <a:p>
            <a:pPr marL="0" indent="0" algn="l">
              <a:lnSpc>
                <a:spcPct val="104000"/>
              </a:lnSpc>
              <a:spcBef>
                <a:spcPts val="400"/>
              </a:spcBef>
              <a:buNone/>
            </a:pPr>
            <a:r>
              <a:rPr lang="en-US" sz="1600" dirty="0">
                <a:solidFill>
                  <a:srgbClr val="000000"/>
                </a:solidFill>
                <a:latin typeface="Arial"/>
                <a:cs typeface="Arial"/>
              </a:rPr>
              <a:t>Use it when one idea has many word endings</a:t>
            </a:r>
          </a:p>
        </p:txBody>
      </p:sp>
      <p:sp>
        <p:nvSpPr>
          <p:cNvPr id="74" name="CardHead"/>
          <p:cNvSpPr/>
          <p:nvPr/>
        </p:nvSpPr>
        <p:spPr>
          <a:xfrm>
            <a:off x="6196000" y="1849573"/>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Field tags</a:t>
            </a:r>
          </a:p>
        </p:txBody>
      </p:sp>
      <p:sp>
        <p:nvSpPr>
          <p:cNvPr id="75" name="CardBody"/>
          <p:cNvSpPr/>
          <p:nvPr/>
        </p:nvSpPr>
        <p:spPr>
          <a:xfrm>
            <a:off x="6196000" y="2489573"/>
            <a:ext cx="2669400" cy="1501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[tiab] title or abstract</a:t>
            </a:r>
          </a:p>
          <a:p>
            <a:pPr marL="0" indent="0" algn="l">
              <a:lnSpc>
                <a:spcPct val="104000"/>
              </a:lnSpc>
              <a:spcBef>
                <a:spcPts val="400"/>
              </a:spcBef>
              <a:buNone/>
            </a:pPr>
            <a:r>
              <a:rPr lang="en-US" sz="1600" dirty="0">
                <a:solidFill>
                  <a:srgbClr val="000000"/>
                </a:solidFill>
                <a:latin typeface="Arial"/>
                <a:cs typeface="Arial"/>
              </a:rPr>
              <a:t>[mh] MeSH term</a:t>
            </a:r>
          </a:p>
          <a:p>
            <a:pPr marL="0" indent="0" algn="l">
              <a:lnSpc>
                <a:spcPct val="104000"/>
              </a:lnSpc>
              <a:spcBef>
                <a:spcPts val="400"/>
              </a:spcBef>
              <a:buNone/>
            </a:pPr>
            <a:r>
              <a:rPr lang="en-US" sz="1600" dirty="0">
                <a:solidFill>
                  <a:srgbClr val="000000"/>
                </a:solidFill>
                <a:latin typeface="Arial"/>
                <a:cs typeface="Arial"/>
              </a:rPr>
              <a:t>[pt] article type</a:t>
            </a:r>
          </a:p>
        </p:txBody>
      </p:sp>
      <p:sp>
        <p:nvSpPr>
          <p:cNvPr id="76" name="CardHead"/>
          <p:cNvSpPr/>
          <p:nvPr/>
        </p:nvSpPr>
        <p:spPr>
          <a:xfrm>
            <a:off x="9065400" y="1849573"/>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Filters</a:t>
            </a:r>
          </a:p>
        </p:txBody>
      </p:sp>
      <p:sp>
        <p:nvSpPr>
          <p:cNvPr id="77" name="CardBody"/>
          <p:cNvSpPr/>
          <p:nvPr/>
        </p:nvSpPr>
        <p:spPr>
          <a:xfrm>
            <a:off x="9065400" y="2489573"/>
            <a:ext cx="2669400" cy="1501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Article type (RCT, systematic review)</a:t>
            </a:r>
          </a:p>
          <a:p>
            <a:pPr marL="0" indent="0" algn="l">
              <a:lnSpc>
                <a:spcPct val="104000"/>
              </a:lnSpc>
              <a:spcBef>
                <a:spcPts val="400"/>
              </a:spcBef>
              <a:buNone/>
            </a:pPr>
            <a:r>
              <a:rPr lang="en-US" sz="1600" dirty="0">
                <a:solidFill>
                  <a:srgbClr val="000000"/>
                </a:solidFill>
                <a:latin typeface="Arial"/>
                <a:cs typeface="Arial"/>
              </a:rPr>
              <a:t>Date, age, humans</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Check 'Search details' to see exactly what PubMed searched.</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PubMed vs Google Scholar</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476242"/>
          <a:ext cx="11277600" cy="3121272"/>
        </p:xfrm>
        <a:graphic>
          <a:graphicData uri="http://schemas.openxmlformats.org/drawingml/2006/table">
            <a:tbl>
              <a:tblPr firstRow="1" bandRow="1">
                <a:tableStyleId>{5C22544A-7EE6-4342-B048-85BDC9FD1C3A}</a:tableStyleId>
              </a:tblPr>
              <a:tblGrid>
                <a:gridCol w="3417454"/>
                <a:gridCol w="3759200"/>
                <a:gridCol w="4100946"/>
              </a:tblGrid>
              <a:tr h="380000">
                <a:tc>
                  <a:txBody>
                    <a:bodyPr/>
                    <a:lstStyle/>
                    <a:p>
                      <a:pPr algn="l"/>
                      <a:r>
                        <a:rPr lang="en-US" sz="1700" b="1" dirty="0">
                          <a:solidFill>
                            <a:srgbClr val="FFFFFF"/>
                          </a:solidFill>
                          <a:latin typeface="Arial"/>
                          <a:cs typeface="Arial"/>
                        </a:rPr>
                        <a:t> </a:t>
                      </a:r>
                    </a:p>
                  </a:txBody>
                  <a:tcPr marL="73152" marR="73152" marT="45720" marB="45720" anchor="ctr">
                    <a:solidFill>
                      <a:srgbClr val="FFFFFF"/>
                    </a:solidFill>
                  </a:tcPr>
                </a:tc>
                <a:tc>
                  <a:txBody>
                    <a:bodyPr/>
                    <a:lstStyle/>
                    <a:p>
                      <a:pPr algn="l"/>
                      <a:r>
                        <a:rPr lang="en-US" sz="1700" b="1" dirty="0">
                          <a:solidFill>
                            <a:srgbClr val="FFFFFF"/>
                          </a:solidFill>
                          <a:latin typeface="Arial"/>
                          <a:cs typeface="Arial"/>
                        </a:rPr>
                        <a:t>PubMed</a:t>
                      </a:r>
                    </a:p>
                  </a:txBody>
                  <a:tcPr marL="73152" marR="73152" marT="45720" marB="45720" anchor="ctr">
                    <a:solidFill>
                      <a:srgbClr val="0D7377"/>
                    </a:solidFill>
                  </a:tcPr>
                </a:tc>
                <a:tc>
                  <a:txBody>
                    <a:bodyPr/>
                    <a:lstStyle/>
                    <a:p>
                      <a:pPr algn="l"/>
                      <a:r>
                        <a:rPr lang="en-US" sz="1700" b="1" dirty="0">
                          <a:solidFill>
                            <a:srgbClr val="FFFFFF"/>
                          </a:solidFill>
                          <a:latin typeface="Arial"/>
                          <a:cs typeface="Arial"/>
                        </a:rPr>
                        <a:t>Google Scholar</a:t>
                      </a:r>
                    </a:p>
                  </a:txBody>
                  <a:tcPr marL="73152" marR="73152" marT="45720" marB="45720" anchor="ctr">
                    <a:solidFill>
                      <a:srgbClr val="0B376C"/>
                    </a:solidFill>
                  </a:tcPr>
                </a:tc>
              </a:tr>
              <a:tr h="629598">
                <a:tc>
                  <a:txBody>
                    <a:bodyPr/>
                    <a:lstStyle/>
                    <a:p>
                      <a:pPr algn="l"/>
                      <a:r>
                        <a:rPr lang="en-US" sz="1700" b="1" dirty="0">
                          <a:solidFill>
                            <a:srgbClr val="000000"/>
                          </a:solidFill>
                          <a:latin typeface="Arial"/>
                          <a:cs typeface="Arial"/>
                        </a:rPr>
                        <a:t>What it covers</a:t>
                      </a:r>
                    </a:p>
                  </a:txBody>
                  <a:tcPr marL="73152" marR="73152" marT="45720" marB="45720" anchor="ctr">
                    <a:solidFill>
                      <a:srgbClr val="EAF2F5"/>
                    </a:solidFill>
                  </a:tcPr>
                </a:tc>
                <a:tc>
                  <a:txBody>
                    <a:bodyPr/>
                    <a:lstStyle/>
                    <a:p>
                      <a:pPr algn="l"/>
                      <a:r>
                        <a:rPr lang="en-US" sz="1700" dirty="0">
                          <a:solidFill>
                            <a:srgbClr val="000000"/>
                          </a:solidFill>
                          <a:latin typeface="Arial"/>
                          <a:cs typeface="Arial"/>
                        </a:rPr>
                        <a:t>Biomedical journals, indexed by experts</a:t>
                      </a:r>
                    </a:p>
                  </a:txBody>
                  <a:tcPr marL="73152" marR="73152" marT="45720" marB="45720" anchor="ctr">
                    <a:solidFill>
                      <a:srgbClr val="FFFFFF"/>
                    </a:solidFill>
                  </a:tcPr>
                </a:tc>
                <a:tc>
                  <a:txBody>
                    <a:bodyPr/>
                    <a:lstStyle/>
                    <a:p>
                      <a:pPr algn="l"/>
                      <a:r>
                        <a:rPr lang="en-US" sz="1700" dirty="0">
                          <a:solidFill>
                            <a:srgbClr val="000000"/>
                          </a:solidFill>
                          <a:latin typeface="Arial"/>
                          <a:cs typeface="Arial"/>
                        </a:rPr>
                        <a:t>Almost everything: theses, books, preprints, websites</a:t>
                      </a:r>
                    </a:p>
                  </a:txBody>
                  <a:tcPr marL="73152" marR="73152" marT="45720" marB="45720" anchor="ctr">
                    <a:solidFill>
                      <a:srgbClr val="FFFFFF"/>
                    </a:solidFill>
                  </a:tcPr>
                </a:tc>
              </a:tr>
              <a:tr h="370519">
                <a:tc>
                  <a:txBody>
                    <a:bodyPr/>
                    <a:lstStyle/>
                    <a:p>
                      <a:pPr algn="l"/>
                      <a:r>
                        <a:rPr lang="en-US" sz="1700" b="1" dirty="0">
                          <a:solidFill>
                            <a:srgbClr val="000000"/>
                          </a:solidFill>
                          <a:latin typeface="Arial"/>
                          <a:cs typeface="Arial"/>
                        </a:rPr>
                        <a:t>MeSH (controlled vocabulary)</a:t>
                      </a:r>
                    </a:p>
                  </a:txBody>
                  <a:tcPr marL="73152" marR="73152" marT="45720" marB="45720" anchor="ctr">
                    <a:solidFill>
                      <a:srgbClr val="EAF2F5"/>
                    </a:solidFill>
                  </a:tcPr>
                </a:tc>
                <a:tc>
                  <a:txBody>
                    <a:bodyPr/>
                    <a:lstStyle/>
                    <a:p>
                      <a:pPr algn="l"/>
                      <a:r>
                        <a:rPr lang="en-US" sz="1700" dirty="0">
                          <a:solidFill>
                            <a:srgbClr val="000000"/>
                          </a:solidFill>
                          <a:latin typeface="Arial"/>
                          <a:cs typeface="Arial"/>
                        </a:rPr>
                        <a:t>Yes</a:t>
                      </a:r>
                    </a:p>
                  </a:txBody>
                  <a:tcPr marL="73152" marR="73152" marT="45720" marB="45720" anchor="ctr">
                    <a:solidFill>
                      <a:srgbClr val="F5F9FA"/>
                    </a:solidFill>
                  </a:tcPr>
                </a:tc>
                <a:tc>
                  <a:txBody>
                    <a:bodyPr/>
                    <a:lstStyle/>
                    <a:p>
                      <a:pPr algn="l"/>
                      <a:r>
                        <a:rPr lang="en-US" sz="1700" dirty="0">
                          <a:solidFill>
                            <a:srgbClr val="000000"/>
                          </a:solidFill>
                          <a:latin typeface="Arial"/>
                          <a:cs typeface="Arial"/>
                        </a:rPr>
                        <a:t>No</a:t>
                      </a:r>
                    </a:p>
                  </a:txBody>
                  <a:tcPr marL="73152" marR="73152" marT="45720" marB="45720" anchor="ctr">
                    <a:solidFill>
                      <a:srgbClr val="F5F9FA"/>
                    </a:solidFill>
                  </a:tcPr>
                </a:tc>
              </a:tr>
              <a:tr h="370519">
                <a:tc>
                  <a:txBody>
                    <a:bodyPr/>
                    <a:lstStyle/>
                    <a:p>
                      <a:pPr algn="l"/>
                      <a:r>
                        <a:rPr lang="en-US" sz="1700" b="1" dirty="0">
                          <a:solidFill>
                            <a:srgbClr val="000000"/>
                          </a:solidFill>
                          <a:latin typeface="Arial"/>
                          <a:cs typeface="Arial"/>
                        </a:rPr>
                        <a:t>Filters (design, age, date)</a:t>
                      </a:r>
                    </a:p>
                  </a:txBody>
                  <a:tcPr marL="73152" marR="73152" marT="45720" marB="45720" anchor="ctr">
                    <a:solidFill>
                      <a:srgbClr val="EAF2F5"/>
                    </a:solidFill>
                  </a:tcPr>
                </a:tc>
                <a:tc>
                  <a:txBody>
                    <a:bodyPr/>
                    <a:lstStyle/>
                    <a:p>
                      <a:pPr algn="l"/>
                      <a:r>
                        <a:rPr lang="en-US" sz="1700" dirty="0">
                          <a:solidFill>
                            <a:srgbClr val="000000"/>
                          </a:solidFill>
                          <a:latin typeface="Arial"/>
                          <a:cs typeface="Arial"/>
                        </a:rPr>
                        <a:t>Yes, many</a:t>
                      </a:r>
                    </a:p>
                  </a:txBody>
                  <a:tcPr marL="73152" marR="73152" marT="45720" marB="45720" anchor="ctr">
                    <a:solidFill>
                      <a:srgbClr val="FFFFFF"/>
                    </a:solidFill>
                  </a:tcPr>
                </a:tc>
                <a:tc>
                  <a:txBody>
                    <a:bodyPr/>
                    <a:lstStyle/>
                    <a:p>
                      <a:pPr algn="l"/>
                      <a:r>
                        <a:rPr lang="en-US" sz="1700" dirty="0">
                          <a:solidFill>
                            <a:srgbClr val="000000"/>
                          </a:solidFill>
                          <a:latin typeface="Arial"/>
                          <a:cs typeface="Arial"/>
                        </a:rPr>
                        <a:t>Few (date, reviews)</a:t>
                      </a:r>
                    </a:p>
                  </a:txBody>
                  <a:tcPr marL="73152" marR="73152" marT="45720" marB="45720" anchor="ctr">
                    <a:solidFill>
                      <a:srgbClr val="FFFFFF"/>
                    </a:solidFill>
                  </a:tcPr>
                </a:tc>
              </a:tr>
              <a:tr h="370519">
                <a:tc>
                  <a:txBody>
                    <a:bodyPr/>
                    <a:lstStyle/>
                    <a:p>
                      <a:pPr algn="l"/>
                      <a:r>
                        <a:rPr lang="en-US" sz="1700" b="1" dirty="0">
                          <a:solidFill>
                            <a:srgbClr val="000000"/>
                          </a:solidFill>
                          <a:latin typeface="Arial"/>
                          <a:cs typeface="Arial"/>
                        </a:rPr>
                        <a:t>Transparent, repeatable</a:t>
                      </a:r>
                    </a:p>
                  </a:txBody>
                  <a:tcPr marL="73152" marR="73152" marT="45720" marB="45720" anchor="ctr">
                    <a:solidFill>
                      <a:srgbClr val="EAF2F5"/>
                    </a:solidFill>
                  </a:tcPr>
                </a:tc>
                <a:tc>
                  <a:txBody>
                    <a:bodyPr/>
                    <a:lstStyle/>
                    <a:p>
                      <a:pPr algn="l"/>
                      <a:r>
                        <a:rPr lang="en-US" sz="1700" dirty="0">
                          <a:solidFill>
                            <a:srgbClr val="000000"/>
                          </a:solidFill>
                          <a:latin typeface="Arial"/>
                          <a:cs typeface="Arial"/>
                        </a:rPr>
                        <a:t>Yes</a:t>
                      </a:r>
                    </a:p>
                  </a:txBody>
                  <a:tcPr marL="73152" marR="73152" marT="45720" marB="45720" anchor="ctr">
                    <a:solidFill>
                      <a:srgbClr val="F5F9FA"/>
                    </a:solidFill>
                  </a:tcPr>
                </a:tc>
                <a:tc>
                  <a:txBody>
                    <a:bodyPr/>
                    <a:lstStyle/>
                    <a:p>
                      <a:pPr algn="l"/>
                      <a:r>
                        <a:rPr lang="en-US" sz="1700" dirty="0">
                          <a:solidFill>
                            <a:srgbClr val="000000"/>
                          </a:solidFill>
                          <a:latin typeface="Arial"/>
                          <a:cs typeface="Arial"/>
                        </a:rPr>
                        <a:t>No: ranking is hidden</a:t>
                      </a:r>
                    </a:p>
                  </a:txBody>
                  <a:tcPr marL="73152" marR="73152" marT="45720" marB="45720" anchor="ctr">
                    <a:solidFill>
                      <a:srgbClr val="F5F9FA"/>
                    </a:solidFill>
                  </a:tcPr>
                </a:tc>
              </a:tr>
              <a:tr h="370519">
                <a:tc>
                  <a:txBody>
                    <a:bodyPr/>
                    <a:lstStyle/>
                    <a:p>
                      <a:pPr algn="l"/>
                      <a:r>
                        <a:rPr lang="en-US" sz="1700" b="1" dirty="0">
                          <a:solidFill>
                            <a:srgbClr val="000000"/>
                          </a:solidFill>
                          <a:latin typeface="Arial"/>
                          <a:cs typeface="Arial"/>
                        </a:rPr>
                        <a:t>"Cited by" a key paper</a:t>
                      </a:r>
                    </a:p>
                  </a:txBody>
                  <a:tcPr marL="73152" marR="73152" marT="45720" marB="45720" anchor="ctr">
                    <a:solidFill>
                      <a:srgbClr val="EAF2F5"/>
                    </a:solidFill>
                  </a:tcPr>
                </a:tc>
                <a:tc>
                  <a:txBody>
                    <a:bodyPr/>
                    <a:lstStyle/>
                    <a:p>
                      <a:pPr algn="l"/>
                      <a:r>
                        <a:rPr lang="en-US" sz="1700" dirty="0">
                          <a:solidFill>
                            <a:srgbClr val="000000"/>
                          </a:solidFill>
                          <a:latin typeface="Arial"/>
                          <a:cs typeface="Arial"/>
                        </a:rPr>
                        <a:t>Partial</a:t>
                      </a:r>
                    </a:p>
                  </a:txBody>
                  <a:tcPr marL="73152" marR="73152" marT="45720" marB="45720" anchor="ctr">
                    <a:solidFill>
                      <a:srgbClr val="FFFFFF"/>
                    </a:solidFill>
                  </a:tcPr>
                </a:tc>
                <a:tc>
                  <a:txBody>
                    <a:bodyPr/>
                    <a:lstStyle/>
                    <a:p>
                      <a:pPr algn="l"/>
                      <a:r>
                        <a:rPr lang="en-US" sz="1700" dirty="0">
                          <a:solidFill>
                            <a:srgbClr val="000000"/>
                          </a:solidFill>
                          <a:latin typeface="Arial"/>
                          <a:cs typeface="Arial"/>
                        </a:rPr>
                        <a:t>Yes</a:t>
                      </a:r>
                    </a:p>
                  </a:txBody>
                  <a:tcPr marL="73152" marR="73152" marT="45720" marB="45720" anchor="ctr">
                    <a:solidFill>
                      <a:srgbClr val="FFFFFF"/>
                    </a:solidFill>
                  </a:tcPr>
                </a:tc>
              </a:tr>
              <a:tr h="629598">
                <a:tc>
                  <a:txBody>
                    <a:bodyPr/>
                    <a:lstStyle/>
                    <a:p>
                      <a:pPr algn="l"/>
                      <a:r>
                        <a:rPr lang="en-US" sz="1700" b="1" dirty="0">
                          <a:solidFill>
                            <a:srgbClr val="000000"/>
                          </a:solidFill>
                          <a:latin typeface="Arial"/>
                          <a:cs typeface="Arial"/>
                        </a:rPr>
                        <a:t>Best for</a:t>
                      </a:r>
                    </a:p>
                  </a:txBody>
                  <a:tcPr marL="73152" marR="73152" marT="45720" marB="45720" anchor="ctr">
                    <a:solidFill>
                      <a:srgbClr val="EAF2F5"/>
                    </a:solidFill>
                  </a:tcPr>
                </a:tc>
                <a:tc>
                  <a:txBody>
                    <a:bodyPr/>
                    <a:lstStyle/>
                    <a:p>
                      <a:pPr algn="l"/>
                      <a:r>
                        <a:rPr lang="en-US" sz="1700" dirty="0">
                          <a:solidFill>
                            <a:srgbClr val="000000"/>
                          </a:solidFill>
                          <a:latin typeface="Arial"/>
                          <a:cs typeface="Arial"/>
                        </a:rPr>
                        <a:t>Your main, repeatable search</a:t>
                      </a:r>
                    </a:p>
                  </a:txBody>
                  <a:tcPr marL="73152" marR="73152" marT="45720" marB="45720" anchor="ctr">
                    <a:solidFill>
                      <a:srgbClr val="F5F9FA"/>
                    </a:solidFill>
                  </a:tcPr>
                </a:tc>
                <a:tc>
                  <a:txBody>
                    <a:bodyPr/>
                    <a:lstStyle/>
                    <a:p>
                      <a:pPr algn="l"/>
                      <a:r>
                        <a:rPr lang="en-US" sz="1700" dirty="0">
                          <a:solidFill>
                            <a:srgbClr val="000000"/>
                          </a:solidFill>
                          <a:latin typeface="Arial"/>
                          <a:cs typeface="Arial"/>
                        </a:rPr>
                        <a:t>A quick check, grey literature, citations</a:t>
                      </a:r>
                    </a:p>
                  </a:txBody>
                  <a:tcPr marL="73152" marR="73152" marT="45720" marB="45720" anchor="ctr">
                    <a:solidFill>
                      <a:srgbClr val="F5F9FA"/>
                    </a:solidFill>
                  </a:tcPr>
                </a:tc>
              </a:tr>
            </a:tbl>
          </a:graphicData>
        </a:graphic>
      </p:graphicFrame>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PubMed for the main search. Google Scholar to check and to follow citations.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First check: is there already a systematic review?</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866506"/>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Search for reviews</a:t>
            </a:r>
          </a:p>
        </p:txBody>
      </p:sp>
      <p:sp>
        <p:nvSpPr>
          <p:cNvPr id="71" name="CardBody"/>
          <p:cNvSpPr/>
          <p:nvPr/>
        </p:nvSpPr>
        <p:spPr>
          <a:xfrm>
            <a:off x="457200" y="2506506"/>
            <a:ext cx="2669400" cy="14504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Cochrane Library</a:t>
            </a:r>
          </a:p>
          <a:p>
            <a:pPr marL="0" indent="0" algn="l">
              <a:lnSpc>
                <a:spcPct val="104000"/>
              </a:lnSpc>
              <a:spcBef>
                <a:spcPts val="400"/>
              </a:spcBef>
              <a:buNone/>
            </a:pPr>
            <a:r>
              <a:rPr lang="en-US" sz="1600" dirty="0">
                <a:solidFill>
                  <a:srgbClr val="000000"/>
                </a:solidFill>
                <a:latin typeface="Arial"/>
                <a:cs typeface="Arial"/>
              </a:rPr>
              <a:t>PubMed filter: Systematic Review</a:t>
            </a:r>
          </a:p>
        </p:txBody>
      </p:sp>
      <p:sp>
        <p:nvSpPr>
          <p:cNvPr id="72" name="CardHead"/>
          <p:cNvSpPr/>
          <p:nvPr/>
        </p:nvSpPr>
        <p:spPr>
          <a:xfrm>
            <a:off x="3326600" y="1866506"/>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Reviews in progress</a:t>
            </a:r>
          </a:p>
        </p:txBody>
      </p:sp>
      <p:sp>
        <p:nvSpPr>
          <p:cNvPr id="73" name="CardBody"/>
          <p:cNvSpPr/>
          <p:nvPr/>
        </p:nvSpPr>
        <p:spPr>
          <a:xfrm>
            <a:off x="3326600" y="2506506"/>
            <a:ext cx="2669400" cy="14504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PROSPERO lists registered systematic reviews</a:t>
            </a:r>
          </a:p>
        </p:txBody>
      </p:sp>
      <p:sp>
        <p:nvSpPr>
          <p:cNvPr id="74" name="CardHead"/>
          <p:cNvSpPr/>
          <p:nvPr/>
        </p:nvSpPr>
        <p:spPr>
          <a:xfrm>
            <a:off x="6196000" y="1866506"/>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Then decide</a:t>
            </a:r>
          </a:p>
        </p:txBody>
      </p:sp>
      <p:sp>
        <p:nvSpPr>
          <p:cNvPr id="75" name="CardBody"/>
          <p:cNvSpPr/>
          <p:nvPr/>
        </p:nvSpPr>
        <p:spPr>
          <a:xfrm>
            <a:off x="6196000" y="2506506"/>
            <a:ext cx="2669400" cy="14504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A recent, good review: build on it</a:t>
            </a:r>
          </a:p>
          <a:p>
            <a:pPr marL="0" indent="0" algn="l">
              <a:lnSpc>
                <a:spcPct val="104000"/>
              </a:lnSpc>
              <a:spcBef>
                <a:spcPts val="400"/>
              </a:spcBef>
              <a:buNone/>
            </a:pPr>
            <a:r>
              <a:rPr lang="en-US" sz="1600" dirty="0">
                <a:solidFill>
                  <a:srgbClr val="000000"/>
                </a:solidFill>
                <a:latin typeface="Arial"/>
                <a:cs typeface="Arial"/>
              </a:rPr>
              <a:t>None, or out of date: that is a gap</a:t>
            </a:r>
          </a:p>
        </p:txBody>
      </p:sp>
      <p:sp>
        <p:nvSpPr>
          <p:cNvPr id="76" name="CardHead"/>
          <p:cNvSpPr/>
          <p:nvPr/>
        </p:nvSpPr>
        <p:spPr>
          <a:xfrm>
            <a:off x="9065400" y="1866506"/>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Learn to do one</a:t>
            </a:r>
          </a:p>
        </p:txBody>
      </p:sp>
      <p:sp>
        <p:nvSpPr>
          <p:cNvPr id="77" name="CardBody"/>
          <p:cNvSpPr/>
          <p:nvPr/>
        </p:nvSpPr>
        <p:spPr>
          <a:xfrm>
            <a:off x="9065400" y="2506506"/>
            <a:ext cx="2669400" cy="14504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Level 3, Module A: systematic review and meta-analysis</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Before you plan a study, find out what has been done, starting with systematic reviews.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Live demo: searching PubMed for our question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B5651D"/>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LIVE DEMO   |   10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Search one keyword, septic shock, and note the number of hits</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Paste the full PICO string: P, I and O blocks joined with AND</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Look at 'Search details': what did PubMed really search?</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Add filters: RCT and systematic review, adults, last 10 years</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Open one result: abstract, MeSH terms, 'Similar articles', 'Cited by'</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Click 'Send to', then 'Citation manager' (we import it in 2.2)</a:t>
            </a:r>
          </a:p>
        </p:txBody>
      </p:sp>
      <p:sp>
        <p:nvSpPr>
          <p:cNvPr id="52" name="Side"/>
          <p:cNvSpPr/>
          <p:nvPr/>
        </p:nvSpPr>
        <p:spPr>
          <a:xfrm>
            <a:off x="7423760" y="1720000"/>
            <a:ext cx="4311040" cy="16917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B5651D"/>
                </a:solidFill>
                <a:latin typeface="Arial"/>
                <a:cs typeface="Arial"/>
              </a:rPr>
              <a:t>Watch for</a:t>
            </a:r>
          </a:p>
          <a:p>
            <a:pPr marL="274320" indent="-274320" algn="l">
              <a:lnSpc>
                <a:spcPct val="104000"/>
              </a:lnSpc>
              <a:spcBef>
                <a:spcPts val="300"/>
              </a:spcBef>
              <a:buFont typeface="Arial"/>
              <a:buChar char="•"/>
            </a:pPr>
            <a:r>
              <a:rPr lang="en-US" sz="1500" dirty="0">
                <a:solidFill>
                  <a:srgbClr val="000000"/>
                </a:solidFill>
                <a:latin typeface="Arial"/>
                <a:cs typeface="Arial"/>
              </a:rPr>
              <a:t>How the hits fall at each step</a:t>
            </a:r>
          </a:p>
          <a:p>
            <a:pPr marL="274320" indent="-274320" algn="l">
              <a:lnSpc>
                <a:spcPct val="104000"/>
              </a:lnSpc>
              <a:spcBef>
                <a:spcPts val="300"/>
              </a:spcBef>
              <a:buFont typeface="Arial"/>
              <a:buChar char="•"/>
            </a:pPr>
            <a:r>
              <a:rPr lang="en-US" sz="1500" dirty="0">
                <a:solidFill>
                  <a:srgbClr val="000000"/>
                </a:solidFill>
                <a:latin typeface="Arial"/>
                <a:cs typeface="Arial"/>
              </a:rPr>
              <a:t>Which papers keep appearing</a:t>
            </a:r>
          </a:p>
          <a:p>
            <a:pPr marL="274320" indent="-274320" algn="l">
              <a:lnSpc>
                <a:spcPct val="104000"/>
              </a:lnSpc>
              <a:spcBef>
                <a:spcPts val="300"/>
              </a:spcBef>
              <a:buFont typeface="Arial"/>
              <a:buChar char="•"/>
            </a:pPr>
            <a:r>
              <a:rPr lang="en-US" sz="1500" dirty="0">
                <a:solidFill>
                  <a:srgbClr val="000000"/>
                </a:solidFill>
                <a:latin typeface="Arial"/>
                <a:cs typeface="Arial"/>
              </a:rPr>
              <a:t>Can you find Paper 1 and the CLASSIC trial (Meyhoff 2022)?</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B5651D"/>
            </a:solidFill>
          </a:ln>
        </p:spPr>
        <p:txBody>
          <a:bodyPr wrap="square" lIns="182880" tIns="45720" rIns="182880" bIns="45720" rtlCol="0" anchor="ctr">
            <a:normAutofit/>
          </a:bodyPr>
          <a:lstStyle/>
          <a:p>
            <a:pPr marL="0" indent="0" algn="ctr">
              <a:buNone/>
            </a:pPr>
            <a:r>
              <a:rPr lang="en-US" sz="1300" b="1" dirty="0">
                <a:solidFill>
                  <a:srgbClr val="B5651D"/>
                </a:solidFill>
                <a:latin typeface="Arial"/>
                <a:cs typeface="Arial"/>
              </a:rPr>
              <a:t>OUTPUT   </a:t>
            </a:r>
            <a:r>
              <a:rPr lang="en-US" sz="1500" dirty="0">
                <a:solidFill>
                  <a:srgbClr val="000000"/>
                </a:solidFill>
                <a:latin typeface="Arial"/>
                <a:cs typeface="Arial"/>
              </a:rPr>
              <a:t>A search string we can all copy (Exercise 1 on the sheet)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Your turn: build a Boolean search</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B376C"/>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INDIVIDUAL TASK   |   5 min</a:t>
            </a:r>
          </a:p>
        </p:txBody>
      </p:sp>
      <p:sp>
        <p:nvSpPr>
          <p:cNvPr id="51" name="Steps"/>
          <p:cNvSpPr txBox="1"/>
          <p:nvPr/>
        </p:nvSpPr>
        <p:spPr>
          <a:xfrm>
            <a:off x="457200" y="1720000"/>
            <a:ext cx="1127760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Take your own PICO question and your synonym list (Session 1 homework)</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Exercise 1: write 2-4 synonyms for P, for I (or E) and for O</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Join synonyms with OR in brackets, and the blocks with AND</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Check which words are MeSH terms: MeSH Database or a known paper</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We call on 2-3 people to read their string aloud, microphone on</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B376C"/>
            </a:solidFill>
          </a:ln>
        </p:spPr>
        <p:txBody>
          <a:bodyPr wrap="square" lIns="182880" tIns="45720" rIns="182880" bIns="45720" rtlCol="0" anchor="ctr">
            <a:normAutofit/>
          </a:bodyPr>
          <a:lstStyle/>
          <a:p>
            <a:pPr marL="0" indent="0" algn="ctr">
              <a:buNone/>
            </a:pPr>
            <a:r>
              <a:rPr lang="en-US" sz="1300" b="1" dirty="0">
                <a:solidFill>
                  <a:srgbClr val="0B376C"/>
                </a:solidFill>
                <a:latin typeface="Arial"/>
                <a:cs typeface="Arial"/>
              </a:rPr>
              <a:t>OUTPUT   </a:t>
            </a:r>
            <a:r>
              <a:rPr lang="en-US" sz="1500" dirty="0">
                <a:solidFill>
                  <a:srgbClr val="000000"/>
                </a:solidFill>
                <a:latin typeface="Arial"/>
                <a:cs typeface="Arial"/>
              </a:rPr>
              <a:t>One search string for your own question, to run in Proposal builder 2</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2.2  Managing and citing</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Keep every reference you find, and use other people's work honestly.</a:t>
            </a:r>
          </a:p>
          <a:p>
            <a:pPr marL="0" indent="0" algn="ctr">
              <a:spcBef>
                <a:spcPts val="1200"/>
              </a:spcBef>
              <a:buNone/>
            </a:pPr>
            <a:r>
              <a:rPr lang="en-US" sz="1900" i="1" dirty="0">
                <a:solidFill>
                  <a:srgbClr val="595959"/>
                </a:solidFill>
                <a:latin typeface="Arial"/>
                <a:cs typeface="Arial"/>
              </a:rPr>
              <a:t>20 minutes: reference managers (Zotero demo), citation styles, paraphrasing safely, grey literature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Reference managers: save as you go</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80" name="Step"/>
          <p:cNvSpPr/>
          <p:nvPr/>
        </p:nvSpPr>
        <p:spPr>
          <a:xfrm>
            <a:off x="457200" y="1220000"/>
            <a:ext cx="2303520" cy="760000"/>
          </a:xfrm>
          <a:prstGeom prst="homePlate">
            <a:avLst>
              <a:gd name="adj" fmla="val 28000"/>
            </a:avLst>
          </a:prstGeom>
          <a:solidFill>
            <a:srgbClr val="0D7377"/>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Collect</a:t>
            </a:r>
          </a:p>
        </p:txBody>
      </p:sp>
      <p:sp>
        <p:nvSpPr>
          <p:cNvPr id="81" name="StepText"/>
          <p:cNvSpPr/>
          <p:nvPr/>
        </p:nvSpPr>
        <p:spPr>
          <a:xfrm>
            <a:off x="497200" y="2140000"/>
            <a:ext cx="216352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Tick papers in PubMed</a:t>
            </a:r>
          </a:p>
          <a:p>
            <a:pPr marL="0" indent="0" algn="l">
              <a:lnSpc>
                <a:spcPct val="104000"/>
              </a:lnSpc>
              <a:spcBef>
                <a:spcPts val="200"/>
              </a:spcBef>
              <a:buNone/>
            </a:pPr>
            <a:r>
              <a:rPr lang="en-US" sz="1500" dirty="0">
                <a:solidFill>
                  <a:srgbClr val="000000"/>
                </a:solidFill>
                <a:latin typeface="Arial"/>
                <a:cs typeface="Arial"/>
              </a:rPr>
              <a:t>Clipboard or My NCBI Collections</a:t>
            </a:r>
          </a:p>
        </p:txBody>
      </p:sp>
      <p:sp>
        <p:nvSpPr>
          <p:cNvPr id="82" name="Step"/>
          <p:cNvSpPr/>
          <p:nvPr/>
        </p:nvSpPr>
        <p:spPr>
          <a:xfrm>
            <a:off x="2700720" y="1220000"/>
            <a:ext cx="2303520" cy="760000"/>
          </a:xfrm>
          <a:prstGeom prst="chevron">
            <a:avLst>
              <a:gd name="adj" fmla="val 28000"/>
            </a:avLst>
          </a:prstGeom>
          <a:solidFill>
            <a:srgbClr val="0B376C"/>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Export</a:t>
            </a:r>
          </a:p>
        </p:txBody>
      </p:sp>
      <p:sp>
        <p:nvSpPr>
          <p:cNvPr id="83" name="StepText"/>
          <p:cNvSpPr/>
          <p:nvPr/>
        </p:nvSpPr>
        <p:spPr>
          <a:xfrm>
            <a:off x="2740720" y="2140000"/>
            <a:ext cx="216352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'Send to', then 'Citation manager'</a:t>
            </a:r>
          </a:p>
          <a:p>
            <a:pPr marL="0" indent="0" algn="l">
              <a:lnSpc>
                <a:spcPct val="104000"/>
              </a:lnSpc>
              <a:spcBef>
                <a:spcPts val="200"/>
              </a:spcBef>
              <a:buNone/>
            </a:pPr>
            <a:r>
              <a:rPr lang="en-US" sz="1500" dirty="0">
                <a:solidFill>
                  <a:srgbClr val="000000"/>
                </a:solidFill>
                <a:latin typeface="Arial"/>
                <a:cs typeface="Arial"/>
              </a:rPr>
              <a:t>Gives an .nbib file</a:t>
            </a:r>
          </a:p>
        </p:txBody>
      </p:sp>
      <p:sp>
        <p:nvSpPr>
          <p:cNvPr id="84" name="Step"/>
          <p:cNvSpPr/>
          <p:nvPr/>
        </p:nvSpPr>
        <p:spPr>
          <a:xfrm>
            <a:off x="4944240" y="1220000"/>
            <a:ext cx="2303520" cy="760000"/>
          </a:xfrm>
          <a:prstGeom prst="chevron">
            <a:avLst>
              <a:gd name="adj" fmla="val 28000"/>
            </a:avLst>
          </a:prstGeom>
          <a:solidFill>
            <a:srgbClr val="5FA39B"/>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Import</a:t>
            </a:r>
          </a:p>
        </p:txBody>
      </p:sp>
      <p:sp>
        <p:nvSpPr>
          <p:cNvPr id="85" name="StepText"/>
          <p:cNvSpPr/>
          <p:nvPr/>
        </p:nvSpPr>
        <p:spPr>
          <a:xfrm>
            <a:off x="4984240" y="2140000"/>
            <a:ext cx="216352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Zotero or Mendeley (free)</a:t>
            </a:r>
          </a:p>
          <a:p>
            <a:pPr marL="0" indent="0" algn="l">
              <a:lnSpc>
                <a:spcPct val="104000"/>
              </a:lnSpc>
              <a:spcBef>
                <a:spcPts val="200"/>
              </a:spcBef>
              <a:buNone/>
            </a:pPr>
            <a:r>
              <a:rPr lang="en-US" sz="1500" dirty="0">
                <a:solidFill>
                  <a:srgbClr val="000000"/>
                </a:solidFill>
                <a:latin typeface="Arial"/>
                <a:cs typeface="Arial"/>
              </a:rPr>
              <a:t>EndNote (paid)</a:t>
            </a:r>
          </a:p>
        </p:txBody>
      </p:sp>
      <p:sp>
        <p:nvSpPr>
          <p:cNvPr id="86" name="Step"/>
          <p:cNvSpPr/>
          <p:nvPr/>
        </p:nvSpPr>
        <p:spPr>
          <a:xfrm>
            <a:off x="7187760" y="1220000"/>
            <a:ext cx="2303520" cy="760000"/>
          </a:xfrm>
          <a:prstGeom prst="chevron">
            <a:avLst>
              <a:gd name="adj" fmla="val 28000"/>
            </a:avLst>
          </a:prstGeom>
          <a:solidFill>
            <a:srgbClr val="0070C0"/>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Cite</a:t>
            </a:r>
          </a:p>
        </p:txBody>
      </p:sp>
      <p:sp>
        <p:nvSpPr>
          <p:cNvPr id="87" name="StepText"/>
          <p:cNvSpPr/>
          <p:nvPr/>
        </p:nvSpPr>
        <p:spPr>
          <a:xfrm>
            <a:off x="7227760" y="2140000"/>
            <a:ext cx="216352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Insert citations in Word with the plug-in</a:t>
            </a:r>
          </a:p>
        </p:txBody>
      </p:sp>
      <p:sp>
        <p:nvSpPr>
          <p:cNvPr id="88" name="Step"/>
          <p:cNvSpPr/>
          <p:nvPr/>
        </p:nvSpPr>
        <p:spPr>
          <a:xfrm>
            <a:off x="9431280" y="1220000"/>
            <a:ext cx="2303520" cy="760000"/>
          </a:xfrm>
          <a:prstGeom prst="chevron">
            <a:avLst>
              <a:gd name="adj" fmla="val 28000"/>
            </a:avLst>
          </a:prstGeom>
          <a:solidFill>
            <a:srgbClr val="055F56"/>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List</a:t>
            </a:r>
          </a:p>
        </p:txBody>
      </p:sp>
      <p:sp>
        <p:nvSpPr>
          <p:cNvPr id="89" name="StepText"/>
          <p:cNvSpPr/>
          <p:nvPr/>
        </p:nvSpPr>
        <p:spPr>
          <a:xfrm>
            <a:off x="9471280" y="2140000"/>
            <a:ext cx="216352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Reference list built for you</a:t>
            </a:r>
          </a:p>
          <a:p>
            <a:pPr marL="0" indent="0" algn="l">
              <a:lnSpc>
                <a:spcPct val="104000"/>
              </a:lnSpc>
              <a:spcBef>
                <a:spcPts val="200"/>
              </a:spcBef>
              <a:buNone/>
            </a:pPr>
            <a:r>
              <a:rPr lang="en-US" sz="1500" dirty="0">
                <a:solidFill>
                  <a:srgbClr val="000000"/>
                </a:solidFill>
                <a:latin typeface="Arial"/>
                <a:cs typeface="Arial"/>
              </a:rPr>
              <a:t>Any style</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A reference manager prevents the commonest error in proposals: wrong references.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Live demo: from PubMed to Zotero to Word</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B5651D"/>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LIVE DEMO   |   5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Import the .nbib file from the PubMed demo into Zotero</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Look: authors, title, journal, year, DOI, with nothing typed by hand</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In Word, on the Zotero tab, click 'Add/Edit Citation' and type Meyhoff</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Click 'Add/Edit Bibliography': the reference list appears</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Open 'Document Preferences': switch Vancouver to APA and back</a:t>
            </a:r>
          </a:p>
        </p:txBody>
      </p:sp>
      <p:sp>
        <p:nvSpPr>
          <p:cNvPr id="52" name="Side"/>
          <p:cNvSpPr/>
          <p:nvPr/>
        </p:nvSpPr>
        <p:spPr>
          <a:xfrm>
            <a:off x="7423760" y="1720000"/>
            <a:ext cx="4311040" cy="120000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B5651D"/>
                </a:solidFill>
                <a:latin typeface="Arial"/>
                <a:cs typeface="Arial"/>
              </a:rPr>
              <a:t>Watch for</a:t>
            </a:r>
          </a:p>
          <a:p>
            <a:pPr marL="274320" indent="-274320" algn="l">
              <a:lnSpc>
                <a:spcPct val="104000"/>
              </a:lnSpc>
              <a:spcBef>
                <a:spcPts val="300"/>
              </a:spcBef>
              <a:buFont typeface="Arial"/>
              <a:buChar char="•"/>
            </a:pPr>
            <a:r>
              <a:rPr lang="en-US" sz="1500" dirty="0">
                <a:solidFill>
                  <a:srgbClr val="000000"/>
                </a:solidFill>
                <a:latin typeface="Arial"/>
                <a:cs typeface="Arial"/>
              </a:rPr>
              <a:t>[1] becomes (Meyhoff et al., 2022)</a:t>
            </a:r>
          </a:p>
          <a:p>
            <a:pPr marL="274320" indent="-274320" algn="l">
              <a:lnSpc>
                <a:spcPct val="104000"/>
              </a:lnSpc>
              <a:spcBef>
                <a:spcPts val="300"/>
              </a:spcBef>
              <a:buFont typeface="Arial"/>
              <a:buChar char="•"/>
            </a:pPr>
            <a:r>
              <a:rPr lang="en-US" sz="1500" dirty="0">
                <a:solidFill>
                  <a:srgbClr val="000000"/>
                </a:solidFill>
                <a:latin typeface="Arial"/>
                <a:cs typeface="Arial"/>
              </a:rPr>
              <a:t>The list reformats itself</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B5651D"/>
            </a:solidFill>
          </a:ln>
        </p:spPr>
        <p:txBody>
          <a:bodyPr wrap="square" lIns="182880" tIns="45720" rIns="182880" bIns="45720" rtlCol="0" anchor="ctr">
            <a:normAutofit/>
          </a:bodyPr>
          <a:lstStyle/>
          <a:p>
            <a:pPr marL="0" indent="0" algn="ctr">
              <a:buNone/>
            </a:pPr>
            <a:r>
              <a:rPr lang="en-US" sz="1300" b="1" dirty="0">
                <a:solidFill>
                  <a:srgbClr val="B5651D"/>
                </a:solidFill>
                <a:latin typeface="Arial"/>
                <a:cs typeface="Arial"/>
              </a:rPr>
              <a:t>OUTPUT   </a:t>
            </a:r>
            <a:r>
              <a:rPr lang="en-US" sz="1500" dirty="0">
                <a:solidFill>
                  <a:srgbClr val="000000"/>
                </a:solidFill>
                <a:latin typeface="Arial"/>
                <a:cs typeface="Arial"/>
              </a:rPr>
              <a:t>Everyone has seen the full cycle: collect, cite, list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Citation styles: same paper, two looks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Use the style your target journal asks for. The reference manager switches in one click.</a:t>
            </a:r>
          </a:p>
        </p:txBody>
      </p:sp>
      <p:sp>
        <p:nvSpPr>
          <p:cNvPr id="70" name="CardHead"/>
          <p:cNvSpPr/>
          <p:nvPr/>
        </p:nvSpPr>
        <p:spPr>
          <a:xfrm>
            <a:off x="457200" y="1834931"/>
            <a:ext cx="55388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Vancouver</a:t>
            </a:r>
          </a:p>
        </p:txBody>
      </p:sp>
      <p:sp>
        <p:nvSpPr>
          <p:cNvPr id="71" name="CardBody"/>
          <p:cNvSpPr/>
          <p:nvPr/>
        </p:nvSpPr>
        <p:spPr>
          <a:xfrm>
            <a:off x="457200" y="2474931"/>
            <a:ext cx="5538800" cy="242520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00" i="1" dirty="0">
                <a:solidFill>
                  <a:srgbClr val="000000"/>
                </a:solidFill>
                <a:latin typeface="Arial"/>
                <a:cs typeface="Arial"/>
              </a:rPr>
              <a:t>Restricting IV fluid did not change 90-day mortality [1].</a:t>
            </a:r>
          </a:p>
          <a:p>
            <a:pPr marL="0" indent="0" algn="l">
              <a:lnSpc>
                <a:spcPct val="104000"/>
              </a:lnSpc>
              <a:spcBef>
                <a:spcPts val="400"/>
              </a:spcBef>
              <a:buNone/>
            </a:pPr>
            <a:r>
              <a:rPr lang="en-US" sz="1700" b="1" dirty="0">
                <a:solidFill>
                  <a:srgbClr val="000000"/>
                </a:solidFill>
                <a:latin typeface="Arial"/>
                <a:cs typeface="Arial"/>
              </a:rPr>
              <a:t>Reference list:</a:t>
            </a:r>
          </a:p>
          <a:p>
            <a:pPr marL="0" indent="0" algn="l">
              <a:lnSpc>
                <a:spcPct val="104000"/>
              </a:lnSpc>
              <a:spcBef>
                <a:spcPts val="400"/>
              </a:spcBef>
              <a:buNone/>
            </a:pPr>
            <a:r>
              <a:rPr lang="en-US" sz="1700" dirty="0">
                <a:solidFill>
                  <a:srgbClr val="000000"/>
                </a:solidFill>
                <a:latin typeface="Arial"/>
                <a:cs typeface="Arial"/>
              </a:rPr>
              <a:t>1. Author AA, Author BB, et al. Title. J Abbrev. Year;Vol(Issue):pages.</a:t>
            </a:r>
          </a:p>
          <a:p>
            <a:pPr marL="0" indent="0" algn="l">
              <a:lnSpc>
                <a:spcPct val="104000"/>
              </a:lnSpc>
              <a:spcBef>
                <a:spcPts val="400"/>
              </a:spcBef>
              <a:buNone/>
            </a:pPr>
            <a:r>
              <a:rPr lang="en-US" sz="1700" i="1" dirty="0">
                <a:solidFill>
                  <a:srgbClr val="595959"/>
                </a:solidFill>
                <a:latin typeface="Arial"/>
                <a:cs typeface="Arial"/>
              </a:rPr>
              <a:t>Numbered in the order cited. Used by most medical journals.</a:t>
            </a:r>
          </a:p>
        </p:txBody>
      </p:sp>
      <p:sp>
        <p:nvSpPr>
          <p:cNvPr id="72" name="CardHead"/>
          <p:cNvSpPr/>
          <p:nvPr/>
        </p:nvSpPr>
        <p:spPr>
          <a:xfrm>
            <a:off x="6196000" y="1834931"/>
            <a:ext cx="55388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APA</a:t>
            </a:r>
          </a:p>
        </p:txBody>
      </p:sp>
      <p:sp>
        <p:nvSpPr>
          <p:cNvPr id="73" name="CardBody"/>
          <p:cNvSpPr/>
          <p:nvPr/>
        </p:nvSpPr>
        <p:spPr>
          <a:xfrm>
            <a:off x="6196000" y="2474931"/>
            <a:ext cx="5538800" cy="242520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00" i="1" dirty="0">
                <a:solidFill>
                  <a:srgbClr val="000000"/>
                </a:solidFill>
                <a:latin typeface="Arial"/>
                <a:cs typeface="Arial"/>
              </a:rPr>
              <a:t>Restricting IV fluid did not change 90-day mortality (Meyhoff et al., 2022).</a:t>
            </a:r>
          </a:p>
          <a:p>
            <a:pPr marL="0" indent="0" algn="l">
              <a:lnSpc>
                <a:spcPct val="104000"/>
              </a:lnSpc>
              <a:spcBef>
                <a:spcPts val="400"/>
              </a:spcBef>
              <a:buNone/>
            </a:pPr>
            <a:r>
              <a:rPr lang="en-US" sz="1700" b="1" dirty="0">
                <a:solidFill>
                  <a:srgbClr val="000000"/>
                </a:solidFill>
                <a:latin typeface="Arial"/>
                <a:cs typeface="Arial"/>
              </a:rPr>
              <a:t>Reference list:</a:t>
            </a:r>
          </a:p>
          <a:p>
            <a:pPr marL="0" indent="0" algn="l">
              <a:lnSpc>
                <a:spcPct val="104000"/>
              </a:lnSpc>
              <a:spcBef>
                <a:spcPts val="400"/>
              </a:spcBef>
              <a:buNone/>
            </a:pPr>
            <a:r>
              <a:rPr lang="en-US" sz="1700" dirty="0">
                <a:solidFill>
                  <a:srgbClr val="000000"/>
                </a:solidFill>
                <a:latin typeface="Arial"/>
                <a:cs typeface="Arial"/>
              </a:rPr>
              <a:t>Author, A. A., &amp; Author, B. B. (Year). Title. Journal, Vol(Issue), pages.</a:t>
            </a:r>
          </a:p>
          <a:p>
            <a:pPr marL="0" indent="0" algn="l">
              <a:lnSpc>
                <a:spcPct val="104000"/>
              </a:lnSpc>
              <a:spcBef>
                <a:spcPts val="400"/>
              </a:spcBef>
              <a:buNone/>
            </a:pPr>
            <a:r>
              <a:rPr lang="en-US" sz="1700" i="1" dirty="0">
                <a:solidFill>
                  <a:srgbClr val="595959"/>
                </a:solidFill>
                <a:latin typeface="Arial"/>
                <a:cs typeface="Arial"/>
              </a:rPr>
              <a:t>Author and year in the text. Common in nursing and social science.</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Pick the style your target journal uses, and let the software do the formatting.</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Citing vs copying: paraphrase safely</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Method: read, close the paper, write from memory, check facts, cite.</a:t>
            </a:r>
          </a:p>
        </p:txBody>
      </p:sp>
      <p:sp>
        <p:nvSpPr>
          <p:cNvPr id="70" name="CardHead"/>
          <p:cNvSpPr/>
          <p:nvPr/>
        </p:nvSpPr>
        <p:spPr>
          <a:xfrm>
            <a:off x="457200" y="1800006"/>
            <a:ext cx="3625866" cy="640000"/>
          </a:xfrm>
          <a:prstGeom prst="rect">
            <a:avLst/>
          </a:prstGeom>
          <a:solidFill>
            <a:srgbClr val="8A99A3"/>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Source (Boulet et al. 2024, abstract)</a:t>
            </a:r>
          </a:p>
        </p:txBody>
      </p:sp>
      <p:sp>
        <p:nvSpPr>
          <p:cNvPr id="71" name="CardBody"/>
          <p:cNvSpPr/>
          <p:nvPr/>
        </p:nvSpPr>
        <p:spPr>
          <a:xfrm>
            <a:off x="457200" y="2440006"/>
            <a:ext cx="3625866" cy="25299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50" i="1" dirty="0">
                <a:solidFill>
                  <a:srgbClr val="000000"/>
                </a:solidFill>
                <a:latin typeface="Arial"/>
                <a:cs typeface="Arial"/>
              </a:rPr>
              <a:t>"In ICU patients with septic shock, an optimized restrictive fluid strategy targeting hidden fluid intakes did not reduce the overall fluid balance at day 5."</a:t>
            </a:r>
          </a:p>
        </p:txBody>
      </p:sp>
      <p:sp>
        <p:nvSpPr>
          <p:cNvPr id="72" name="CardHead"/>
          <p:cNvSpPr/>
          <p:nvPr/>
        </p:nvSpPr>
        <p:spPr>
          <a:xfrm>
            <a:off x="4283066" y="1800006"/>
            <a:ext cx="3625866" cy="640000"/>
          </a:xfrm>
          <a:prstGeom prst="rect">
            <a:avLst/>
          </a:prstGeom>
          <a:solidFill>
            <a:srgbClr val="B23B2E"/>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Word swaps ("patchwriting")</a:t>
            </a:r>
          </a:p>
        </p:txBody>
      </p:sp>
      <p:sp>
        <p:nvSpPr>
          <p:cNvPr id="73" name="CardBody"/>
          <p:cNvSpPr/>
          <p:nvPr/>
        </p:nvSpPr>
        <p:spPr>
          <a:xfrm>
            <a:off x="4283066" y="2440006"/>
            <a:ext cx="3625866" cy="25299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50" i="1" dirty="0">
                <a:solidFill>
                  <a:srgbClr val="000000"/>
                </a:solidFill>
                <a:latin typeface="Arial"/>
                <a:cs typeface="Arial"/>
              </a:rPr>
              <a:t>"In septic shock ICU patients, an optimised restrictive approach targeting hidden fluid intakes did not lower the total fluid balance at day 5."</a:t>
            </a:r>
          </a:p>
          <a:p>
            <a:pPr marL="0" indent="0" algn="l">
              <a:lnSpc>
                <a:spcPct val="104000"/>
              </a:lnSpc>
              <a:spcBef>
                <a:spcPts val="400"/>
              </a:spcBef>
              <a:buNone/>
            </a:pPr>
            <a:r>
              <a:rPr lang="en-US" sz="1650" b="1" dirty="0">
                <a:solidFill>
                  <a:srgbClr val="B23B2E"/>
                </a:solidFill>
                <a:latin typeface="Arial"/>
                <a:cs typeface="Arial"/>
              </a:rPr>
              <a:t>Same structure, same words = plagiarism, even with a reference</a:t>
            </a:r>
          </a:p>
        </p:txBody>
      </p:sp>
      <p:sp>
        <p:nvSpPr>
          <p:cNvPr id="74" name="CardHead"/>
          <p:cNvSpPr/>
          <p:nvPr/>
        </p:nvSpPr>
        <p:spPr>
          <a:xfrm>
            <a:off x="8108932" y="1800006"/>
            <a:ext cx="3625866" cy="640000"/>
          </a:xfrm>
          <a:prstGeom prst="rect">
            <a:avLst/>
          </a:prstGeom>
          <a:solidFill>
            <a:srgbClr val="2E8B5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Own words + citation</a:t>
            </a:r>
          </a:p>
        </p:txBody>
      </p:sp>
      <p:sp>
        <p:nvSpPr>
          <p:cNvPr id="75" name="CardBody"/>
          <p:cNvSpPr/>
          <p:nvPr/>
        </p:nvSpPr>
        <p:spPr>
          <a:xfrm>
            <a:off x="8108932" y="2440006"/>
            <a:ext cx="3625866" cy="25299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50" i="1" dirty="0">
                <a:solidFill>
                  <a:srgbClr val="000000"/>
                </a:solidFill>
                <a:latin typeface="Arial"/>
                <a:cs typeface="Arial"/>
              </a:rPr>
              <a:t>"A pilot trial in 48 patients found that limiting maintenance and drug-dilution fluids did not significantly change fluid balance after five days [1]."</a:t>
            </a:r>
          </a:p>
          <a:p>
            <a:pPr marL="0" indent="0" algn="l">
              <a:lnSpc>
                <a:spcPct val="104000"/>
              </a:lnSpc>
              <a:spcBef>
                <a:spcPts val="400"/>
              </a:spcBef>
              <a:buNone/>
            </a:pPr>
            <a:r>
              <a:rPr lang="en-US" sz="1650" b="1" dirty="0">
                <a:solidFill>
                  <a:srgbClr val="2E8B57"/>
                </a:solidFill>
                <a:latin typeface="Arial"/>
                <a:cs typeface="Arial"/>
              </a:rPr>
              <a:t>New structure, adds context, cited</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Change the structure as well as the words, and always cite the source.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Four rules for citing safely</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916666"/>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Cite facts</a:t>
            </a:r>
          </a:p>
        </p:txBody>
      </p:sp>
      <p:sp>
        <p:nvSpPr>
          <p:cNvPr id="71" name="CardBody"/>
          <p:cNvSpPr/>
          <p:nvPr/>
        </p:nvSpPr>
        <p:spPr>
          <a:xfrm>
            <a:off x="457200" y="2556666"/>
            <a:ext cx="2669400" cy="130000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Numbers, findings and others' ideas need a citation</a:t>
            </a:r>
          </a:p>
        </p:txBody>
      </p:sp>
      <p:sp>
        <p:nvSpPr>
          <p:cNvPr id="72" name="CardHead"/>
          <p:cNvSpPr/>
          <p:nvPr/>
        </p:nvSpPr>
        <p:spPr>
          <a:xfrm>
            <a:off x="3326600" y="1916666"/>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Cite sources</a:t>
            </a:r>
          </a:p>
        </p:txBody>
      </p:sp>
      <p:sp>
        <p:nvSpPr>
          <p:cNvPr id="73" name="CardBody"/>
          <p:cNvSpPr/>
          <p:nvPr/>
        </p:nvSpPr>
        <p:spPr>
          <a:xfrm>
            <a:off x="3326600" y="2556666"/>
            <a:ext cx="2669400" cy="130000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Read and cite the original paper</a:t>
            </a:r>
          </a:p>
          <a:p>
            <a:pPr marL="0" indent="0" algn="l">
              <a:lnSpc>
                <a:spcPct val="104000"/>
              </a:lnSpc>
              <a:spcBef>
                <a:spcPts val="400"/>
              </a:spcBef>
              <a:buNone/>
            </a:pPr>
            <a:r>
              <a:rPr lang="en-US" sz="1600" dirty="0">
                <a:solidFill>
                  <a:srgbClr val="000000"/>
                </a:solidFill>
                <a:latin typeface="Arial"/>
                <a:cs typeface="Arial"/>
              </a:rPr>
              <a:t>Not a summary of it</a:t>
            </a:r>
          </a:p>
        </p:txBody>
      </p:sp>
      <p:sp>
        <p:nvSpPr>
          <p:cNvPr id="74" name="CardHead"/>
          <p:cNvSpPr/>
          <p:nvPr/>
        </p:nvSpPr>
        <p:spPr>
          <a:xfrm>
            <a:off x="6196000" y="1916666"/>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Own words</a:t>
            </a:r>
          </a:p>
        </p:txBody>
      </p:sp>
      <p:sp>
        <p:nvSpPr>
          <p:cNvPr id="75" name="CardBody"/>
          <p:cNvSpPr/>
          <p:nvPr/>
        </p:nvSpPr>
        <p:spPr>
          <a:xfrm>
            <a:off x="6196000" y="2556666"/>
            <a:ext cx="2669400" cy="130000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Use a new structure</a:t>
            </a:r>
          </a:p>
          <a:p>
            <a:pPr marL="0" indent="0" algn="l">
              <a:lnSpc>
                <a:spcPct val="104000"/>
              </a:lnSpc>
              <a:spcBef>
                <a:spcPts val="400"/>
              </a:spcBef>
              <a:buNone/>
            </a:pPr>
            <a:r>
              <a:rPr lang="en-US" sz="1600" dirty="0">
                <a:solidFill>
                  <a:srgbClr val="000000"/>
                </a:solidFill>
                <a:latin typeface="Arial"/>
                <a:cs typeface="Arial"/>
              </a:rPr>
              <a:t>Exact words only in quotation marks</a:t>
            </a:r>
          </a:p>
        </p:txBody>
      </p:sp>
      <p:sp>
        <p:nvSpPr>
          <p:cNvPr id="76" name="CardHead"/>
          <p:cNvSpPr/>
          <p:nvPr/>
        </p:nvSpPr>
        <p:spPr>
          <a:xfrm>
            <a:off x="9065400" y="1916666"/>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Check</a:t>
            </a:r>
          </a:p>
        </p:txBody>
      </p:sp>
      <p:sp>
        <p:nvSpPr>
          <p:cNvPr id="77" name="CardBody"/>
          <p:cNvSpPr/>
          <p:nvPr/>
        </p:nvSpPr>
        <p:spPr>
          <a:xfrm>
            <a:off x="9065400" y="2556666"/>
            <a:ext cx="2669400" cy="130000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Every reference says what you claim it says</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Never cite a paper you have not read.</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Check your understanding: OK or not OK?</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QUICK QUIZ   |   2 min</a:t>
            </a:r>
          </a:p>
        </p:txBody>
      </p:sp>
      <p:sp>
        <p:nvSpPr>
          <p:cNvPr id="51" name="Steps"/>
          <p:cNvSpPr txBox="1"/>
          <p:nvPr/>
        </p:nvSpPr>
        <p:spPr>
          <a:xfrm>
            <a:off x="457200" y="1720000"/>
            <a:ext cx="1127760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You copy a sentence from an abstract, change two words and add [3]</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You quote one sentence word for word, in quotation marks, with [3]</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You write a finding in your own words but forget the citation</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You cite a paper you found quoted in a review, without reading it</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OUTPUT   </a:t>
            </a:r>
            <a:r>
              <a:rPr lang="en-US" sz="1500" dirty="0">
                <a:solidFill>
                  <a:srgbClr val="000000"/>
                </a:solidFill>
                <a:latin typeface="Arial"/>
                <a:cs typeface="Arial"/>
              </a:rPr>
              <a:t>For each: a thumbs-up (OK) or thumbs-down (not OK) reaction, or the poll</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Grey literature, including trial registries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908500" y="1150000"/>
            <a:ext cx="1037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Look below the waterline: searching grey literature, including trial registries, reduces publication bias.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BreakCup"/>
          <p:cNvSpPr/>
          <p:nvPr/>
        </p:nvSpPr>
        <p:spPr>
          <a:xfrm>
            <a:off x="4976000" y="3180000"/>
            <a:ext cx="2408000" cy="308000"/>
          </a:xfrm>
          <a:prstGeom prst="ellipse">
            <a:avLst/>
          </a:prstGeom>
          <a:solidFill>
            <a:srgbClr val="D5DDE1"/>
          </a:solidFill>
          <a:ln>
            <a:noFill/>
          </a:ln>
        </p:spPr>
      </p:sp>
      <p:sp>
        <p:nvSpPr>
          <p:cNvPr id="31" name="BreakCup"/>
          <p:cNvSpPr/>
          <p:nvPr/>
        </p:nvSpPr>
        <p:spPr>
          <a:xfrm>
            <a:off x="4780000" y="800000"/>
            <a:ext cx="2800000" cy="2800000"/>
          </a:xfrm>
          <a:custGeom>
            <a:avLst/>
            <a:gdLst/>
            <a:ahLst/>
            <a:cxnLst/>
            <a:rect l="0" t="0" r="r" b="b"/>
            <a:pathLst>
              <a:path w="1000" h="1000" fill="none">
                <a:moveTo>
                  <a:pt x="735" y="500"/>
                </a:moveTo>
                <a:cubicBezTo>
                  <a:pt x="930" y="450"/>
                  <a:pt x="940" y="740"/>
                  <a:pt x="700" y="760"/>
                </a:cubicBezTo>
              </a:path>
            </a:pathLst>
          </a:custGeom>
          <a:noFill/>
          <a:ln w="168000" cap="rnd">
            <a:solidFill>
              <a:srgbClr val="0D7377"/>
            </a:solidFill>
            <a:round/>
          </a:ln>
        </p:spPr>
      </p:sp>
      <p:sp>
        <p:nvSpPr>
          <p:cNvPr id="32" name="BreakCup"/>
          <p:cNvSpPr/>
          <p:nvPr/>
        </p:nvSpPr>
        <p:spPr>
          <a:xfrm>
            <a:off x="4780000" y="800000"/>
            <a:ext cx="2800000" cy="2800000"/>
          </a:xfrm>
          <a:custGeom>
            <a:avLst/>
            <a:gdLst/>
            <a:ahLst/>
            <a:cxnLst/>
            <a:rect l="0" t="0" r="r" b="b"/>
            <a:pathLst>
              <a:path w="1000" h="1000">
                <a:moveTo>
                  <a:pt x="170" y="420"/>
                </a:moveTo>
                <a:lnTo>
                  <a:pt x="790" y="420"/>
                </a:lnTo>
                <a:cubicBezTo>
                  <a:pt x="790" y="700"/>
                  <a:pt x="690" y="885"/>
                  <a:pt x="480" y="885"/>
                </a:cubicBezTo>
                <a:cubicBezTo>
                  <a:pt x="270" y="885"/>
                  <a:pt x="170" y="700"/>
                  <a:pt x="170" y="420"/>
                </a:cubicBezTo>
                <a:close/>
              </a:path>
            </a:pathLst>
          </a:custGeom>
          <a:solidFill>
            <a:srgbClr val="0D7377"/>
          </a:solidFill>
          <a:ln>
            <a:noFill/>
          </a:ln>
        </p:spPr>
      </p:sp>
      <p:sp>
        <p:nvSpPr>
          <p:cNvPr id="33" name="BreakCup"/>
          <p:cNvSpPr/>
          <p:nvPr/>
        </p:nvSpPr>
        <p:spPr>
          <a:xfrm>
            <a:off x="5256000" y="1864000"/>
            <a:ext cx="1736000" cy="224000"/>
          </a:xfrm>
          <a:prstGeom prst="ellipse">
            <a:avLst/>
          </a:prstGeom>
          <a:solidFill>
            <a:srgbClr val="5FA39B"/>
          </a:solidFill>
          <a:ln>
            <a:noFill/>
          </a:ln>
        </p:spPr>
      </p:sp>
      <p:sp>
        <p:nvSpPr>
          <p:cNvPr id="34" name="BreakCup"/>
          <p:cNvSpPr/>
          <p:nvPr/>
        </p:nvSpPr>
        <p:spPr>
          <a:xfrm>
            <a:off x="5354000" y="1900400"/>
            <a:ext cx="1540000" cy="151200"/>
          </a:xfrm>
          <a:prstGeom prst="ellipse">
            <a:avLst/>
          </a:prstGeom>
          <a:solidFill>
            <a:srgbClr val="5B4032"/>
          </a:solidFill>
          <a:ln>
            <a:noFill/>
          </a:ln>
        </p:spPr>
      </p:sp>
      <p:sp>
        <p:nvSpPr>
          <p:cNvPr id="35" name="BreakCup"/>
          <p:cNvSpPr/>
          <p:nvPr/>
        </p:nvSpPr>
        <p:spPr>
          <a:xfrm>
            <a:off x="4780000" y="800000"/>
            <a:ext cx="2800000" cy="2800000"/>
          </a:xfrm>
          <a:custGeom>
            <a:avLst/>
            <a:gdLst/>
            <a:ahLst/>
            <a:cxnLst/>
            <a:rect l="0" t="0" r="r" b="b"/>
            <a:pathLst>
              <a:path w="1000" h="1000" fill="none">
                <a:moveTo>
                  <a:pt x="370" y="330"/>
                </a:moveTo>
                <a:cubicBezTo>
                  <a:pt x="325" y="280"/>
                  <a:pt x="415" y="230"/>
                  <a:pt x="370" y="180"/>
                </a:cubicBezTo>
                <a:cubicBezTo>
                  <a:pt x="325" y="130"/>
                  <a:pt x="405" y="90"/>
                  <a:pt x="370" y="50"/>
                </a:cubicBezTo>
              </a:path>
            </a:pathLst>
          </a:custGeom>
          <a:noFill/>
          <a:ln w="61600" cap="rnd">
            <a:solidFill>
              <a:srgbClr val="8A99A3"/>
            </a:solidFill>
            <a:round/>
          </a:ln>
        </p:spPr>
      </p:sp>
      <p:sp>
        <p:nvSpPr>
          <p:cNvPr id="36" name="BreakCup"/>
          <p:cNvSpPr/>
          <p:nvPr/>
        </p:nvSpPr>
        <p:spPr>
          <a:xfrm>
            <a:off x="4780000" y="800000"/>
            <a:ext cx="2800000" cy="2800000"/>
          </a:xfrm>
          <a:custGeom>
            <a:avLst/>
            <a:gdLst/>
            <a:ahLst/>
            <a:cxnLst/>
            <a:rect l="0" t="0" r="r" b="b"/>
            <a:pathLst>
              <a:path w="1000" h="1000" fill="none">
                <a:moveTo>
                  <a:pt x="480" y="330"/>
                </a:moveTo>
                <a:cubicBezTo>
                  <a:pt x="435" y="280"/>
                  <a:pt x="525" y="230"/>
                  <a:pt x="480" y="180"/>
                </a:cubicBezTo>
                <a:cubicBezTo>
                  <a:pt x="435" y="130"/>
                  <a:pt x="515" y="90"/>
                  <a:pt x="480" y="50"/>
                </a:cubicBezTo>
              </a:path>
            </a:pathLst>
          </a:custGeom>
          <a:noFill/>
          <a:ln w="61600" cap="rnd">
            <a:solidFill>
              <a:srgbClr val="8A99A3"/>
            </a:solidFill>
            <a:round/>
          </a:ln>
        </p:spPr>
      </p:sp>
      <p:sp>
        <p:nvSpPr>
          <p:cNvPr id="37" name="BreakCup"/>
          <p:cNvSpPr/>
          <p:nvPr/>
        </p:nvSpPr>
        <p:spPr>
          <a:xfrm>
            <a:off x="4780000" y="800000"/>
            <a:ext cx="2800000" cy="2800000"/>
          </a:xfrm>
          <a:custGeom>
            <a:avLst/>
            <a:gdLst/>
            <a:ahLst/>
            <a:cxnLst/>
            <a:rect l="0" t="0" r="r" b="b"/>
            <a:pathLst>
              <a:path w="1000" h="1000" fill="none">
                <a:moveTo>
                  <a:pt x="590" y="330"/>
                </a:moveTo>
                <a:cubicBezTo>
                  <a:pt x="545" y="280"/>
                  <a:pt x="635" y="230"/>
                  <a:pt x="590" y="180"/>
                </a:cubicBezTo>
                <a:cubicBezTo>
                  <a:pt x="545" y="130"/>
                  <a:pt x="625" y="90"/>
                  <a:pt x="590" y="50"/>
                </a:cubicBezTo>
              </a:path>
            </a:pathLst>
          </a:custGeom>
          <a:noFill/>
          <a:ln w="61600" cap="rnd">
            <a:solidFill>
              <a:srgbClr val="8A99A3"/>
            </a:solidFill>
            <a:round/>
          </a:ln>
        </p:spPr>
      </p:sp>
      <p:sp>
        <p:nvSpPr>
          <p:cNvPr id="45" name="BreakLabel"/>
          <p:cNvSpPr txBox="1"/>
          <p:nvPr/>
        </p:nvSpPr>
        <p:spPr>
          <a:xfrm>
            <a:off x="457200" y="3720000"/>
            <a:ext cx="11277600" cy="1250000"/>
          </a:xfrm>
          <a:prstGeom prst="rect">
            <a:avLst/>
          </a:prstGeom>
          <a:noFill/>
          <a:ln>
            <a:noFill/>
          </a:ln>
        </p:spPr>
        <p:txBody>
          <a:bodyPr wrap="square" lIns="91440" tIns="45720" rIns="91440" bIns="45720" rtlCol="0" anchor="t"/>
          <a:lstStyle/>
          <a:p>
            <a:pPr marL="0" indent="0" algn="ctr">
              <a:buNone/>
            </a:pPr>
            <a:r>
              <a:rPr lang="en-US" sz="4400" b="1" dirty="0">
                <a:solidFill>
                  <a:srgbClr val="0D7377"/>
                </a:solidFill>
                <a:latin typeface="Arial"/>
                <a:cs typeface="Arial"/>
              </a:rPr>
              <a:t>Break</a:t>
            </a:r>
          </a:p>
          <a:p>
            <a:pPr marL="0" indent="0" algn="ctr">
              <a:spcBef>
                <a:spcPts val="600"/>
              </a:spcBef>
              <a:buNone/>
            </a:pPr>
            <a:r>
              <a:rPr lang="en-US" sz="2400" dirty="0">
                <a:solidFill>
                  <a:srgbClr val="595959"/>
                </a:solidFill>
                <a:latin typeface="Arial"/>
                <a:cs typeface="Arial"/>
              </a:rPr>
              <a:t>15 min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2.3  Reading a paper in 15 minutes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You do not have to read every word. Read the right words in the right order.</a:t>
            </a:r>
          </a:p>
          <a:p>
            <a:pPr marL="0" indent="0" algn="ctr">
              <a:spcBef>
                <a:spcPts val="1200"/>
              </a:spcBef>
              <a:buNone/>
            </a:pPr>
            <a:r>
              <a:rPr lang="en-US" sz="1900" i="1" dirty="0">
                <a:solidFill>
                  <a:srgbClr val="595959"/>
                </a:solidFill>
                <a:latin typeface="Arial"/>
                <a:cs typeface="Arial"/>
              </a:rPr>
              <a:t>40 minutes: anatomy of a paper, reading order, the abstract, spin, and a reading task on Paper 1</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Anatomy of a paper: IMRaD</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908500" y="1150000"/>
            <a:ext cx="1037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Every original paper has the same shape: why, how, what, so what.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The 15-minute reading order</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Stop after step 1 or 2 if it does not answer your question. Total: about 15 minutes.</a:t>
            </a:r>
          </a:p>
        </p:txBody>
      </p:sp>
      <p:sp>
        <p:nvSpPr>
          <p:cNvPr id="80" name="Step"/>
          <p:cNvSpPr/>
          <p:nvPr/>
        </p:nvSpPr>
        <p:spPr>
          <a:xfrm>
            <a:off x="457200" y="1660000"/>
            <a:ext cx="2303520" cy="760000"/>
          </a:xfrm>
          <a:prstGeom prst="homePlate">
            <a:avLst>
              <a:gd name="adj" fmla="val 28000"/>
            </a:avLst>
          </a:prstGeom>
          <a:solidFill>
            <a:srgbClr val="055F56"/>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1  Title</a:t>
            </a:r>
          </a:p>
        </p:txBody>
      </p:sp>
      <p:sp>
        <p:nvSpPr>
          <p:cNvPr id="81" name="StepText"/>
          <p:cNvSpPr/>
          <p:nvPr/>
        </p:nvSpPr>
        <p:spPr>
          <a:xfrm>
            <a:off x="497200" y="2580000"/>
            <a:ext cx="2163520" cy="1431429"/>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650" b="1" dirty="0">
                <a:solidFill>
                  <a:srgbClr val="000000"/>
                </a:solidFill>
                <a:latin typeface="Arial"/>
                <a:cs typeface="Arial"/>
              </a:rPr>
              <a:t>30 s</a:t>
            </a:r>
          </a:p>
          <a:p>
            <a:pPr marL="0" indent="0" algn="l">
              <a:lnSpc>
                <a:spcPct val="104000"/>
              </a:lnSpc>
              <a:spcBef>
                <a:spcPts val="200"/>
              </a:spcBef>
              <a:buNone/>
            </a:pPr>
            <a:r>
              <a:rPr lang="en-US" sz="1650" dirty="0">
                <a:solidFill>
                  <a:srgbClr val="000000"/>
                </a:solidFill>
                <a:latin typeface="Arial"/>
                <a:cs typeface="Arial"/>
              </a:rPr>
              <a:t>Relevant to my question?</a:t>
            </a:r>
          </a:p>
        </p:txBody>
      </p:sp>
      <p:sp>
        <p:nvSpPr>
          <p:cNvPr id="82" name="Step"/>
          <p:cNvSpPr/>
          <p:nvPr/>
        </p:nvSpPr>
        <p:spPr>
          <a:xfrm>
            <a:off x="2700720" y="1660000"/>
            <a:ext cx="2303520" cy="760000"/>
          </a:xfrm>
          <a:prstGeom prst="chevron">
            <a:avLst>
              <a:gd name="adj" fmla="val 28000"/>
            </a:avLst>
          </a:prstGeom>
          <a:solidFill>
            <a:srgbClr val="0D7377"/>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2  Abstract</a:t>
            </a:r>
          </a:p>
        </p:txBody>
      </p:sp>
      <p:sp>
        <p:nvSpPr>
          <p:cNvPr id="83" name="StepText"/>
          <p:cNvSpPr/>
          <p:nvPr/>
        </p:nvSpPr>
        <p:spPr>
          <a:xfrm>
            <a:off x="2740720" y="2580000"/>
            <a:ext cx="2163520" cy="1431429"/>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650" b="1" dirty="0">
                <a:solidFill>
                  <a:srgbClr val="000000"/>
                </a:solidFill>
                <a:latin typeface="Arial"/>
                <a:cs typeface="Arial"/>
              </a:rPr>
              <a:t>3 min</a:t>
            </a:r>
          </a:p>
          <a:p>
            <a:pPr marL="0" indent="0" algn="l">
              <a:lnSpc>
                <a:spcPct val="104000"/>
              </a:lnSpc>
              <a:spcBef>
                <a:spcPts val="200"/>
              </a:spcBef>
              <a:buNone/>
            </a:pPr>
            <a:r>
              <a:rPr lang="en-US" sz="1650" dirty="0">
                <a:solidFill>
                  <a:srgbClr val="000000"/>
                </a:solidFill>
                <a:latin typeface="Arial"/>
                <a:cs typeface="Arial"/>
              </a:rPr>
              <a:t>PICO, design, main result</a:t>
            </a:r>
          </a:p>
        </p:txBody>
      </p:sp>
      <p:sp>
        <p:nvSpPr>
          <p:cNvPr id="84" name="Step"/>
          <p:cNvSpPr/>
          <p:nvPr/>
        </p:nvSpPr>
        <p:spPr>
          <a:xfrm>
            <a:off x="4944240" y="1660000"/>
            <a:ext cx="2303520" cy="760000"/>
          </a:xfrm>
          <a:prstGeom prst="chevron">
            <a:avLst>
              <a:gd name="adj" fmla="val 28000"/>
            </a:avLst>
          </a:prstGeom>
          <a:solidFill>
            <a:srgbClr val="0B376C"/>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3  Figures and tables</a:t>
            </a:r>
          </a:p>
        </p:txBody>
      </p:sp>
      <p:sp>
        <p:nvSpPr>
          <p:cNvPr id="85" name="StepText"/>
          <p:cNvSpPr/>
          <p:nvPr/>
        </p:nvSpPr>
        <p:spPr>
          <a:xfrm>
            <a:off x="4984240" y="2580000"/>
            <a:ext cx="2163520" cy="1431429"/>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650" b="1" dirty="0">
                <a:solidFill>
                  <a:srgbClr val="000000"/>
                </a:solidFill>
                <a:latin typeface="Arial"/>
                <a:cs typeface="Arial"/>
              </a:rPr>
              <a:t>4 min</a:t>
            </a:r>
          </a:p>
          <a:p>
            <a:pPr marL="0" indent="0" algn="l">
              <a:lnSpc>
                <a:spcPct val="104000"/>
              </a:lnSpc>
              <a:spcBef>
                <a:spcPts val="200"/>
              </a:spcBef>
              <a:buNone/>
            </a:pPr>
            <a:r>
              <a:rPr lang="en-US" sz="1650" dirty="0">
                <a:solidFill>
                  <a:srgbClr val="000000"/>
                </a:solidFill>
                <a:latin typeface="Arial"/>
                <a:cs typeface="Arial"/>
              </a:rPr>
              <a:t>Flow chart, Table 1, main result table</a:t>
            </a:r>
          </a:p>
        </p:txBody>
      </p:sp>
      <p:sp>
        <p:nvSpPr>
          <p:cNvPr id="86" name="Step"/>
          <p:cNvSpPr/>
          <p:nvPr/>
        </p:nvSpPr>
        <p:spPr>
          <a:xfrm>
            <a:off x="7187760" y="1660000"/>
            <a:ext cx="2303520" cy="760000"/>
          </a:xfrm>
          <a:prstGeom prst="chevron">
            <a:avLst>
              <a:gd name="adj" fmla="val 28000"/>
            </a:avLst>
          </a:prstGeom>
          <a:solidFill>
            <a:srgbClr val="0070C0"/>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4  Methods</a:t>
            </a:r>
          </a:p>
        </p:txBody>
      </p:sp>
      <p:sp>
        <p:nvSpPr>
          <p:cNvPr id="87" name="StepText"/>
          <p:cNvSpPr/>
          <p:nvPr/>
        </p:nvSpPr>
        <p:spPr>
          <a:xfrm>
            <a:off x="7227760" y="2580000"/>
            <a:ext cx="2163520" cy="1431429"/>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650" b="1" dirty="0">
                <a:solidFill>
                  <a:srgbClr val="000000"/>
                </a:solidFill>
                <a:latin typeface="Arial"/>
                <a:cs typeface="Arial"/>
              </a:rPr>
              <a:t>5 min</a:t>
            </a:r>
          </a:p>
          <a:p>
            <a:pPr marL="0" indent="0" algn="l">
              <a:lnSpc>
                <a:spcPct val="104000"/>
              </a:lnSpc>
              <a:spcBef>
                <a:spcPts val="200"/>
              </a:spcBef>
              <a:buNone/>
            </a:pPr>
            <a:r>
              <a:rPr lang="en-US" sz="1650" dirty="0">
                <a:solidFill>
                  <a:srgbClr val="000000"/>
                </a:solidFill>
                <a:latin typeface="Arial"/>
                <a:cs typeface="Arial"/>
              </a:rPr>
              <a:t>Who, how chosen, primary outcome, bias protection</a:t>
            </a:r>
          </a:p>
        </p:txBody>
      </p:sp>
      <p:sp>
        <p:nvSpPr>
          <p:cNvPr id="88" name="Step"/>
          <p:cNvSpPr/>
          <p:nvPr/>
        </p:nvSpPr>
        <p:spPr>
          <a:xfrm>
            <a:off x="9431280" y="1660000"/>
            <a:ext cx="2303520" cy="760000"/>
          </a:xfrm>
          <a:prstGeom prst="chevron">
            <a:avLst>
              <a:gd name="adj" fmla="val 28000"/>
            </a:avLst>
          </a:prstGeom>
          <a:solidFill>
            <a:srgbClr val="5FA39B"/>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5  Discussion</a:t>
            </a:r>
          </a:p>
        </p:txBody>
      </p:sp>
      <p:sp>
        <p:nvSpPr>
          <p:cNvPr id="89" name="StepText"/>
          <p:cNvSpPr/>
          <p:nvPr/>
        </p:nvSpPr>
        <p:spPr>
          <a:xfrm>
            <a:off x="9471280" y="2580000"/>
            <a:ext cx="2163520" cy="1431429"/>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650" b="1" dirty="0">
                <a:solidFill>
                  <a:srgbClr val="000000"/>
                </a:solidFill>
                <a:latin typeface="Arial"/>
                <a:cs typeface="Arial"/>
              </a:rPr>
              <a:t>2-3 min</a:t>
            </a:r>
          </a:p>
          <a:p>
            <a:pPr marL="0" indent="0" algn="l">
              <a:lnSpc>
                <a:spcPct val="104000"/>
              </a:lnSpc>
              <a:spcBef>
                <a:spcPts val="200"/>
              </a:spcBef>
              <a:buNone/>
            </a:pPr>
            <a:r>
              <a:rPr lang="en-US" sz="1650" dirty="0">
                <a:solidFill>
                  <a:srgbClr val="000000"/>
                </a:solidFill>
                <a:latin typeface="Arial"/>
                <a:cs typeface="Arial"/>
              </a:rPr>
              <a:t>Limitations. Do conclusions match the data?</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Title, abstract, figures and tables, methods. Stop early if it is not relevant.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What an abstract must contain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402835"/>
          <a:ext cx="11277600" cy="2985120"/>
        </p:xfrm>
        <a:graphic>
          <a:graphicData uri="http://schemas.openxmlformats.org/drawingml/2006/table">
            <a:tbl>
              <a:tblPr firstRow="1" bandRow="1">
                <a:tableStyleId>{5C22544A-7EE6-4342-B048-85BDC9FD1C3A}</a:tableStyleId>
              </a:tblPr>
              <a:tblGrid>
                <a:gridCol w="2451652"/>
                <a:gridCol w="8825948"/>
              </a:tblGrid>
              <a:tr h="401000">
                <a:tc>
                  <a:txBody>
                    <a:bodyPr/>
                    <a:lstStyle/>
                    <a:p>
                      <a:pPr algn="l"/>
                      <a:r>
                        <a:rPr lang="en-US" sz="1900" b="1" dirty="0">
                          <a:solidFill>
                            <a:srgbClr val="FFFFFF"/>
                          </a:solidFill>
                          <a:latin typeface="Arial"/>
                          <a:cs typeface="Arial"/>
                        </a:rPr>
                        <a:t>Section</a:t>
                      </a:r>
                    </a:p>
                  </a:txBody>
                  <a:tcPr marL="73152" marR="73152" marT="45720" marB="45720" anchor="ctr">
                    <a:solidFill>
                      <a:srgbClr val="0D7377"/>
                    </a:solidFill>
                  </a:tcPr>
                </a:tc>
                <a:tc>
                  <a:txBody>
                    <a:bodyPr/>
                    <a:lstStyle/>
                    <a:p>
                      <a:pPr algn="l"/>
                      <a:r>
                        <a:rPr lang="en-US" sz="1900" b="1" dirty="0">
                          <a:solidFill>
                            <a:srgbClr val="FFFFFF"/>
                          </a:solidFill>
                          <a:latin typeface="Arial"/>
                          <a:cs typeface="Arial"/>
                        </a:rPr>
                        <a:t>What it must contain</a:t>
                      </a:r>
                    </a:p>
                  </a:txBody>
                  <a:tcPr marL="73152" marR="73152" marT="45720" marB="45720" anchor="ctr">
                    <a:solidFill>
                      <a:srgbClr val="0D7377"/>
                    </a:solidFill>
                  </a:tcPr>
                </a:tc>
              </a:tr>
              <a:tr h="401000">
                <a:tc>
                  <a:txBody>
                    <a:bodyPr/>
                    <a:lstStyle/>
                    <a:p>
                      <a:pPr algn="l"/>
                      <a:r>
                        <a:rPr lang="en-US" sz="1900" b="1" dirty="0">
                          <a:solidFill>
                            <a:srgbClr val="000000"/>
                          </a:solidFill>
                          <a:latin typeface="Arial"/>
                          <a:cs typeface="Arial"/>
                        </a:rPr>
                        <a:t>Background</a:t>
                      </a:r>
                    </a:p>
                  </a:txBody>
                  <a:tcPr marL="73152" marR="73152" marT="45720" marB="45720" anchor="ctr">
                    <a:solidFill>
                      <a:srgbClr val="EAF2F5"/>
                    </a:solidFill>
                  </a:tcPr>
                </a:tc>
                <a:tc>
                  <a:txBody>
                    <a:bodyPr/>
                    <a:lstStyle/>
                    <a:p>
                      <a:pPr algn="l"/>
                      <a:r>
                        <a:rPr lang="en-US" sz="1900" dirty="0">
                          <a:solidFill>
                            <a:srgbClr val="000000"/>
                          </a:solidFill>
                          <a:latin typeface="Arial"/>
                          <a:cs typeface="Arial"/>
                        </a:rPr>
                        <a:t>The problem and the aim (1-2 sentences)</a:t>
                      </a:r>
                    </a:p>
                  </a:txBody>
                  <a:tcPr marL="73152" marR="73152" marT="45720" marB="45720" anchor="ctr">
                    <a:solidFill>
                      <a:srgbClr val="FFFFFF"/>
                    </a:solidFill>
                  </a:tcPr>
                </a:tc>
              </a:tr>
              <a:tr h="690560">
                <a:tc>
                  <a:txBody>
                    <a:bodyPr/>
                    <a:lstStyle/>
                    <a:p>
                      <a:pPr algn="l"/>
                      <a:r>
                        <a:rPr lang="en-US" sz="1900" b="1" dirty="0">
                          <a:solidFill>
                            <a:srgbClr val="000000"/>
                          </a:solidFill>
                          <a:latin typeface="Arial"/>
                          <a:cs typeface="Arial"/>
                        </a:rPr>
                        <a:t>Methods</a:t>
                      </a:r>
                    </a:p>
                  </a:txBody>
                  <a:tcPr marL="73152" marR="73152" marT="45720" marB="45720" anchor="ctr">
                    <a:solidFill>
                      <a:srgbClr val="EAF2F5"/>
                    </a:solidFill>
                  </a:tcPr>
                </a:tc>
                <a:tc>
                  <a:txBody>
                    <a:bodyPr/>
                    <a:lstStyle/>
                    <a:p>
                      <a:pPr algn="l"/>
                      <a:r>
                        <a:rPr lang="en-US" sz="1900" dirty="0">
                          <a:solidFill>
                            <a:srgbClr val="000000"/>
                          </a:solidFill>
                          <a:latin typeface="Arial"/>
                          <a:cs typeface="Arial"/>
                        </a:rPr>
                        <a:t>Design, setting, participants, intervention/exposure, comparison, primary outcome</a:t>
                      </a:r>
                    </a:p>
                  </a:txBody>
                  <a:tcPr marL="73152" marR="73152" marT="45720" marB="45720" anchor="ctr">
                    <a:solidFill>
                      <a:srgbClr val="F5F9FA"/>
                    </a:solidFill>
                  </a:tcPr>
                </a:tc>
              </a:tr>
              <a:tr h="690560">
                <a:tc>
                  <a:txBody>
                    <a:bodyPr/>
                    <a:lstStyle/>
                    <a:p>
                      <a:pPr algn="l"/>
                      <a:r>
                        <a:rPr lang="en-US" sz="1900" b="1" dirty="0">
                          <a:solidFill>
                            <a:srgbClr val="000000"/>
                          </a:solidFill>
                          <a:latin typeface="Arial"/>
                          <a:cs typeface="Arial"/>
                        </a:rPr>
                        <a:t>Results</a:t>
                      </a:r>
                    </a:p>
                  </a:txBody>
                  <a:tcPr marL="73152" marR="73152" marT="45720" marB="45720" anchor="ctr">
                    <a:solidFill>
                      <a:srgbClr val="EAF2F5"/>
                    </a:solidFill>
                  </a:tcPr>
                </a:tc>
                <a:tc>
                  <a:txBody>
                    <a:bodyPr/>
                    <a:lstStyle/>
                    <a:p>
                      <a:pPr algn="l"/>
                      <a:r>
                        <a:rPr lang="en-US" sz="1900" dirty="0">
                          <a:solidFill>
                            <a:srgbClr val="000000"/>
                          </a:solidFill>
                          <a:latin typeface="Arial"/>
                          <a:cs typeface="Arial"/>
                        </a:rPr>
                        <a:t>Numbers screened and analysed, primary result as effect size + 95% CI (+ p), key harms</a:t>
                      </a:r>
                    </a:p>
                  </a:txBody>
                  <a:tcPr marL="73152" marR="73152" marT="45720" marB="45720" anchor="ctr">
                    <a:solidFill>
                      <a:srgbClr val="FFFFFF"/>
                    </a:solidFill>
                  </a:tcPr>
                </a:tc>
              </a:tr>
              <a:tr h="401000">
                <a:tc>
                  <a:txBody>
                    <a:bodyPr/>
                    <a:lstStyle/>
                    <a:p>
                      <a:pPr algn="l"/>
                      <a:r>
                        <a:rPr lang="en-US" sz="1900" b="1" dirty="0">
                          <a:solidFill>
                            <a:srgbClr val="000000"/>
                          </a:solidFill>
                          <a:latin typeface="Arial"/>
                          <a:cs typeface="Arial"/>
                        </a:rPr>
                        <a:t>Conclusions</a:t>
                      </a:r>
                    </a:p>
                  </a:txBody>
                  <a:tcPr marL="73152" marR="73152" marT="45720" marB="45720" anchor="ctr">
                    <a:solidFill>
                      <a:srgbClr val="EAF2F5"/>
                    </a:solidFill>
                  </a:tcPr>
                </a:tc>
                <a:tc>
                  <a:txBody>
                    <a:bodyPr/>
                    <a:lstStyle/>
                    <a:p>
                      <a:pPr algn="l"/>
                      <a:r>
                        <a:rPr lang="en-US" sz="1900" dirty="0">
                          <a:solidFill>
                            <a:srgbClr val="000000"/>
                          </a:solidFill>
                          <a:latin typeface="Arial"/>
                          <a:cs typeface="Arial"/>
                        </a:rPr>
                        <a:t>Answer to the primary question, no more</a:t>
                      </a:r>
                    </a:p>
                  </a:txBody>
                  <a:tcPr marL="73152" marR="73152" marT="45720" marB="45720" anchor="ctr">
                    <a:solidFill>
                      <a:srgbClr val="F5F9FA"/>
                    </a:solidFill>
                  </a:tcPr>
                </a:tc>
              </a:tr>
              <a:tr h="401000">
                <a:tc>
                  <a:txBody>
                    <a:bodyPr/>
                    <a:lstStyle/>
                    <a:p>
                      <a:pPr algn="l"/>
                      <a:r>
                        <a:rPr lang="en-US" sz="1900" b="1" dirty="0">
                          <a:solidFill>
                            <a:srgbClr val="000000"/>
                          </a:solidFill>
                          <a:latin typeface="Arial"/>
                          <a:cs typeface="Arial"/>
                        </a:rPr>
                        <a:t>Registration</a:t>
                      </a:r>
                    </a:p>
                  </a:txBody>
                  <a:tcPr marL="73152" marR="73152" marT="45720" marB="45720" anchor="ctr">
                    <a:solidFill>
                      <a:srgbClr val="EAF2F5"/>
                    </a:solidFill>
                  </a:tcPr>
                </a:tc>
                <a:tc>
                  <a:txBody>
                    <a:bodyPr/>
                    <a:lstStyle/>
                    <a:p>
                      <a:pPr algn="l"/>
                      <a:r>
                        <a:rPr lang="en-US" sz="1900" dirty="0">
                          <a:solidFill>
                            <a:srgbClr val="000000"/>
                          </a:solidFill>
                          <a:latin typeface="Arial"/>
                          <a:cs typeface="Arial"/>
                        </a:rPr>
                        <a:t>Trial registry number (for trials)</a:t>
                      </a:r>
                    </a:p>
                  </a:txBody>
                  <a:tcPr marL="73152" marR="73152" marT="45720" marB="45720" anchor="ctr">
                    <a:solidFill>
                      <a:srgbClr val="FFFFFF"/>
                    </a:solidFill>
                  </a:tcPr>
                </a:tc>
              </a:tr>
            </a:tbl>
          </a:graphicData>
        </a:graphic>
      </p:graphicFrame>
      <p:sp>
        <p:nvSpPr>
          <p:cNvPr id="31" name="Caption"/>
          <p:cNvSpPr txBox="1"/>
          <p:nvPr/>
        </p:nvSpPr>
        <p:spPr>
          <a:xfrm>
            <a:off x="457200" y="4477955"/>
            <a:ext cx="11277600" cy="356375"/>
          </a:xfrm>
          <a:prstGeom prst="rect">
            <a:avLst/>
          </a:prstGeom>
          <a:noFill/>
          <a:ln>
            <a:noFill/>
          </a:ln>
        </p:spPr>
        <p:txBody>
          <a:bodyPr wrap="square" lIns="91440" tIns="45720" rIns="91440" bIns="45720" rtlCol="0" anchor="t"/>
          <a:lstStyle/>
          <a:p>
            <a:pPr marL="0" indent="0" algn="l">
              <a:buNone/>
            </a:pPr>
            <a:r>
              <a:rPr lang="en-US" sz="1300" i="1" dirty="0">
                <a:solidFill>
                  <a:srgbClr val="595959"/>
                </a:solidFill>
                <a:latin typeface="Arial"/>
                <a:cs typeface="Arial"/>
              </a:rPr>
              <a:t>Usually 250-300 words</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A good abstract lets you write the PICO and the main result without opening the paper.</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A results sentence: poor vs good</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Illustrative numbers. Ask of every abstract: how big, how sure, by when?</a:t>
            </a:r>
          </a:p>
        </p:txBody>
      </p:sp>
      <p:sp>
        <p:nvSpPr>
          <p:cNvPr id="70" name="CardHead"/>
          <p:cNvSpPr/>
          <p:nvPr/>
        </p:nvSpPr>
        <p:spPr>
          <a:xfrm>
            <a:off x="457200" y="1799478"/>
            <a:ext cx="5538800" cy="640000"/>
          </a:xfrm>
          <a:prstGeom prst="rect">
            <a:avLst/>
          </a:prstGeom>
          <a:solidFill>
            <a:srgbClr val="B23B2E"/>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Poor results sentence</a:t>
            </a:r>
          </a:p>
        </p:txBody>
      </p:sp>
      <p:sp>
        <p:nvSpPr>
          <p:cNvPr id="71" name="CardBody"/>
          <p:cNvSpPr/>
          <p:nvPr/>
        </p:nvSpPr>
        <p:spPr>
          <a:xfrm>
            <a:off x="457200" y="2439478"/>
            <a:ext cx="5538800" cy="253156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i="1" dirty="0">
                <a:solidFill>
                  <a:srgbClr val="000000"/>
                </a:solidFill>
                <a:latin typeface="Arial"/>
                <a:cs typeface="Arial"/>
              </a:rPr>
              <a:t>"Mortality was significantly lower in the intervention group (p &lt; 0.05)."</a:t>
            </a:r>
          </a:p>
          <a:p>
            <a:pPr marL="0" indent="0" algn="l">
              <a:lnSpc>
                <a:spcPct val="104000"/>
              </a:lnSpc>
              <a:spcBef>
                <a:spcPts val="400"/>
              </a:spcBef>
              <a:buNone/>
            </a:pPr>
            <a:r>
              <a:rPr lang="en-US" sz="1750" dirty="0">
                <a:solidFill>
                  <a:srgbClr val="000000"/>
                </a:solidFill>
                <a:latin typeface="Arial"/>
                <a:cs typeface="Arial"/>
              </a:rPr>
              <a:t>No numbers per group</a:t>
            </a:r>
          </a:p>
          <a:p>
            <a:pPr marL="0" indent="0" algn="l">
              <a:lnSpc>
                <a:spcPct val="104000"/>
              </a:lnSpc>
              <a:spcBef>
                <a:spcPts val="400"/>
              </a:spcBef>
              <a:buNone/>
            </a:pPr>
            <a:r>
              <a:rPr lang="en-US" sz="1750" dirty="0">
                <a:solidFill>
                  <a:srgbClr val="000000"/>
                </a:solidFill>
                <a:latin typeface="Arial"/>
                <a:cs typeface="Arial"/>
              </a:rPr>
              <a:t>No effect size</a:t>
            </a:r>
          </a:p>
          <a:p>
            <a:pPr marL="0" indent="0" algn="l">
              <a:lnSpc>
                <a:spcPct val="104000"/>
              </a:lnSpc>
              <a:spcBef>
                <a:spcPts val="400"/>
              </a:spcBef>
              <a:buNone/>
            </a:pPr>
            <a:r>
              <a:rPr lang="en-US" sz="1750" dirty="0">
                <a:solidFill>
                  <a:srgbClr val="000000"/>
                </a:solidFill>
                <a:latin typeface="Arial"/>
                <a:cs typeface="Arial"/>
              </a:rPr>
              <a:t>No 95% CI</a:t>
            </a:r>
          </a:p>
          <a:p>
            <a:pPr marL="0" indent="0" algn="l">
              <a:lnSpc>
                <a:spcPct val="104000"/>
              </a:lnSpc>
              <a:spcBef>
                <a:spcPts val="400"/>
              </a:spcBef>
              <a:buNone/>
            </a:pPr>
            <a:r>
              <a:rPr lang="en-US" sz="1750" dirty="0">
                <a:solidFill>
                  <a:srgbClr val="000000"/>
                </a:solidFill>
                <a:latin typeface="Arial"/>
                <a:cs typeface="Arial"/>
              </a:rPr>
              <a:t>No time point</a:t>
            </a:r>
          </a:p>
        </p:txBody>
      </p:sp>
      <p:sp>
        <p:nvSpPr>
          <p:cNvPr id="72" name="CardHead"/>
          <p:cNvSpPr/>
          <p:nvPr/>
        </p:nvSpPr>
        <p:spPr>
          <a:xfrm>
            <a:off x="6196000" y="1799478"/>
            <a:ext cx="5538800" cy="640000"/>
          </a:xfrm>
          <a:prstGeom prst="rect">
            <a:avLst/>
          </a:prstGeom>
          <a:solidFill>
            <a:srgbClr val="2E8B5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Good results sentence</a:t>
            </a:r>
          </a:p>
        </p:txBody>
      </p:sp>
      <p:sp>
        <p:nvSpPr>
          <p:cNvPr id="73" name="CardBody"/>
          <p:cNvSpPr/>
          <p:nvPr/>
        </p:nvSpPr>
        <p:spPr>
          <a:xfrm>
            <a:off x="6196000" y="2439478"/>
            <a:ext cx="5538800" cy="253156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i="1" dirty="0">
                <a:solidFill>
                  <a:srgbClr val="000000"/>
                </a:solidFill>
                <a:latin typeface="Arial"/>
                <a:cs typeface="Arial"/>
              </a:rPr>
              <a:t>"28-day mortality was 30% with restriction vs 38% with usual care (risk difference -8 percentage points, 95% CI -15 to -1)."</a:t>
            </a:r>
          </a:p>
          <a:p>
            <a:pPr marL="0" indent="0" algn="l">
              <a:lnSpc>
                <a:spcPct val="104000"/>
              </a:lnSpc>
              <a:spcBef>
                <a:spcPts val="400"/>
              </a:spcBef>
              <a:buNone/>
            </a:pPr>
            <a:r>
              <a:rPr lang="en-US" sz="1750" dirty="0">
                <a:solidFill>
                  <a:srgbClr val="000000"/>
                </a:solidFill>
                <a:latin typeface="Arial"/>
                <a:cs typeface="Arial"/>
              </a:rPr>
              <a:t>Numbers per group</a:t>
            </a:r>
          </a:p>
          <a:p>
            <a:pPr marL="0" indent="0" algn="l">
              <a:lnSpc>
                <a:spcPct val="104000"/>
              </a:lnSpc>
              <a:spcBef>
                <a:spcPts val="400"/>
              </a:spcBef>
              <a:buNone/>
            </a:pPr>
            <a:r>
              <a:rPr lang="en-US" sz="1750" dirty="0">
                <a:solidFill>
                  <a:srgbClr val="000000"/>
                </a:solidFill>
                <a:latin typeface="Arial"/>
                <a:cs typeface="Arial"/>
              </a:rPr>
              <a:t>Effect size</a:t>
            </a:r>
          </a:p>
          <a:p>
            <a:pPr marL="0" indent="0" algn="l">
              <a:lnSpc>
                <a:spcPct val="104000"/>
              </a:lnSpc>
              <a:spcBef>
                <a:spcPts val="400"/>
              </a:spcBef>
              <a:buNone/>
            </a:pPr>
            <a:r>
              <a:rPr lang="en-US" sz="1750" dirty="0">
                <a:solidFill>
                  <a:srgbClr val="000000"/>
                </a:solidFill>
                <a:latin typeface="Arial"/>
                <a:cs typeface="Arial"/>
              </a:rPr>
              <a:t>95% CI</a:t>
            </a:r>
          </a:p>
          <a:p>
            <a:pPr marL="0" indent="0" algn="l">
              <a:lnSpc>
                <a:spcPct val="104000"/>
              </a:lnSpc>
              <a:spcBef>
                <a:spcPts val="400"/>
              </a:spcBef>
              <a:buNone/>
            </a:pPr>
            <a:r>
              <a:rPr lang="en-US" sz="1750" dirty="0">
                <a:solidFill>
                  <a:srgbClr val="000000"/>
                </a:solidFill>
                <a:latin typeface="Arial"/>
                <a:cs typeface="Arial"/>
              </a:rPr>
              <a:t>Time point</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Every main result needs: numbers per group, an effect size, a 95% CI and a time point.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Spin: when words go beyond the data</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507973"/>
          <a:ext cx="11277600" cy="3026080"/>
        </p:xfrm>
        <a:graphic>
          <a:graphicData uri="http://schemas.openxmlformats.org/drawingml/2006/table">
            <a:tbl>
              <a:tblPr firstRow="1" bandRow="1">
                <a:tableStyleId>{5C22544A-7EE6-4342-B048-85BDC9FD1C3A}</a:tableStyleId>
              </a:tblPr>
              <a:tblGrid>
                <a:gridCol w="1922318"/>
                <a:gridCol w="3332018"/>
                <a:gridCol w="3844636"/>
                <a:gridCol w="2178628"/>
              </a:tblGrid>
              <a:tr h="385760">
                <a:tc>
                  <a:txBody>
                    <a:bodyPr/>
                    <a:lstStyle/>
                    <a:p>
                      <a:pPr algn="l"/>
                      <a:r>
                        <a:rPr lang="en-US" sz="1800" b="1" dirty="0">
                          <a:solidFill>
                            <a:srgbClr val="FFFFFF"/>
                          </a:solidFill>
                          <a:latin typeface="Arial"/>
                          <a:cs typeface="Arial"/>
                        </a:rPr>
                        <a:t> </a:t>
                      </a:r>
                    </a:p>
                  </a:txBody>
                  <a:tcPr marL="73152" marR="73152" marT="45720" marB="45720" anchor="ctr">
                    <a:solidFill>
                      <a:srgbClr val="FFFFFF"/>
                    </a:solidFill>
                  </a:tcPr>
                </a:tc>
                <a:tc>
                  <a:txBody>
                    <a:bodyPr/>
                    <a:lstStyle/>
                    <a:p>
                      <a:pPr algn="l"/>
                      <a:r>
                        <a:rPr lang="en-US" sz="1800" b="1" dirty="0">
                          <a:solidFill>
                            <a:srgbClr val="FFFFFF"/>
                          </a:solidFill>
                          <a:latin typeface="Arial"/>
                          <a:cs typeface="Arial"/>
                        </a:rPr>
                        <a:t>What the data say</a:t>
                      </a:r>
                    </a:p>
                  </a:txBody>
                  <a:tcPr marL="73152" marR="73152" marT="45720" marB="45720" anchor="ctr">
                    <a:solidFill>
                      <a:srgbClr val="0D7377"/>
                    </a:solidFill>
                  </a:tcPr>
                </a:tc>
                <a:tc>
                  <a:txBody>
                    <a:bodyPr/>
                    <a:lstStyle/>
                    <a:p>
                      <a:pPr algn="l"/>
                      <a:r>
                        <a:rPr lang="en-US" sz="1800" b="1" dirty="0">
                          <a:solidFill>
                            <a:srgbClr val="FFFFFF"/>
                          </a:solidFill>
                          <a:latin typeface="Arial"/>
                          <a:cs typeface="Arial"/>
                        </a:rPr>
                        <a:t>What the words say (spin)</a:t>
                      </a:r>
                    </a:p>
                  </a:txBody>
                  <a:tcPr marL="73152" marR="73152" marT="45720" marB="45720" anchor="ctr">
                    <a:solidFill>
                      <a:srgbClr val="B23B2E"/>
                    </a:solidFill>
                  </a:tcPr>
                </a:tc>
                <a:tc>
                  <a:txBody>
                    <a:bodyPr/>
                    <a:lstStyle/>
                    <a:p>
                      <a:pPr algn="l"/>
                      <a:r>
                        <a:rPr lang="en-US" sz="1800" b="1" dirty="0">
                          <a:solidFill>
                            <a:srgbClr val="FFFFFF"/>
                          </a:solidFill>
                          <a:latin typeface="Arial"/>
                          <a:cs typeface="Arial"/>
                        </a:rPr>
                        <a:t>Seen in</a:t>
                      </a:r>
                    </a:p>
                  </a:txBody>
                  <a:tcPr marL="73152" marR="73152" marT="45720" marB="45720" anchor="ctr">
                    <a:solidFill>
                      <a:srgbClr val="8A99A3"/>
                    </a:solidFill>
                  </a:tcPr>
                </a:tc>
              </a:tr>
              <a:tr h="660080">
                <a:tc>
                  <a:txBody>
                    <a:bodyPr/>
                    <a:lstStyle/>
                    <a:p>
                      <a:pPr algn="l"/>
                      <a:r>
                        <a:rPr lang="en-US" sz="1800" b="1" dirty="0">
                          <a:solidFill>
                            <a:srgbClr val="000000"/>
                          </a:solidFill>
                          <a:latin typeface="Arial"/>
                          <a:cs typeface="Arial"/>
                        </a:rPr>
                        <a:t>p-value</a:t>
                      </a:r>
                    </a:p>
                  </a:txBody>
                  <a:tcPr marL="73152" marR="73152" marT="45720" marB="45720" anchor="ctr">
                    <a:solidFill>
                      <a:srgbClr val="EAF2F5"/>
                    </a:solidFill>
                  </a:tcPr>
                </a:tc>
                <a:tc>
                  <a:txBody>
                    <a:bodyPr/>
                    <a:lstStyle/>
                    <a:p>
                      <a:pPr algn="l"/>
                      <a:r>
                        <a:rPr lang="en-US" sz="1800" dirty="0">
                          <a:solidFill>
                            <a:srgbClr val="000000"/>
                          </a:solidFill>
                          <a:latin typeface="Arial"/>
                          <a:cs typeface="Arial"/>
                        </a:rPr>
                        <a:t>p = 0.42</a:t>
                      </a:r>
                    </a:p>
                  </a:txBody>
                  <a:tcPr marL="73152" marR="73152" marT="45720" marB="45720" anchor="ctr">
                    <a:solidFill>
                      <a:srgbClr val="FFFFFF"/>
                    </a:solidFill>
                  </a:tcPr>
                </a:tc>
                <a:tc>
                  <a:txBody>
                    <a:bodyPr/>
                    <a:lstStyle/>
                    <a:p>
                      <a:pPr algn="l"/>
                      <a:r>
                        <a:rPr lang="en-US" sz="1800" i="1" dirty="0">
                          <a:solidFill>
                            <a:srgbClr val="B23B2E"/>
                          </a:solidFill>
                          <a:latin typeface="Arial"/>
                          <a:cs typeface="Arial"/>
                        </a:rPr>
                        <a:t>"a non-significant trend"</a:t>
                      </a:r>
                    </a:p>
                  </a:txBody>
                  <a:tcPr marL="73152" marR="73152" marT="45720" marB="45720" anchor="ctr">
                    <a:solidFill>
                      <a:srgbClr val="FFFFFF"/>
                    </a:solidFill>
                  </a:tcPr>
                </a:tc>
                <a:tc>
                  <a:txBody>
                    <a:bodyPr/>
                    <a:lstStyle/>
                    <a:p>
                      <a:pPr algn="l"/>
                      <a:r>
                        <a:rPr lang="en-US" sz="1800" dirty="0">
                          <a:solidFill>
                            <a:srgbClr val="000000"/>
                          </a:solidFill>
                          <a:latin typeface="Arial"/>
                          <a:cs typeface="Arial"/>
                        </a:rPr>
                        <a:t>Paper 1, Discussion</a:t>
                      </a:r>
                    </a:p>
                  </a:txBody>
                  <a:tcPr marL="73152" marR="73152" marT="45720" marB="45720" anchor="ctr">
                    <a:solidFill>
                      <a:srgbClr val="FFFFFF"/>
                    </a:solidFill>
                  </a:tcPr>
                </a:tc>
              </a:tr>
              <a:tr h="660080">
                <a:tc>
                  <a:txBody>
                    <a:bodyPr/>
                    <a:lstStyle/>
                    <a:p>
                      <a:pPr algn="l"/>
                      <a:r>
                        <a:rPr lang="en-US" sz="1800" b="1" dirty="0">
                          <a:solidFill>
                            <a:srgbClr val="000000"/>
                          </a:solidFill>
                          <a:latin typeface="Arial"/>
                          <a:cs typeface="Arial"/>
                        </a:rPr>
                        <a:t>Outcomes</a:t>
                      </a:r>
                    </a:p>
                  </a:txBody>
                  <a:tcPr marL="73152" marR="73152" marT="45720" marB="45720" anchor="ctr">
                    <a:solidFill>
                      <a:srgbClr val="EAF2F5"/>
                    </a:solidFill>
                  </a:tcPr>
                </a:tc>
                <a:tc>
                  <a:txBody>
                    <a:bodyPr/>
                    <a:lstStyle/>
                    <a:p>
                      <a:pPr algn="l"/>
                      <a:r>
                        <a:rPr lang="en-US" sz="1800" dirty="0">
                          <a:solidFill>
                            <a:srgbClr val="000000"/>
                          </a:solidFill>
                          <a:latin typeface="Arial"/>
                          <a:cs typeface="Arial"/>
                        </a:rPr>
                        <a:t>Primary outcome: no difference</a:t>
                      </a:r>
                    </a:p>
                  </a:txBody>
                  <a:tcPr marL="73152" marR="73152" marT="45720" marB="45720" anchor="ctr">
                    <a:solidFill>
                      <a:srgbClr val="F5F9FA"/>
                    </a:solidFill>
                  </a:tcPr>
                </a:tc>
                <a:tc>
                  <a:txBody>
                    <a:bodyPr/>
                    <a:lstStyle/>
                    <a:p>
                      <a:pPr algn="l"/>
                      <a:r>
                        <a:rPr lang="en-US" sz="1800" i="1" dirty="0">
                          <a:solidFill>
                            <a:srgbClr val="B23B2E"/>
                          </a:solidFill>
                          <a:latin typeface="Arial"/>
                          <a:cs typeface="Arial"/>
                        </a:rPr>
                        <a:t>Headline = a positive secondary outcome</a:t>
                      </a:r>
                    </a:p>
                  </a:txBody>
                  <a:tcPr marL="73152" marR="73152" marT="45720" marB="45720" anchor="ctr">
                    <a:solidFill>
                      <a:srgbClr val="F5F9FA"/>
                    </a:solidFill>
                  </a:tcPr>
                </a:tc>
                <a:tc>
                  <a:txBody>
                    <a:bodyPr/>
                    <a:lstStyle/>
                    <a:p>
                      <a:pPr algn="l"/>
                      <a:r>
                        <a:rPr lang="en-US" sz="1800" dirty="0">
                          <a:solidFill>
                            <a:srgbClr val="000000"/>
                          </a:solidFill>
                          <a:latin typeface="Arial"/>
                          <a:cs typeface="Arial"/>
                        </a:rPr>
                        <a:t> </a:t>
                      </a:r>
                    </a:p>
                  </a:txBody>
                  <a:tcPr marL="73152" marR="73152" marT="45720" marB="45720" anchor="ctr">
                    <a:solidFill>
                      <a:srgbClr val="F5F9FA"/>
                    </a:solidFill>
                  </a:tcPr>
                </a:tc>
              </a:tr>
              <a:tr h="660080">
                <a:tc>
                  <a:txBody>
                    <a:bodyPr/>
                    <a:lstStyle/>
                    <a:p>
                      <a:pPr algn="l"/>
                      <a:r>
                        <a:rPr lang="en-US" sz="1800" b="1" dirty="0">
                          <a:solidFill>
                            <a:srgbClr val="000000"/>
                          </a:solidFill>
                          <a:latin typeface="Arial"/>
                          <a:cs typeface="Arial"/>
                        </a:rPr>
                        <a:t>Design</a:t>
                      </a:r>
                    </a:p>
                  </a:txBody>
                  <a:tcPr marL="73152" marR="73152" marT="45720" marB="45720" anchor="ctr">
                    <a:solidFill>
                      <a:srgbClr val="EAF2F5"/>
                    </a:solidFill>
                  </a:tcPr>
                </a:tc>
                <a:tc>
                  <a:txBody>
                    <a:bodyPr/>
                    <a:lstStyle/>
                    <a:p>
                      <a:pPr algn="l"/>
                      <a:r>
                        <a:rPr lang="en-US" sz="1800" dirty="0">
                          <a:solidFill>
                            <a:srgbClr val="000000"/>
                          </a:solidFill>
                          <a:latin typeface="Arial"/>
                          <a:cs typeface="Arial"/>
                        </a:rPr>
                        <a:t>Observational association</a:t>
                      </a:r>
                    </a:p>
                  </a:txBody>
                  <a:tcPr marL="73152" marR="73152" marT="45720" marB="45720" anchor="ctr">
                    <a:solidFill>
                      <a:srgbClr val="FFFFFF"/>
                    </a:solidFill>
                  </a:tcPr>
                </a:tc>
                <a:tc>
                  <a:txBody>
                    <a:bodyPr/>
                    <a:lstStyle/>
                    <a:p>
                      <a:pPr algn="l"/>
                      <a:r>
                        <a:rPr lang="en-US" sz="1800" i="1" dirty="0">
                          <a:solidFill>
                            <a:srgbClr val="B23B2E"/>
                          </a:solidFill>
                          <a:latin typeface="Arial"/>
                          <a:cs typeface="Arial"/>
                        </a:rPr>
                        <a:t>"Impact of...", "reduces"</a:t>
                      </a:r>
                    </a:p>
                  </a:txBody>
                  <a:tcPr marL="73152" marR="73152" marT="45720" marB="45720" anchor="ctr">
                    <a:solidFill>
                      <a:srgbClr val="FFFFFF"/>
                    </a:solidFill>
                  </a:tcPr>
                </a:tc>
                <a:tc>
                  <a:txBody>
                    <a:bodyPr/>
                    <a:lstStyle/>
                    <a:p>
                      <a:pPr algn="l"/>
                      <a:r>
                        <a:rPr lang="en-US" sz="1800" dirty="0">
                          <a:solidFill>
                            <a:srgbClr val="000000"/>
                          </a:solidFill>
                          <a:latin typeface="Arial"/>
                          <a:cs typeface="Arial"/>
                        </a:rPr>
                        <a:t>Paper 2, title</a:t>
                      </a:r>
                    </a:p>
                  </a:txBody>
                  <a:tcPr marL="73152" marR="73152" marT="45720" marB="45720" anchor="ctr">
                    <a:solidFill>
                      <a:srgbClr val="FFFFFF"/>
                    </a:solidFill>
                  </a:tcPr>
                </a:tc>
              </a:tr>
              <a:tr h="660080">
                <a:tc>
                  <a:txBody>
                    <a:bodyPr/>
                    <a:lstStyle/>
                    <a:p>
                      <a:pPr algn="l"/>
                      <a:r>
                        <a:rPr lang="en-US" sz="1800" b="1" dirty="0">
                          <a:solidFill>
                            <a:srgbClr val="000000"/>
                          </a:solidFill>
                          <a:latin typeface="Arial"/>
                          <a:cs typeface="Arial"/>
                        </a:rPr>
                        <a:t>Comparison</a:t>
                      </a:r>
                    </a:p>
                  </a:txBody>
                  <a:tcPr marL="73152" marR="73152" marT="45720" marB="45720" anchor="ctr">
                    <a:solidFill>
                      <a:srgbClr val="EAF2F5"/>
                    </a:solidFill>
                  </a:tcPr>
                </a:tc>
                <a:tc>
                  <a:txBody>
                    <a:bodyPr/>
                    <a:lstStyle/>
                    <a:p>
                      <a:pPr algn="l"/>
                      <a:r>
                        <a:rPr lang="en-US" sz="1800" dirty="0">
                          <a:solidFill>
                            <a:srgbClr val="000000"/>
                          </a:solidFill>
                          <a:latin typeface="Arial"/>
                          <a:cs typeface="Arial"/>
                        </a:rPr>
                        <a:t>No between-group test</a:t>
                      </a:r>
                    </a:p>
                  </a:txBody>
                  <a:tcPr marL="73152" marR="73152" marT="45720" marB="45720" anchor="ctr">
                    <a:solidFill>
                      <a:srgbClr val="F5F9FA"/>
                    </a:solidFill>
                  </a:tcPr>
                </a:tc>
                <a:tc>
                  <a:txBody>
                    <a:bodyPr/>
                    <a:lstStyle/>
                    <a:p>
                      <a:pPr algn="l"/>
                      <a:r>
                        <a:rPr lang="en-US" sz="1800" i="1" dirty="0">
                          <a:solidFill>
                            <a:srgbClr val="B23B2E"/>
                          </a:solidFill>
                          <a:latin typeface="Arial"/>
                          <a:cs typeface="Arial"/>
                        </a:rPr>
                        <a:t>"Patients improved" (before vs after only)</a:t>
                      </a:r>
                    </a:p>
                  </a:txBody>
                  <a:tcPr marL="73152" marR="73152" marT="45720" marB="45720" anchor="ctr">
                    <a:solidFill>
                      <a:srgbClr val="F5F9FA"/>
                    </a:solidFill>
                  </a:tcPr>
                </a:tc>
                <a:tc>
                  <a:txBody>
                    <a:bodyPr/>
                    <a:lstStyle/>
                    <a:p>
                      <a:pPr algn="l"/>
                      <a:r>
                        <a:rPr lang="en-US" sz="1800" dirty="0">
                          <a:solidFill>
                            <a:srgbClr val="000000"/>
                          </a:solidFill>
                          <a:latin typeface="Arial"/>
                          <a:cs typeface="Arial"/>
                        </a:rPr>
                        <a:t> </a:t>
                      </a:r>
                    </a:p>
                  </a:txBody>
                  <a:tcPr marL="73152" marR="73152" marT="45720" marB="45720" anchor="ctr">
                    <a:solidFill>
                      <a:srgbClr val="F5F9FA"/>
                    </a:solidFill>
                  </a:tcPr>
                </a:tc>
              </a:tr>
            </a:tbl>
          </a:graphicData>
        </a:graphic>
      </p:graphicFrame>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Read the numbers first, then check whether the words match them.</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Check your understanding: spot the spin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QUICK QUIZ   |   3 min</a:t>
            </a:r>
          </a:p>
        </p:txBody>
      </p:sp>
      <p:sp>
        <p:nvSpPr>
          <p:cNvPr id="51" name="Steps"/>
          <p:cNvSpPr txBox="1"/>
          <p:nvPr/>
        </p:nvSpPr>
        <p:spPr>
          <a:xfrm>
            <a:off x="457200" y="1720000"/>
            <a:ext cx="1127760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A cohort study: 'A positive fluid balance increases deaths in sepsis'</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Primary outcome p = 0.31: 'a promising trend towards benefit'</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The primary outcome shows no difference, but the abstract headline says 'improved patient satisfaction'</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'Mortality fell from 30% to 22% after our new fluid protocol' (no control group)</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OUTPUT   </a:t>
            </a:r>
            <a:r>
              <a:rPr lang="en-US" sz="1500" dirty="0">
                <a:solidFill>
                  <a:srgbClr val="000000"/>
                </a:solidFill>
                <a:latin typeface="Arial"/>
                <a:cs typeface="Arial"/>
              </a:rPr>
              <a:t>For each, we call on 2-3 people, microphone on: what is the spin, and how would you rewrite it?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Your turn: read Paper 1's abstract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B376C"/>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INDIVIDUAL TASK   |   12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Open Paper 1 (Boulet 2024, Crit Care): the abstract is on page 1</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Fill the reading grid (Exercise 3): design, P, I vs C</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Primary outcome, numbers screened and analysed</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Main result with its 95% CI and p-value</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Does the conclusion match the result? Any spin?</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Type your primary outcome and main result in the chat</a:t>
            </a:r>
          </a:p>
        </p:txBody>
      </p:sp>
      <p:sp>
        <p:nvSpPr>
          <p:cNvPr id="52" name="Side"/>
          <p:cNvSpPr/>
          <p:nvPr/>
        </p:nvSpPr>
        <p:spPr>
          <a:xfrm>
            <a:off x="7423760" y="1720000"/>
            <a:ext cx="4311040" cy="120000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B376C"/>
                </a:solidFill>
                <a:latin typeface="Arial"/>
                <a:cs typeface="Arial"/>
              </a:rPr>
              <a:t>Clock</a:t>
            </a:r>
          </a:p>
          <a:p>
            <a:pPr marL="0" indent="0" algn="l">
              <a:lnSpc>
                <a:spcPct val="104000"/>
              </a:lnSpc>
              <a:spcBef>
                <a:spcPts val="300"/>
              </a:spcBef>
              <a:buNone/>
            </a:pPr>
            <a:r>
              <a:rPr lang="en-US" sz="1500" dirty="0">
                <a:solidFill>
                  <a:srgbClr val="000000"/>
                </a:solidFill>
                <a:latin typeface="Arial"/>
                <a:cs typeface="Arial"/>
              </a:rPr>
              <a:t>8 minutes reading alone</a:t>
            </a:r>
          </a:p>
          <a:p>
            <a:pPr marL="0" indent="0" algn="l">
              <a:lnSpc>
                <a:spcPct val="104000"/>
              </a:lnSpc>
              <a:spcBef>
                <a:spcPts val="300"/>
              </a:spcBef>
              <a:buNone/>
            </a:pPr>
            <a:r>
              <a:rPr lang="en-US" sz="1500" dirty="0">
                <a:solidFill>
                  <a:srgbClr val="000000"/>
                </a:solidFill>
                <a:latin typeface="Arial"/>
                <a:cs typeface="Arial"/>
              </a:rPr>
              <a:t>4 minutes checking in the chat</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B376C"/>
            </a:solidFill>
          </a:ln>
        </p:spPr>
        <p:txBody>
          <a:bodyPr wrap="square" lIns="182880" tIns="45720" rIns="182880" bIns="45720" rtlCol="0" anchor="ctr">
            <a:normAutofit/>
          </a:bodyPr>
          <a:lstStyle/>
          <a:p>
            <a:pPr marL="0" indent="0" algn="ctr">
              <a:buNone/>
            </a:pPr>
            <a:r>
              <a:rPr lang="en-US" sz="1300" b="1" dirty="0">
                <a:solidFill>
                  <a:srgbClr val="0B376C"/>
                </a:solidFill>
                <a:latin typeface="Arial"/>
                <a:cs typeface="Arial"/>
              </a:rPr>
              <a:t>OUTPUT   </a:t>
            </a:r>
            <a:r>
              <a:rPr lang="en-US" sz="1500" dirty="0">
                <a:solidFill>
                  <a:srgbClr val="000000"/>
                </a:solidFill>
                <a:latin typeface="Arial"/>
                <a:cs typeface="Arial"/>
              </a:rPr>
              <a:t>A completed abstract reading grid</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Paper 1's abstract: the answers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217146"/>
          <a:ext cx="11277600" cy="3898560"/>
        </p:xfrm>
        <a:graphic>
          <a:graphicData uri="http://schemas.openxmlformats.org/drawingml/2006/table">
            <a:tbl>
              <a:tblPr firstRow="1" bandRow="1">
                <a:tableStyleId>{5C22544A-7EE6-4342-B048-85BDC9FD1C3A}</a:tableStyleId>
              </a:tblPr>
              <a:tblGrid>
                <a:gridCol w="2301551"/>
                <a:gridCol w="8976049"/>
              </a:tblGrid>
              <a:tr h="401000">
                <a:tc>
                  <a:txBody>
                    <a:bodyPr/>
                    <a:lstStyle/>
                    <a:p>
                      <a:pPr algn="l"/>
                      <a:r>
                        <a:rPr lang="en-US" sz="1900" b="1" dirty="0">
                          <a:solidFill>
                            <a:srgbClr val="FFFFFF"/>
                          </a:solidFill>
                          <a:latin typeface="Arial"/>
                          <a:cs typeface="Arial"/>
                        </a:rPr>
                        <a:t>Abstract item</a:t>
                      </a:r>
                    </a:p>
                  </a:txBody>
                  <a:tcPr marL="73152" marR="73152" marT="45720" marB="45720" anchor="ctr">
                    <a:solidFill>
                      <a:srgbClr val="0D7377"/>
                    </a:solidFill>
                  </a:tcPr>
                </a:tc>
                <a:tc>
                  <a:txBody>
                    <a:bodyPr/>
                    <a:lstStyle/>
                    <a:p>
                      <a:pPr algn="l"/>
                      <a:r>
                        <a:rPr lang="en-US" sz="1900" b="1" dirty="0">
                          <a:solidFill>
                            <a:srgbClr val="FFFFFF"/>
                          </a:solidFill>
                          <a:latin typeface="Arial"/>
                          <a:cs typeface="Arial"/>
                        </a:rPr>
                        <a:t>What Paper 1 reports</a:t>
                      </a:r>
                    </a:p>
                  </a:txBody>
                  <a:tcPr marL="73152" marR="73152" marT="45720" marB="45720" anchor="ctr">
                    <a:solidFill>
                      <a:srgbClr val="0D7377"/>
                    </a:solidFill>
                  </a:tcPr>
                </a:tc>
              </a:tr>
              <a:tr h="401000">
                <a:tc>
                  <a:txBody>
                    <a:bodyPr/>
                    <a:lstStyle/>
                    <a:p>
                      <a:pPr algn="l"/>
                      <a:r>
                        <a:rPr lang="en-US" sz="1900" b="1" dirty="0">
                          <a:solidFill>
                            <a:srgbClr val="000000"/>
                          </a:solidFill>
                          <a:latin typeface="Arial"/>
                          <a:cs typeface="Arial"/>
                        </a:rPr>
                        <a:t>Design</a:t>
                      </a:r>
                    </a:p>
                  </a:txBody>
                  <a:tcPr marL="73152" marR="73152" marT="45720" marB="45720" anchor="ctr">
                    <a:solidFill>
                      <a:srgbClr val="EAF2F5"/>
                    </a:solidFill>
                  </a:tcPr>
                </a:tc>
                <a:tc>
                  <a:txBody>
                    <a:bodyPr/>
                    <a:lstStyle/>
                    <a:p>
                      <a:pPr algn="l"/>
                      <a:r>
                        <a:rPr lang="en-US" sz="1900" dirty="0">
                          <a:solidFill>
                            <a:srgbClr val="000000"/>
                          </a:solidFill>
                          <a:latin typeface="Arial"/>
                          <a:cs typeface="Arial"/>
                        </a:rPr>
                        <a:t>Pilot RCT, single-blind (patients and statisticians), 3 ICUs</a:t>
                      </a:r>
                    </a:p>
                  </a:txBody>
                  <a:tcPr marL="73152" marR="73152" marT="45720" marB="45720" anchor="ctr">
                    <a:solidFill>
                      <a:srgbClr val="FFFFFF"/>
                    </a:solidFill>
                  </a:tcPr>
                </a:tc>
              </a:tr>
              <a:tr h="401000">
                <a:tc>
                  <a:txBody>
                    <a:bodyPr/>
                    <a:lstStyle/>
                    <a:p>
                      <a:pPr algn="l"/>
                      <a:r>
                        <a:rPr lang="en-US" sz="1900" b="1" dirty="0">
                          <a:solidFill>
                            <a:srgbClr val="000000"/>
                          </a:solidFill>
                          <a:latin typeface="Arial"/>
                          <a:cs typeface="Arial"/>
                        </a:rPr>
                        <a:t>P</a:t>
                      </a:r>
                    </a:p>
                  </a:txBody>
                  <a:tcPr marL="73152" marR="73152" marT="45720" marB="45720" anchor="ctr">
                    <a:solidFill>
                      <a:srgbClr val="EAF2F5"/>
                    </a:solidFill>
                  </a:tcPr>
                </a:tc>
                <a:tc>
                  <a:txBody>
                    <a:bodyPr/>
                    <a:lstStyle/>
                    <a:p>
                      <a:pPr algn="l"/>
                      <a:r>
                        <a:rPr lang="en-US" sz="1900" dirty="0">
                          <a:solidFill>
                            <a:srgbClr val="000000"/>
                          </a:solidFill>
                          <a:latin typeface="Arial"/>
                          <a:cs typeface="Arial"/>
                        </a:rPr>
                        <a:t>Adults 18-85 y, septic shock, first 24 h of vasopressors</a:t>
                      </a:r>
                    </a:p>
                  </a:txBody>
                  <a:tcPr marL="73152" marR="73152" marT="45720" marB="45720" anchor="ctr">
                    <a:solidFill>
                      <a:srgbClr val="F5F9FA"/>
                    </a:solidFill>
                  </a:tcPr>
                </a:tc>
              </a:tr>
              <a:tr h="401000">
                <a:tc>
                  <a:txBody>
                    <a:bodyPr/>
                    <a:lstStyle/>
                    <a:p>
                      <a:pPr algn="l"/>
                      <a:r>
                        <a:rPr lang="en-US" sz="1900" b="1" dirty="0">
                          <a:solidFill>
                            <a:srgbClr val="000000"/>
                          </a:solidFill>
                          <a:latin typeface="Arial"/>
                          <a:cs typeface="Arial"/>
                        </a:rPr>
                        <a:t>I vs C</a:t>
                      </a:r>
                    </a:p>
                  </a:txBody>
                  <a:tcPr marL="73152" marR="73152" marT="45720" marB="45720" anchor="ctr">
                    <a:solidFill>
                      <a:srgbClr val="EAF2F5"/>
                    </a:solidFill>
                  </a:tcPr>
                </a:tc>
                <a:tc>
                  <a:txBody>
                    <a:bodyPr/>
                    <a:lstStyle/>
                    <a:p>
                      <a:pPr algn="l"/>
                      <a:r>
                        <a:rPr lang="en-US" sz="1900" dirty="0">
                          <a:solidFill>
                            <a:srgbClr val="000000"/>
                          </a:solidFill>
                          <a:latin typeface="Arial"/>
                          <a:cs typeface="Arial"/>
                        </a:rPr>
                        <a:t>Restrict maintenance and drug-dilution fluids (7 days) vs standard</a:t>
                      </a:r>
                    </a:p>
                  </a:txBody>
                  <a:tcPr marL="73152" marR="73152" marT="45720" marB="45720" anchor="ctr">
                    <a:solidFill>
                      <a:srgbClr val="FFFFFF"/>
                    </a:solidFill>
                  </a:tcPr>
                </a:tc>
              </a:tr>
              <a:tr h="401000">
                <a:tc>
                  <a:txBody>
                    <a:bodyPr/>
                    <a:lstStyle/>
                    <a:p>
                      <a:pPr algn="l"/>
                      <a:r>
                        <a:rPr lang="en-US" sz="1900" b="1" dirty="0">
                          <a:solidFill>
                            <a:srgbClr val="000000"/>
                          </a:solidFill>
                          <a:latin typeface="Arial"/>
                          <a:cs typeface="Arial"/>
                        </a:rPr>
                        <a:t>Primary outcome</a:t>
                      </a:r>
                    </a:p>
                  </a:txBody>
                  <a:tcPr marL="73152" marR="73152" marT="45720" marB="45720" anchor="ctr">
                    <a:solidFill>
                      <a:srgbClr val="EAF2F5"/>
                    </a:solidFill>
                  </a:tcPr>
                </a:tc>
                <a:tc>
                  <a:txBody>
                    <a:bodyPr/>
                    <a:lstStyle/>
                    <a:p>
                      <a:pPr algn="l"/>
                      <a:r>
                        <a:rPr lang="en-US" sz="1900" dirty="0">
                          <a:solidFill>
                            <a:srgbClr val="000000"/>
                          </a:solidFill>
                          <a:latin typeface="Arial"/>
                          <a:cs typeface="Arial"/>
                        </a:rPr>
                        <a:t>Cumulative fluid balance at day 5 (ml/kg)</a:t>
                      </a:r>
                    </a:p>
                  </a:txBody>
                  <a:tcPr marL="73152" marR="73152" marT="45720" marB="45720" anchor="ctr">
                    <a:solidFill>
                      <a:srgbClr val="F5F9FA"/>
                    </a:solidFill>
                  </a:tcPr>
                </a:tc>
              </a:tr>
              <a:tr h="401000">
                <a:tc>
                  <a:txBody>
                    <a:bodyPr/>
                    <a:lstStyle/>
                    <a:p>
                      <a:pPr algn="l"/>
                      <a:r>
                        <a:rPr lang="en-US" sz="1900" b="1" dirty="0">
                          <a:solidFill>
                            <a:srgbClr val="000000"/>
                          </a:solidFill>
                          <a:latin typeface="Arial"/>
                          <a:cs typeface="Arial"/>
                        </a:rPr>
                        <a:t>Numbers</a:t>
                      </a:r>
                    </a:p>
                  </a:txBody>
                  <a:tcPr marL="73152" marR="73152" marT="45720" marB="45720" anchor="ctr">
                    <a:solidFill>
                      <a:srgbClr val="EAF2F5"/>
                    </a:solidFill>
                  </a:tcPr>
                </a:tc>
                <a:tc>
                  <a:txBody>
                    <a:bodyPr/>
                    <a:lstStyle/>
                    <a:p>
                      <a:pPr algn="l"/>
                      <a:r>
                        <a:rPr lang="en-US" sz="1900" dirty="0">
                          <a:solidFill>
                            <a:srgbClr val="000000"/>
                          </a:solidFill>
                          <a:latin typeface="Arial"/>
                          <a:cs typeface="Arial"/>
                        </a:rPr>
                        <a:t>1,201 screened, 50 randomised, 48 analysed (24 per group)</a:t>
                      </a:r>
                    </a:p>
                  </a:txBody>
                  <a:tcPr marL="73152" marR="73152" marT="45720" marB="45720" anchor="ctr">
                    <a:solidFill>
                      <a:srgbClr val="FFFFFF"/>
                    </a:solidFill>
                  </a:tcPr>
                </a:tc>
              </a:tr>
              <a:tr h="690560">
                <a:tc>
                  <a:txBody>
                    <a:bodyPr/>
                    <a:lstStyle/>
                    <a:p>
                      <a:pPr algn="l"/>
                      <a:r>
                        <a:rPr lang="en-US" sz="1900" b="1" dirty="0">
                          <a:solidFill>
                            <a:srgbClr val="000000"/>
                          </a:solidFill>
                          <a:latin typeface="Arial"/>
                          <a:cs typeface="Arial"/>
                        </a:rPr>
                        <a:t>Main result</a:t>
                      </a:r>
                    </a:p>
                  </a:txBody>
                  <a:tcPr marL="73152" marR="73152" marT="45720" marB="45720" anchor="ctr">
                    <a:solidFill>
                      <a:srgbClr val="EAF2F5"/>
                    </a:solidFill>
                  </a:tcPr>
                </a:tc>
                <a:tc>
                  <a:txBody>
                    <a:bodyPr/>
                    <a:lstStyle/>
                    <a:p>
                      <a:pPr algn="l"/>
                      <a:r>
                        <a:rPr lang="en-US" sz="1900" b="1" dirty="0">
                          <a:solidFill>
                            <a:srgbClr val="000000"/>
                          </a:solidFill>
                          <a:latin typeface="Arial"/>
                          <a:cs typeface="Arial"/>
                        </a:rPr>
                        <a:t>Median 6.9 vs 35.0 ml/kg. Difference 13.2 (95% CI -15.2 to 41.6), p = 0.42</a:t>
                      </a:r>
                    </a:p>
                  </a:txBody>
                  <a:tcPr marL="73152" marR="73152" marT="45720" marB="45720" anchor="ctr">
                    <a:solidFill>
                      <a:srgbClr val="F5F9FA"/>
                    </a:solidFill>
                  </a:tcPr>
                </a:tc>
              </a:tr>
              <a:tr h="401000">
                <a:tc>
                  <a:txBody>
                    <a:bodyPr/>
                    <a:lstStyle/>
                    <a:p>
                      <a:pPr algn="l"/>
                      <a:r>
                        <a:rPr lang="en-US" sz="1900" b="1" dirty="0">
                          <a:solidFill>
                            <a:srgbClr val="000000"/>
                          </a:solidFill>
                          <a:latin typeface="Arial"/>
                          <a:cs typeface="Arial"/>
                        </a:rPr>
                        <a:t>Conclusion</a:t>
                      </a:r>
                    </a:p>
                  </a:txBody>
                  <a:tcPr marL="73152" marR="73152" marT="45720" marB="45720" anchor="ctr">
                    <a:solidFill>
                      <a:srgbClr val="EAF2F5"/>
                    </a:solidFill>
                  </a:tcPr>
                </a:tc>
                <a:tc>
                  <a:txBody>
                    <a:bodyPr/>
                    <a:lstStyle/>
                    <a:p>
                      <a:pPr algn="l"/>
                      <a:r>
                        <a:rPr lang="en-US" sz="1900" dirty="0">
                          <a:solidFill>
                            <a:srgbClr val="000000"/>
                          </a:solidFill>
                          <a:latin typeface="Arial"/>
                          <a:cs typeface="Arial"/>
                        </a:rPr>
                        <a:t>Did not reduce fluid balance at day 5 (matches the result)</a:t>
                      </a:r>
                    </a:p>
                  </a:txBody>
                  <a:tcPr marL="73152" marR="73152" marT="45720" marB="45720" anchor="ctr">
                    <a:solidFill>
                      <a:srgbClr val="FFFFFF"/>
                    </a:solidFill>
                  </a:tcPr>
                </a:tc>
              </a:tr>
              <a:tr h="401000">
                <a:tc>
                  <a:txBody>
                    <a:bodyPr/>
                    <a:lstStyle/>
                    <a:p>
                      <a:pPr algn="l"/>
                      <a:r>
                        <a:rPr lang="en-US" sz="1900" b="1" dirty="0">
                          <a:solidFill>
                            <a:srgbClr val="000000"/>
                          </a:solidFill>
                          <a:latin typeface="Arial"/>
                          <a:cs typeface="Arial"/>
                        </a:rPr>
                        <a:t>Registration</a:t>
                      </a:r>
                    </a:p>
                  </a:txBody>
                  <a:tcPr marL="73152" marR="73152" marT="45720" marB="45720" anchor="ctr">
                    <a:solidFill>
                      <a:srgbClr val="EAF2F5"/>
                    </a:solidFill>
                  </a:tcPr>
                </a:tc>
                <a:tc>
                  <a:txBody>
                    <a:bodyPr/>
                    <a:lstStyle/>
                    <a:p>
                      <a:pPr algn="l"/>
                      <a:r>
                        <a:rPr lang="en-US" sz="1900" dirty="0">
                          <a:solidFill>
                            <a:srgbClr val="000000"/>
                          </a:solidFill>
                          <a:latin typeface="Arial"/>
                          <a:cs typeface="Arial"/>
                        </a:rPr>
                        <a:t>ClinicalTrials.gov NCT04947904</a:t>
                      </a:r>
                    </a:p>
                  </a:txBody>
                  <a:tcPr marL="73152" marR="73152" marT="45720" marB="45720" anchor="ctr">
                    <a:solidFill>
                      <a:srgbClr val="F5F9FA"/>
                    </a:solidFill>
                  </a:tcPr>
                </a:tc>
              </a:tr>
            </a:tbl>
          </a:graphicData>
        </a:graphic>
      </p:graphicFrame>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Primary outcome: fluid balance, not mortality. Read what the study actually measured.</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2.4  From literature to introduction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The papers you read become the first page of your proposal.</a:t>
            </a:r>
          </a:p>
          <a:p>
            <a:pPr marL="0" indent="0" algn="ctr">
              <a:spcBef>
                <a:spcPts val="1200"/>
              </a:spcBef>
              <a:buNone/>
            </a:pPr>
            <a:r>
              <a:rPr lang="en-US" sz="1900" i="1" dirty="0">
                <a:solidFill>
                  <a:srgbClr val="595959"/>
                </a:solidFill>
                <a:latin typeface="Arial"/>
                <a:cs typeface="Arial"/>
              </a:rPr>
              <a:t>15 minutes: the literature matrix, the problem-statement funnel, a model problem statement, working title and keywords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The literature review worksheet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380977"/>
          <a:ext cx="11277600" cy="3407069"/>
        </p:xfrm>
        <a:graphic>
          <a:graphicData uri="http://schemas.openxmlformats.org/drawingml/2006/table">
            <a:tbl>
              <a:tblPr firstRow="1" bandRow="1">
                <a:tableStyleId>{5C22544A-7EE6-4342-B048-85BDC9FD1C3A}</a:tableStyleId>
              </a:tblPr>
              <a:tblGrid>
                <a:gridCol w="1863255"/>
                <a:gridCol w="2157453"/>
                <a:gridCol w="2255519"/>
                <a:gridCol w="2745850"/>
                <a:gridCol w="2255523"/>
              </a:tblGrid>
              <a:tr h="629598">
                <a:tc>
                  <a:txBody>
                    <a:bodyPr/>
                    <a:lstStyle/>
                    <a:p>
                      <a:pPr algn="l"/>
                      <a:r>
                        <a:rPr lang="en-US" sz="1700" b="1" dirty="0">
                          <a:solidFill>
                            <a:srgbClr val="FFFFFF"/>
                          </a:solidFill>
                          <a:latin typeface="Arial"/>
                          <a:cs typeface="Arial"/>
                        </a:rPr>
                        <a:t>Study</a:t>
                      </a:r>
                    </a:p>
                  </a:txBody>
                  <a:tcPr marL="73152" marR="73152" marT="45720" marB="45720" anchor="ctr">
                    <a:solidFill>
                      <a:srgbClr val="0D7377"/>
                    </a:solidFill>
                  </a:tcPr>
                </a:tc>
                <a:tc>
                  <a:txBody>
                    <a:bodyPr/>
                    <a:lstStyle/>
                    <a:p>
                      <a:pPr algn="l"/>
                      <a:r>
                        <a:rPr lang="en-US" sz="1700" b="1" dirty="0">
                          <a:solidFill>
                            <a:srgbClr val="FFFFFF"/>
                          </a:solidFill>
                          <a:latin typeface="Arial"/>
                          <a:cs typeface="Arial"/>
                        </a:rPr>
                        <a:t>Design, size</a:t>
                      </a:r>
                    </a:p>
                  </a:txBody>
                  <a:tcPr marL="73152" marR="73152" marT="45720" marB="45720" anchor="ctr">
                    <a:solidFill>
                      <a:srgbClr val="0D7377"/>
                    </a:solidFill>
                  </a:tcPr>
                </a:tc>
                <a:tc>
                  <a:txBody>
                    <a:bodyPr/>
                    <a:lstStyle/>
                    <a:p>
                      <a:pPr algn="l"/>
                      <a:r>
                        <a:rPr lang="en-US" sz="1700" b="1" dirty="0">
                          <a:solidFill>
                            <a:srgbClr val="FFFFFF"/>
                          </a:solidFill>
                          <a:latin typeface="Arial"/>
                          <a:cs typeface="Arial"/>
                        </a:rPr>
                        <a:t>Compared</a:t>
                      </a:r>
                    </a:p>
                  </a:txBody>
                  <a:tcPr marL="73152" marR="73152" marT="45720" marB="45720" anchor="ctr">
                    <a:solidFill>
                      <a:srgbClr val="0D7377"/>
                    </a:solidFill>
                  </a:tcPr>
                </a:tc>
                <a:tc>
                  <a:txBody>
                    <a:bodyPr/>
                    <a:lstStyle/>
                    <a:p>
                      <a:pPr algn="l"/>
                      <a:r>
                        <a:rPr lang="en-US" sz="1700" b="1" dirty="0">
                          <a:solidFill>
                            <a:srgbClr val="FFFFFF"/>
                          </a:solidFill>
                          <a:latin typeface="Arial"/>
                          <a:cs typeface="Arial"/>
                        </a:rPr>
                        <a:t>Primary outcome: result</a:t>
                      </a:r>
                    </a:p>
                  </a:txBody>
                  <a:tcPr marL="73152" marR="73152" marT="45720" marB="45720" anchor="ctr">
                    <a:solidFill>
                      <a:srgbClr val="0D7377"/>
                    </a:solidFill>
                  </a:tcPr>
                </a:tc>
                <a:tc>
                  <a:txBody>
                    <a:bodyPr/>
                    <a:lstStyle/>
                    <a:p>
                      <a:pPr algn="l"/>
                      <a:r>
                        <a:rPr lang="en-US" sz="1700" b="1" dirty="0">
                          <a:solidFill>
                            <a:srgbClr val="FFFFFF"/>
                          </a:solidFill>
                          <a:latin typeface="Arial"/>
                          <a:cs typeface="Arial"/>
                        </a:rPr>
                        <a:t>Key limitation</a:t>
                      </a:r>
                    </a:p>
                  </a:txBody>
                  <a:tcPr marL="73152" marR="73152" marT="45720" marB="45720" anchor="ctr">
                    <a:solidFill>
                      <a:srgbClr val="0D7377"/>
                    </a:solidFill>
                  </a:tcPr>
                </a:tc>
              </a:tr>
              <a:tr h="888677">
                <a:tc>
                  <a:txBody>
                    <a:bodyPr/>
                    <a:lstStyle/>
                    <a:p>
                      <a:pPr algn="l"/>
                      <a:r>
                        <a:rPr lang="en-US" sz="1700" b="1" dirty="0">
                          <a:solidFill>
                            <a:srgbClr val="000000"/>
                          </a:solidFill>
                          <a:latin typeface="Arial"/>
                          <a:cs typeface="Arial"/>
                        </a:rPr>
                        <a:t>Boulet 2024</a:t>
                      </a:r>
                    </a:p>
                    <a:p>
                      <a:pPr algn="l"/>
                      <a:r>
                        <a:rPr lang="en-US" sz="1700" b="1" dirty="0">
                          <a:solidFill>
                            <a:srgbClr val="000000"/>
                          </a:solidFill>
                          <a:latin typeface="Arial"/>
                          <a:cs typeface="Arial"/>
                        </a:rPr>
                        <a:t>Crit Care</a:t>
                      </a:r>
                    </a:p>
                  </a:txBody>
                  <a:tcPr marL="73152" marR="73152" marT="45720" marB="45720" anchor="ctr">
                    <a:solidFill>
                      <a:srgbClr val="EAF2F5"/>
                    </a:solidFill>
                  </a:tcPr>
                </a:tc>
                <a:tc>
                  <a:txBody>
                    <a:bodyPr/>
                    <a:lstStyle/>
                    <a:p>
                      <a:pPr algn="l"/>
                      <a:r>
                        <a:rPr lang="en-US" sz="1700" dirty="0">
                          <a:solidFill>
                            <a:srgbClr val="000000"/>
                          </a:solidFill>
                          <a:latin typeface="Arial"/>
                          <a:cs typeface="Arial"/>
                        </a:rPr>
                        <a:t>Pilot RCT, 3 ICUs, n = 48</a:t>
                      </a:r>
                    </a:p>
                  </a:txBody>
                  <a:tcPr marL="73152" marR="73152" marT="45720" marB="45720" anchor="ctr">
                    <a:solidFill>
                      <a:srgbClr val="FFFFFF"/>
                    </a:solidFill>
                  </a:tcPr>
                </a:tc>
                <a:tc>
                  <a:txBody>
                    <a:bodyPr/>
                    <a:lstStyle/>
                    <a:p>
                      <a:pPr algn="l"/>
                      <a:r>
                        <a:rPr lang="en-US" sz="1700" dirty="0">
                          <a:solidFill>
                            <a:srgbClr val="000000"/>
                          </a:solidFill>
                          <a:latin typeface="Arial"/>
                          <a:cs typeface="Arial"/>
                        </a:rPr>
                        <a:t>Restrict hidden fluids vs standard</a:t>
                      </a:r>
                    </a:p>
                  </a:txBody>
                  <a:tcPr marL="73152" marR="73152" marT="45720" marB="45720" anchor="ctr">
                    <a:solidFill>
                      <a:srgbClr val="FFFFFF"/>
                    </a:solidFill>
                  </a:tcPr>
                </a:tc>
                <a:tc>
                  <a:txBody>
                    <a:bodyPr/>
                    <a:lstStyle/>
                    <a:p>
                      <a:pPr algn="l"/>
                      <a:r>
                        <a:rPr lang="en-US" sz="1700" dirty="0">
                          <a:solidFill>
                            <a:srgbClr val="000000"/>
                          </a:solidFill>
                          <a:latin typeface="Arial"/>
                          <a:cs typeface="Arial"/>
                        </a:rPr>
                        <a:t>Fluid balance at day 5: no significant difference</a:t>
                      </a:r>
                    </a:p>
                  </a:txBody>
                  <a:tcPr marL="73152" marR="73152" marT="45720" marB="45720" anchor="ctr">
                    <a:solidFill>
                      <a:srgbClr val="FFFFFF"/>
                    </a:solidFill>
                  </a:tcPr>
                </a:tc>
                <a:tc>
                  <a:txBody>
                    <a:bodyPr/>
                    <a:lstStyle/>
                    <a:p>
                      <a:pPr algn="l"/>
                      <a:r>
                        <a:rPr lang="en-US" sz="1700" dirty="0">
                          <a:solidFill>
                            <a:srgbClr val="000000"/>
                          </a:solidFill>
                          <a:latin typeface="Arial"/>
                          <a:cs typeface="Arial"/>
                        </a:rPr>
                        <a:t>Small, not powered for mortality</a:t>
                      </a:r>
                    </a:p>
                  </a:txBody>
                  <a:tcPr marL="73152" marR="73152" marT="45720" marB="45720" anchor="ctr">
                    <a:solidFill>
                      <a:srgbClr val="FFFFFF"/>
                    </a:solidFill>
                  </a:tcPr>
                </a:tc>
              </a:tr>
              <a:tr h="888677">
                <a:tc>
                  <a:txBody>
                    <a:bodyPr/>
                    <a:lstStyle/>
                    <a:p>
                      <a:pPr algn="l"/>
                      <a:r>
                        <a:rPr lang="en-US" sz="1700" b="1" dirty="0">
                          <a:solidFill>
                            <a:srgbClr val="000000"/>
                          </a:solidFill>
                          <a:latin typeface="Arial"/>
                          <a:cs typeface="Arial"/>
                        </a:rPr>
                        <a:t>Hyun 2023</a:t>
                      </a:r>
                    </a:p>
                    <a:p>
                      <a:pPr algn="l"/>
                      <a:r>
                        <a:rPr lang="en-US" sz="1700" b="1" dirty="0">
                          <a:solidFill>
                            <a:srgbClr val="000000"/>
                          </a:solidFill>
                          <a:latin typeface="Arial"/>
                          <a:cs typeface="Arial"/>
                        </a:rPr>
                        <a:t>Ann Intensive Care</a:t>
                      </a:r>
                    </a:p>
                  </a:txBody>
                  <a:tcPr marL="73152" marR="73152" marT="45720" marB="45720" anchor="ctr">
                    <a:solidFill>
                      <a:srgbClr val="EAF2F5"/>
                    </a:solidFill>
                  </a:tcPr>
                </a:tc>
                <a:tc>
                  <a:txBody>
                    <a:bodyPr/>
                    <a:lstStyle/>
                    <a:p>
                      <a:pPr algn="l"/>
                      <a:r>
                        <a:rPr lang="en-US" sz="1700" dirty="0">
                          <a:solidFill>
                            <a:srgbClr val="000000"/>
                          </a:solidFill>
                          <a:latin typeface="Arial"/>
                          <a:cs typeface="Arial"/>
                        </a:rPr>
                        <a:t>Matched cohort, registry, 20 hospitals</a:t>
                      </a:r>
                    </a:p>
                  </a:txBody>
                  <a:tcPr marL="73152" marR="73152" marT="45720" marB="45720" anchor="ctr">
                    <a:solidFill>
                      <a:srgbClr val="F5F9FA"/>
                    </a:solidFill>
                  </a:tcPr>
                </a:tc>
                <a:tc>
                  <a:txBody>
                    <a:bodyPr/>
                    <a:lstStyle/>
                    <a:p>
                      <a:pPr algn="l"/>
                      <a:r>
                        <a:rPr lang="en-US" sz="1700" dirty="0">
                          <a:solidFill>
                            <a:srgbClr val="000000"/>
                          </a:solidFill>
                          <a:latin typeface="Arial"/>
                          <a:cs typeface="Arial"/>
                        </a:rPr>
                        <a:t>Positive vs negative fluid balance</a:t>
                      </a:r>
                    </a:p>
                  </a:txBody>
                  <a:tcPr marL="73152" marR="73152" marT="45720" marB="45720" anchor="ctr">
                    <a:solidFill>
                      <a:srgbClr val="F5F9FA"/>
                    </a:solidFill>
                  </a:tcPr>
                </a:tc>
                <a:tc>
                  <a:txBody>
                    <a:bodyPr/>
                    <a:lstStyle/>
                    <a:p>
                      <a:pPr algn="l"/>
                      <a:r>
                        <a:rPr lang="en-US" sz="1700" dirty="0">
                          <a:solidFill>
                            <a:srgbClr val="000000"/>
                          </a:solidFill>
                          <a:latin typeface="Arial"/>
                          <a:cs typeface="Arial"/>
                        </a:rPr>
                        <a:t>28-day death higher if positive by day 2-3</a:t>
                      </a:r>
                    </a:p>
                  </a:txBody>
                  <a:tcPr marL="73152" marR="73152" marT="45720" marB="45720" anchor="ctr">
                    <a:solidFill>
                      <a:srgbClr val="F5F9FA"/>
                    </a:solidFill>
                  </a:tcPr>
                </a:tc>
                <a:tc>
                  <a:txBody>
                    <a:bodyPr/>
                    <a:lstStyle/>
                    <a:p>
                      <a:pPr algn="l"/>
                      <a:r>
                        <a:rPr lang="en-US" sz="1700" dirty="0">
                          <a:solidFill>
                            <a:srgbClr val="000000"/>
                          </a:solidFill>
                          <a:latin typeface="Arial"/>
                          <a:cs typeface="Arial"/>
                        </a:rPr>
                        <a:t>Observational: confounding possible</a:t>
                      </a:r>
                    </a:p>
                  </a:txBody>
                  <a:tcPr marL="73152" marR="73152" marT="45720" marB="45720" anchor="ctr">
                    <a:solidFill>
                      <a:srgbClr val="F5F9FA"/>
                    </a:solidFill>
                  </a:tcPr>
                </a:tc>
              </a:tr>
              <a:tr h="629598">
                <a:tc>
                  <a:txBody>
                    <a:bodyPr/>
                    <a:lstStyle/>
                    <a:p>
                      <a:pPr algn="l"/>
                      <a:r>
                        <a:rPr lang="en-US" sz="1700" b="1" dirty="0">
                          <a:solidFill>
                            <a:srgbClr val="000000"/>
                          </a:solidFill>
                          <a:latin typeface="Arial"/>
                          <a:cs typeface="Arial"/>
                        </a:rPr>
                        <a:t>Meyhoff 2022</a:t>
                      </a:r>
                    </a:p>
                    <a:p>
                      <a:pPr algn="l"/>
                      <a:r>
                        <a:rPr lang="en-US" sz="1700" b="1" dirty="0">
                          <a:solidFill>
                            <a:srgbClr val="000000"/>
                          </a:solidFill>
                          <a:latin typeface="Arial"/>
                          <a:cs typeface="Arial"/>
                        </a:rPr>
                        <a:t>N Engl J Med</a:t>
                      </a:r>
                    </a:p>
                  </a:txBody>
                  <a:tcPr marL="73152" marR="73152" marT="45720" marB="45720" anchor="ctr">
                    <a:solidFill>
                      <a:srgbClr val="EAF2F5"/>
                    </a:solidFill>
                  </a:tcPr>
                </a:tc>
                <a:tc>
                  <a:txBody>
                    <a:bodyPr/>
                    <a:lstStyle/>
                    <a:p>
                      <a:pPr algn="l"/>
                      <a:r>
                        <a:rPr lang="en-US" sz="1700" dirty="0">
                          <a:solidFill>
                            <a:srgbClr val="000000"/>
                          </a:solidFill>
                          <a:latin typeface="Arial"/>
                          <a:cs typeface="Arial"/>
                        </a:rPr>
                        <a:t>Large RCT (CLASSIC), n = 1,554</a:t>
                      </a:r>
                    </a:p>
                  </a:txBody>
                  <a:tcPr marL="73152" marR="73152" marT="45720" marB="45720" anchor="ctr">
                    <a:solidFill>
                      <a:srgbClr val="FFFFFF"/>
                    </a:solidFill>
                  </a:tcPr>
                </a:tc>
                <a:tc>
                  <a:txBody>
                    <a:bodyPr/>
                    <a:lstStyle/>
                    <a:p>
                      <a:pPr algn="l"/>
                      <a:r>
                        <a:rPr lang="en-US" sz="1700" dirty="0">
                          <a:solidFill>
                            <a:srgbClr val="000000"/>
                          </a:solidFill>
                          <a:latin typeface="Arial"/>
                          <a:cs typeface="Arial"/>
                        </a:rPr>
                        <a:t>Restrictive vs standard IV fluid</a:t>
                      </a:r>
                    </a:p>
                  </a:txBody>
                  <a:tcPr marL="73152" marR="73152" marT="45720" marB="45720" anchor="ctr">
                    <a:solidFill>
                      <a:srgbClr val="FFFFFF"/>
                    </a:solidFill>
                  </a:tcPr>
                </a:tc>
                <a:tc>
                  <a:txBody>
                    <a:bodyPr/>
                    <a:lstStyle/>
                    <a:p>
                      <a:pPr algn="l"/>
                      <a:r>
                        <a:rPr lang="en-US" sz="1700" dirty="0">
                          <a:solidFill>
                            <a:srgbClr val="000000"/>
                          </a:solidFill>
                          <a:latin typeface="Arial"/>
                          <a:cs typeface="Arial"/>
                        </a:rPr>
                        <a:t>90-day death 42.3% vs 42.1%: no difference</a:t>
                      </a:r>
                    </a:p>
                  </a:txBody>
                  <a:tcPr marL="73152" marR="73152" marT="45720" marB="45720" anchor="ctr">
                    <a:solidFill>
                      <a:srgbClr val="FFFFFF"/>
                    </a:solidFill>
                  </a:tcPr>
                </a:tc>
                <a:tc>
                  <a:txBody>
                    <a:bodyPr/>
                    <a:lstStyle/>
                    <a:p>
                      <a:pPr algn="l"/>
                      <a:r>
                        <a:rPr lang="en-US" sz="1700" dirty="0">
                          <a:solidFill>
                            <a:srgbClr val="000000"/>
                          </a:solidFill>
                          <a:latin typeface="Arial"/>
                          <a:cs typeface="Arial"/>
                        </a:rPr>
                        <a:t>Clinicians not blinded</a:t>
                      </a:r>
                    </a:p>
                  </a:txBody>
                  <a:tcPr marL="73152" marR="73152" marT="45720" marB="45720" anchor="ctr">
                    <a:solidFill>
                      <a:srgbClr val="FFFFFF"/>
                    </a:solidFill>
                  </a:tcPr>
                </a:tc>
              </a:tr>
              <a:tr h="370519">
                <a:tc>
                  <a:txBody>
                    <a:bodyPr/>
                    <a:lstStyle/>
                    <a:p>
                      <a:pPr algn="l"/>
                      <a:r>
                        <a:rPr lang="en-US" sz="1700" b="1" dirty="0">
                          <a:solidFill>
                            <a:srgbClr val="595959"/>
                          </a:solidFill>
                          <a:latin typeface="Arial"/>
                          <a:cs typeface="Arial"/>
                        </a:rPr>
                        <a:t>Your paper 4</a:t>
                      </a:r>
                    </a:p>
                  </a:txBody>
                  <a:tcPr marL="73152" marR="73152" marT="45720" marB="45720" anchor="ctr">
                    <a:solidFill>
                      <a:srgbClr val="EAF2F5"/>
                    </a:solidFill>
                  </a:tcPr>
                </a:tc>
                <a:tc>
                  <a:txBody>
                    <a:bodyPr/>
                    <a:lstStyle/>
                    <a:p>
                      <a:pPr algn="l"/>
                      <a:r>
                        <a:rPr lang="en-US" sz="1700" dirty="0">
                          <a:solidFill>
                            <a:srgbClr val="595959"/>
                          </a:solidFill>
                          <a:latin typeface="Arial"/>
                          <a:cs typeface="Arial"/>
                        </a:rPr>
                        <a:t>...</a:t>
                      </a:r>
                    </a:p>
                  </a:txBody>
                  <a:tcPr marL="73152" marR="73152" marT="45720" marB="45720" anchor="ctr">
                    <a:solidFill>
                      <a:srgbClr val="F5F9FA"/>
                    </a:solidFill>
                  </a:tcPr>
                </a:tc>
                <a:tc>
                  <a:txBody>
                    <a:bodyPr/>
                    <a:lstStyle/>
                    <a:p>
                      <a:pPr algn="l"/>
                      <a:r>
                        <a:rPr lang="en-US" sz="1700" dirty="0">
                          <a:solidFill>
                            <a:srgbClr val="595959"/>
                          </a:solidFill>
                          <a:latin typeface="Arial"/>
                          <a:cs typeface="Arial"/>
                        </a:rPr>
                        <a:t>...</a:t>
                      </a:r>
                    </a:p>
                  </a:txBody>
                  <a:tcPr marL="73152" marR="73152" marT="45720" marB="45720" anchor="ctr">
                    <a:solidFill>
                      <a:srgbClr val="F5F9FA"/>
                    </a:solidFill>
                  </a:tcPr>
                </a:tc>
                <a:tc>
                  <a:txBody>
                    <a:bodyPr/>
                    <a:lstStyle/>
                    <a:p>
                      <a:pPr algn="l"/>
                      <a:r>
                        <a:rPr lang="en-US" sz="1700" dirty="0">
                          <a:solidFill>
                            <a:srgbClr val="595959"/>
                          </a:solidFill>
                          <a:latin typeface="Arial"/>
                          <a:cs typeface="Arial"/>
                        </a:rPr>
                        <a:t>...</a:t>
                      </a:r>
                    </a:p>
                  </a:txBody>
                  <a:tcPr marL="73152" marR="73152" marT="45720" marB="45720" anchor="ctr">
                    <a:solidFill>
                      <a:srgbClr val="F5F9FA"/>
                    </a:solidFill>
                  </a:tcPr>
                </a:tc>
                <a:tc>
                  <a:txBody>
                    <a:bodyPr/>
                    <a:lstStyle/>
                    <a:p>
                      <a:pPr algn="l"/>
                      <a:r>
                        <a:rPr lang="en-US" sz="1700" dirty="0">
                          <a:solidFill>
                            <a:srgbClr val="595959"/>
                          </a:solidFill>
                          <a:latin typeface="Arial"/>
                          <a:cs typeface="Arial"/>
                        </a:rPr>
                        <a:t>...</a:t>
                      </a:r>
                    </a:p>
                  </a:txBody>
                  <a:tcPr marL="73152" marR="73152" marT="45720" marB="45720" anchor="ctr">
                    <a:solidFill>
                      <a:srgbClr val="F5F9FA"/>
                    </a:solidFill>
                  </a:tcPr>
                </a:tc>
              </a:tr>
            </a:tbl>
          </a:graphicData>
        </a:graphic>
      </p:graphicFrame>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One row per paper: 5 rows today, the same columns for every paper.</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From literature to your Introduction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677066" y="1150000"/>
            <a:ext cx="10837867"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Known, not known, why here: the question then follows naturally.</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A model problem statement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334888"/>
          <a:ext cx="11277600" cy="3188960"/>
        </p:xfrm>
        <a:graphic>
          <a:graphicData uri="http://schemas.openxmlformats.org/drawingml/2006/table">
            <a:tbl>
              <a:tblPr firstRow="1" bandRow="1">
                <a:tableStyleId>{5C22544A-7EE6-4342-B048-85BDC9FD1C3A}</a:tableStyleId>
              </a:tblPr>
              <a:tblGrid>
                <a:gridCol w="2127849"/>
                <a:gridCol w="9149751"/>
              </a:tblGrid>
              <a:tr h="385760">
                <a:tc>
                  <a:txBody>
                    <a:bodyPr/>
                    <a:lstStyle/>
                    <a:p>
                      <a:pPr algn="l"/>
                      <a:r>
                        <a:rPr lang="en-US" sz="1800" b="1" dirty="0">
                          <a:solidFill>
                            <a:srgbClr val="FFFFFF"/>
                          </a:solidFill>
                          <a:latin typeface="Arial"/>
                          <a:cs typeface="Arial"/>
                        </a:rPr>
                        <a:t>Paragraph</a:t>
                      </a:r>
                    </a:p>
                  </a:txBody>
                  <a:tcPr marL="73152" marR="73152" marT="45720" marB="45720" anchor="ctr">
                    <a:solidFill>
                      <a:srgbClr val="0D7377"/>
                    </a:solidFill>
                  </a:tcPr>
                </a:tc>
                <a:tc>
                  <a:txBody>
                    <a:bodyPr/>
                    <a:lstStyle/>
                    <a:p>
                      <a:pPr algn="l"/>
                      <a:r>
                        <a:rPr lang="en-US" sz="1800" b="1" dirty="0">
                          <a:solidFill>
                            <a:srgbClr val="FFFFFF"/>
                          </a:solidFill>
                          <a:latin typeface="Arial"/>
                          <a:cs typeface="Arial"/>
                        </a:rPr>
                        <a:t>Model text</a:t>
                      </a:r>
                    </a:p>
                  </a:txBody>
                  <a:tcPr marL="73152" marR="73152" marT="45720" marB="45720" anchor="ctr">
                    <a:solidFill>
                      <a:srgbClr val="0D7377"/>
                    </a:solidFill>
                  </a:tcPr>
                </a:tc>
              </a:tr>
              <a:tr h="934400">
                <a:tc>
                  <a:txBody>
                    <a:bodyPr/>
                    <a:lstStyle/>
                    <a:p>
                      <a:pPr algn="l"/>
                      <a:r>
                        <a:rPr lang="en-US" sz="1800" b="1" dirty="0">
                          <a:solidFill>
                            <a:srgbClr val="000000"/>
                          </a:solidFill>
                          <a:latin typeface="Arial"/>
                          <a:cs typeface="Arial"/>
                        </a:rPr>
                        <a:t>1  What is known</a:t>
                      </a:r>
                    </a:p>
                  </a:txBody>
                  <a:tcPr marL="73152" marR="73152" marT="45720" marB="45720" anchor="ctr">
                    <a:solidFill>
                      <a:srgbClr val="EAF2F5"/>
                    </a:solidFill>
                  </a:tcPr>
                </a:tc>
                <a:tc>
                  <a:txBody>
                    <a:bodyPr/>
                    <a:lstStyle/>
                    <a:p>
                      <a:pPr algn="l"/>
                      <a:r>
                        <a:rPr lang="en-US" sz="1800" dirty="0">
                          <a:solidFill>
                            <a:srgbClr val="000000"/>
                          </a:solidFill>
                          <a:latin typeface="Arial"/>
                          <a:cs typeface="Arial"/>
                        </a:rPr>
                        <a:t>Septic shock is a leading cause of ICU death. Early fluids restore perfusion, but continued fluids often produce a positive fluid balance, which cohort studies associate with higher mortality [2].</a:t>
                      </a:r>
                    </a:p>
                  </a:txBody>
                  <a:tcPr marL="73152" marR="73152" marT="45720" marB="45720" anchor="ctr">
                    <a:solidFill>
                      <a:srgbClr val="FFFFFF"/>
                    </a:solidFill>
                  </a:tcPr>
                </a:tc>
              </a:tr>
              <a:tr h="934400">
                <a:tc>
                  <a:txBody>
                    <a:bodyPr/>
                    <a:lstStyle/>
                    <a:p>
                      <a:pPr algn="l"/>
                      <a:r>
                        <a:rPr lang="en-US" sz="1800" b="1" dirty="0">
                          <a:solidFill>
                            <a:srgbClr val="000000"/>
                          </a:solidFill>
                          <a:latin typeface="Arial"/>
                          <a:cs typeface="Arial"/>
                        </a:rPr>
                        <a:t>2  What is not known</a:t>
                      </a:r>
                    </a:p>
                  </a:txBody>
                  <a:tcPr marL="73152" marR="73152" marT="45720" marB="45720" anchor="ctr">
                    <a:solidFill>
                      <a:srgbClr val="EAF2F5"/>
                    </a:solidFill>
                  </a:tcPr>
                </a:tc>
                <a:tc>
                  <a:txBody>
                    <a:bodyPr/>
                    <a:lstStyle/>
                    <a:p>
                      <a:pPr algn="l"/>
                      <a:r>
                        <a:rPr lang="en-US" sz="1800" dirty="0">
                          <a:solidFill>
                            <a:srgbClr val="000000"/>
                          </a:solidFill>
                          <a:latin typeface="Arial"/>
                          <a:cs typeface="Arial"/>
                        </a:rPr>
                        <a:t>Large trials of restrictive fluids found no mortality difference [3, 4], and a pilot targeting hidden fluids did not significantly reduce fluid balance [1]. Whether restriction is achievable in our setting is unknown.</a:t>
                      </a:r>
                    </a:p>
                  </a:txBody>
                  <a:tcPr marL="73152" marR="73152" marT="45720" marB="45720" anchor="ctr">
                    <a:solidFill>
                      <a:srgbClr val="F5F9FA"/>
                    </a:solidFill>
                  </a:tcPr>
                </a:tc>
              </a:tr>
              <a:tr h="934400">
                <a:tc>
                  <a:txBody>
                    <a:bodyPr/>
                    <a:lstStyle/>
                    <a:p>
                      <a:pPr algn="l"/>
                      <a:r>
                        <a:rPr lang="en-US" sz="1800" b="1" dirty="0">
                          <a:solidFill>
                            <a:srgbClr val="000000"/>
                          </a:solidFill>
                          <a:latin typeface="Arial"/>
                          <a:cs typeface="Arial"/>
                        </a:rPr>
                        <a:t>3  Why it matters here</a:t>
                      </a:r>
                    </a:p>
                  </a:txBody>
                  <a:tcPr marL="73152" marR="73152" marT="45720" marB="45720" anchor="ctr">
                    <a:solidFill>
                      <a:srgbClr val="EAF2F5"/>
                    </a:solidFill>
                  </a:tcPr>
                </a:tc>
                <a:tc>
                  <a:txBody>
                    <a:bodyPr/>
                    <a:lstStyle/>
                    <a:p>
                      <a:pPr algn="l"/>
                      <a:r>
                        <a:rPr lang="en-US" sz="1800" dirty="0">
                          <a:solidFill>
                            <a:srgbClr val="000000"/>
                          </a:solidFill>
                          <a:latin typeface="Arial"/>
                          <a:cs typeface="Arial"/>
                        </a:rPr>
                        <a:t>Our 3-month audit found that most septic shock patients were fluid-positive by day 3, and practice varies between consultants. We therefore ask: [PICO question].</a:t>
                      </a:r>
                    </a:p>
                  </a:txBody>
                  <a:tcPr marL="73152" marR="73152" marT="45720" marB="45720" anchor="ctr">
                    <a:solidFill>
                      <a:srgbClr val="FFFFFF"/>
                    </a:solidFill>
                  </a:tcPr>
                </a:tc>
              </a:tr>
            </a:tbl>
          </a:graphicData>
        </a:graphic>
      </p:graphicFrame>
      <p:sp>
        <p:nvSpPr>
          <p:cNvPr id="31" name="Caption"/>
          <p:cNvSpPr txBox="1"/>
          <p:nvPr/>
        </p:nvSpPr>
        <p:spPr>
          <a:xfrm>
            <a:off x="457200" y="4613848"/>
            <a:ext cx="11277600" cy="356375"/>
          </a:xfrm>
          <a:prstGeom prst="rect">
            <a:avLst/>
          </a:prstGeom>
          <a:noFill/>
          <a:ln>
            <a:noFill/>
          </a:ln>
        </p:spPr>
        <p:txBody>
          <a:bodyPr wrap="square" lIns="91440" tIns="45720" rIns="91440" bIns="45720" rtlCol="0" anchor="t"/>
          <a:lstStyle/>
          <a:p>
            <a:pPr marL="0" indent="0" algn="l">
              <a:buNone/>
            </a:pPr>
            <a:r>
              <a:rPr lang="en-US" sz="1300" i="1" dirty="0">
                <a:solidFill>
                  <a:srgbClr val="595959"/>
                </a:solidFill>
                <a:latin typeface="Arial"/>
                <a:cs typeface="Arial"/>
              </a:rPr>
              <a:t>Model text: replace the audit numbers with your own</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Three short paragraphs, each with its own job, and references in brackets.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Working title and keywords from PICO</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426240"/>
            <a:ext cx="3346953"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From the PICO</a:t>
            </a:r>
          </a:p>
        </p:txBody>
      </p:sp>
      <p:sp>
        <p:nvSpPr>
          <p:cNvPr id="71" name="CardBody"/>
          <p:cNvSpPr/>
          <p:nvPr/>
        </p:nvSpPr>
        <p:spPr>
          <a:xfrm>
            <a:off x="457200" y="2066240"/>
            <a:ext cx="3346953" cy="2771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800" dirty="0">
                <a:solidFill>
                  <a:srgbClr val="000000"/>
                </a:solidFill>
                <a:latin typeface="Arial"/>
                <a:cs typeface="Arial"/>
              </a:rPr>
              <a:t>P: adults with septic shock</a:t>
            </a:r>
          </a:p>
          <a:p>
            <a:pPr marL="0" indent="0" algn="l">
              <a:lnSpc>
                <a:spcPct val="104000"/>
              </a:lnSpc>
              <a:spcBef>
                <a:spcPts val="400"/>
              </a:spcBef>
              <a:buNone/>
            </a:pPr>
            <a:r>
              <a:rPr lang="en-US" sz="1800" dirty="0">
                <a:solidFill>
                  <a:srgbClr val="000000"/>
                </a:solidFill>
                <a:latin typeface="Arial"/>
                <a:cs typeface="Arial"/>
              </a:rPr>
              <a:t>I: restrictive fluids</a:t>
            </a:r>
          </a:p>
          <a:p>
            <a:pPr marL="0" indent="0" algn="l">
              <a:lnSpc>
                <a:spcPct val="104000"/>
              </a:lnSpc>
              <a:spcBef>
                <a:spcPts val="400"/>
              </a:spcBef>
              <a:buNone/>
            </a:pPr>
            <a:r>
              <a:rPr lang="en-US" sz="1800" dirty="0">
                <a:solidFill>
                  <a:srgbClr val="000000"/>
                </a:solidFill>
                <a:latin typeface="Arial"/>
                <a:cs typeface="Arial"/>
              </a:rPr>
              <a:t>C: usual fluids</a:t>
            </a:r>
          </a:p>
          <a:p>
            <a:pPr marL="0" indent="0" algn="l">
              <a:lnSpc>
                <a:spcPct val="104000"/>
              </a:lnSpc>
              <a:spcBef>
                <a:spcPts val="400"/>
              </a:spcBef>
              <a:buNone/>
            </a:pPr>
            <a:r>
              <a:rPr lang="en-US" sz="1800" dirty="0">
                <a:solidFill>
                  <a:srgbClr val="000000"/>
                </a:solidFill>
                <a:latin typeface="Arial"/>
                <a:cs typeface="Arial"/>
              </a:rPr>
              <a:t>O: fluid balance</a:t>
            </a:r>
          </a:p>
          <a:p>
            <a:pPr marL="0" indent="0" algn="l">
              <a:lnSpc>
                <a:spcPct val="104000"/>
              </a:lnSpc>
              <a:spcBef>
                <a:spcPts val="400"/>
              </a:spcBef>
              <a:buNone/>
            </a:pPr>
            <a:r>
              <a:rPr lang="en-US" sz="1800" dirty="0">
                <a:solidFill>
                  <a:srgbClr val="000000"/>
                </a:solidFill>
                <a:latin typeface="Arial"/>
                <a:cs typeface="Arial"/>
              </a:rPr>
              <a:t>D (design): pilot RCT</a:t>
            </a:r>
          </a:p>
        </p:txBody>
      </p:sp>
      <p:sp>
        <p:nvSpPr>
          <p:cNvPr id="72" name="CardHead"/>
          <p:cNvSpPr/>
          <p:nvPr/>
        </p:nvSpPr>
        <p:spPr>
          <a:xfrm>
            <a:off x="4004153" y="1426240"/>
            <a:ext cx="4183692"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Working title (13 words)</a:t>
            </a:r>
          </a:p>
        </p:txBody>
      </p:sp>
      <p:sp>
        <p:nvSpPr>
          <p:cNvPr id="73" name="CardBody"/>
          <p:cNvSpPr/>
          <p:nvPr/>
        </p:nvSpPr>
        <p:spPr>
          <a:xfrm>
            <a:off x="4004153" y="2066240"/>
            <a:ext cx="4183692" cy="2771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800" i="1" dirty="0">
                <a:solidFill>
                  <a:srgbClr val="000000"/>
                </a:solidFill>
                <a:latin typeface="Arial"/>
                <a:cs typeface="Arial"/>
              </a:rPr>
              <a:t>"Restrictive versus usual fluids in adults with septic shock: a pilot randomised trial"</a:t>
            </a:r>
          </a:p>
          <a:p>
            <a:pPr marL="0" indent="0" algn="l">
              <a:lnSpc>
                <a:spcPct val="104000"/>
              </a:lnSpc>
              <a:spcBef>
                <a:spcPts val="400"/>
              </a:spcBef>
              <a:buNone/>
            </a:pPr>
            <a:r>
              <a:rPr lang="en-US" sz="1800" dirty="0">
                <a:solidFill>
                  <a:srgbClr val="000000"/>
                </a:solidFill>
                <a:latin typeface="Arial"/>
                <a:cs typeface="Arial"/>
              </a:rPr>
              <a:t>10-16 words, with population, comparison and design visible</a:t>
            </a:r>
          </a:p>
          <a:p>
            <a:pPr marL="0" indent="0" algn="l">
              <a:lnSpc>
                <a:spcPct val="104000"/>
              </a:lnSpc>
              <a:spcBef>
                <a:spcPts val="400"/>
              </a:spcBef>
              <a:buNone/>
            </a:pPr>
            <a:r>
              <a:rPr lang="en-US" sz="1800" dirty="0">
                <a:solidFill>
                  <a:srgbClr val="000000"/>
                </a:solidFill>
                <a:latin typeface="Arial"/>
                <a:cs typeface="Arial"/>
              </a:rPr>
              <a:t>No abbreviations, and no 'impact' or 'effect' for observational data</a:t>
            </a:r>
          </a:p>
        </p:txBody>
      </p:sp>
      <p:sp>
        <p:nvSpPr>
          <p:cNvPr id="74" name="CardHead"/>
          <p:cNvSpPr/>
          <p:nvPr/>
        </p:nvSpPr>
        <p:spPr>
          <a:xfrm>
            <a:off x="8387845" y="1426240"/>
            <a:ext cx="3346953" cy="640000"/>
          </a:xfrm>
          <a:prstGeom prst="rect">
            <a:avLst/>
          </a:prstGeom>
          <a:solidFill>
            <a:srgbClr val="055F56"/>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Keywords (3-6)</a:t>
            </a:r>
          </a:p>
        </p:txBody>
      </p:sp>
      <p:sp>
        <p:nvSpPr>
          <p:cNvPr id="75" name="CardBody"/>
          <p:cNvSpPr/>
          <p:nvPr/>
        </p:nvSpPr>
        <p:spPr>
          <a:xfrm>
            <a:off x="8387845" y="2066240"/>
            <a:ext cx="3346953" cy="2771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800" b="1" dirty="0">
                <a:solidFill>
                  <a:srgbClr val="000000"/>
                </a:solidFill>
                <a:latin typeface="Arial"/>
                <a:cs typeface="Arial"/>
              </a:rPr>
              <a:t>MeSH terms that are not already in the title</a:t>
            </a:r>
          </a:p>
          <a:p>
            <a:pPr marL="0" indent="0" algn="l">
              <a:lnSpc>
                <a:spcPct val="104000"/>
              </a:lnSpc>
              <a:spcBef>
                <a:spcPts val="400"/>
              </a:spcBef>
              <a:buNone/>
            </a:pPr>
            <a:r>
              <a:rPr lang="en-US" sz="1800" dirty="0">
                <a:solidFill>
                  <a:srgbClr val="000000"/>
                </a:solidFill>
                <a:latin typeface="Arial"/>
                <a:cs typeface="Arial"/>
              </a:rPr>
              <a:t>Fluid Therapy</a:t>
            </a:r>
          </a:p>
          <a:p>
            <a:pPr marL="0" indent="0" algn="l">
              <a:lnSpc>
                <a:spcPct val="104000"/>
              </a:lnSpc>
              <a:spcBef>
                <a:spcPts val="400"/>
              </a:spcBef>
              <a:buNone/>
            </a:pPr>
            <a:r>
              <a:rPr lang="en-US" sz="1800" dirty="0">
                <a:solidFill>
                  <a:srgbClr val="000000"/>
                </a:solidFill>
                <a:latin typeface="Arial"/>
                <a:cs typeface="Arial"/>
              </a:rPr>
              <a:t>Water-Electrolyte Balance</a:t>
            </a:r>
          </a:p>
          <a:p>
            <a:pPr marL="0" indent="0" algn="l">
              <a:lnSpc>
                <a:spcPct val="104000"/>
              </a:lnSpc>
              <a:spcBef>
                <a:spcPts val="400"/>
              </a:spcBef>
              <a:buNone/>
            </a:pPr>
            <a:r>
              <a:rPr lang="en-US" sz="1800" dirty="0">
                <a:solidFill>
                  <a:srgbClr val="000000"/>
                </a:solidFill>
                <a:latin typeface="Arial"/>
                <a:cs typeface="Arial"/>
              </a:rPr>
              <a:t>Critical Care</a:t>
            </a:r>
          </a:p>
          <a:p>
            <a:pPr marL="0" indent="0" algn="l">
              <a:lnSpc>
                <a:spcPct val="104000"/>
              </a:lnSpc>
              <a:spcBef>
                <a:spcPts val="400"/>
              </a:spcBef>
              <a:buNone/>
            </a:pPr>
            <a:r>
              <a:rPr lang="en-US" sz="1800" dirty="0">
                <a:solidFill>
                  <a:srgbClr val="000000"/>
                </a:solidFill>
                <a:latin typeface="Arial"/>
                <a:cs typeface="Arial"/>
              </a:rPr>
              <a:t>Vasoconstrictor Agents</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Your PICO already contains your title: add the design and keep it short.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Proposal builder 2</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Now find the evidence for your own question: one search, five papers, one problem statement, one title.</a:t>
            </a:r>
          </a:p>
          <a:p>
            <a:pPr marL="0" indent="0" algn="ctr">
              <a:spcBef>
                <a:spcPts val="1200"/>
              </a:spcBef>
              <a:buNone/>
            </a:pPr>
            <a:r>
              <a:rPr lang="en-US" sz="1900" i="1" dirty="0">
                <a:solidFill>
                  <a:srgbClr val="595959"/>
                </a:solidFill>
                <a:latin typeface="Arial"/>
                <a:cs typeface="Arial"/>
              </a:rPr>
              <a:t>35 minutes: we search live for the running example, then you search for your own question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Proposal builder 2: the evidence for your own question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55F56"/>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PROPOSAL BUILDER   |   35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Watch us screen the running-example search live, and suggest papers and terms in the chat</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Run your own search string in PubMed. Note the date and the number of hits</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Screen titles and abstracts, pick 5 key papers and save them to Zotero</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Fill one row per paper in the literature review worksheet</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Draft your problem statement (known, not known, why here) and a working title</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Two volunteers read their title and gap sentence aloud</a:t>
            </a:r>
          </a:p>
        </p:txBody>
      </p:sp>
      <p:sp>
        <p:nvSpPr>
          <p:cNvPr id="52" name="Side"/>
          <p:cNvSpPr/>
          <p:nvPr/>
        </p:nvSpPr>
        <p:spPr>
          <a:xfrm>
            <a:off x="7423760" y="1720000"/>
            <a:ext cx="4311040" cy="1453655"/>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55F56"/>
                </a:solidFill>
                <a:latin typeface="Arial"/>
                <a:cs typeface="Arial"/>
              </a:rPr>
              <a:t>Timing</a:t>
            </a:r>
          </a:p>
          <a:p>
            <a:pPr marL="0" indent="0" algn="l">
              <a:lnSpc>
                <a:spcPct val="104000"/>
              </a:lnSpc>
              <a:spcBef>
                <a:spcPts val="300"/>
              </a:spcBef>
              <a:buNone/>
            </a:pPr>
            <a:r>
              <a:rPr lang="en-US" sz="1500" dirty="0">
                <a:solidFill>
                  <a:srgbClr val="000000"/>
                </a:solidFill>
                <a:latin typeface="Arial"/>
                <a:cs typeface="Arial"/>
              </a:rPr>
              <a:t>0-10 min: we model it live</a:t>
            </a:r>
          </a:p>
          <a:p>
            <a:pPr marL="0" indent="0" algn="l">
              <a:lnSpc>
                <a:spcPct val="104000"/>
              </a:lnSpc>
              <a:spcBef>
                <a:spcPts val="300"/>
              </a:spcBef>
              <a:buNone/>
            </a:pPr>
            <a:r>
              <a:rPr lang="en-US" sz="1500" dirty="0">
                <a:solidFill>
                  <a:srgbClr val="000000"/>
                </a:solidFill>
                <a:latin typeface="Arial"/>
                <a:cs typeface="Arial"/>
              </a:rPr>
              <a:t>10-30 min: you search and draft your own</a:t>
            </a:r>
          </a:p>
          <a:p>
            <a:pPr marL="0" indent="0" algn="l">
              <a:lnSpc>
                <a:spcPct val="104000"/>
              </a:lnSpc>
              <a:spcBef>
                <a:spcPts val="300"/>
              </a:spcBef>
              <a:buNone/>
            </a:pPr>
            <a:r>
              <a:rPr lang="en-US" sz="1500" dirty="0">
                <a:solidFill>
                  <a:srgbClr val="000000"/>
                </a:solidFill>
                <a:latin typeface="Arial"/>
                <a:cs typeface="Arial"/>
              </a:rPr>
              <a:t>30-35 min: two volunteers share</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55F56"/>
            </a:solidFill>
          </a:ln>
        </p:spPr>
        <p:txBody>
          <a:bodyPr wrap="square" lIns="182880" tIns="45720" rIns="182880" bIns="45720" rtlCol="0" anchor="ctr">
            <a:normAutofit/>
          </a:bodyPr>
          <a:lstStyle/>
          <a:p>
            <a:pPr marL="0" indent="0" algn="ctr">
              <a:buNone/>
            </a:pPr>
            <a:r>
              <a:rPr lang="en-US" sz="1300" b="1" dirty="0">
                <a:solidFill>
                  <a:srgbClr val="055F56"/>
                </a:solidFill>
                <a:latin typeface="Arial"/>
                <a:cs typeface="Arial"/>
              </a:rPr>
              <a:t>OUTPUT   </a:t>
            </a:r>
            <a:r>
              <a:rPr lang="en-US" sz="1500" dirty="0">
                <a:solidFill>
                  <a:srgbClr val="000000"/>
                </a:solidFill>
                <a:latin typeface="Arial"/>
                <a:cs typeface="Arial"/>
              </a:rPr>
              <a:t>Your Proposal Part 1 continued: search, 5 references, problem statement, title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Key words of the day</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486053"/>
          <a:ext cx="11277600" cy="3791840"/>
        </p:xfrm>
        <a:graphic>
          <a:graphicData uri="http://schemas.openxmlformats.org/drawingml/2006/table">
            <a:tbl>
              <a:tblPr firstRow="1" bandRow="1">
                <a:tableStyleId>{5C22544A-7EE6-4342-B048-85BDC9FD1C3A}</a:tableStyleId>
              </a:tblPr>
              <a:tblGrid>
                <a:gridCol w="5638800"/>
                <a:gridCol w="5638800"/>
              </a:tblGrid>
              <a:tr h="380000">
                <a:tc>
                  <a:txBody>
                    <a:bodyPr/>
                    <a:lstStyle/>
                    <a:p>
                      <a:pPr algn="l"/>
                      <a:r>
                        <a:rPr lang="en-US" sz="1500" b="1" dirty="0">
                          <a:solidFill>
                            <a:srgbClr val="FFFFFF"/>
                          </a:solidFill>
                          <a:latin typeface="Arial"/>
                          <a:cs typeface="Arial"/>
                        </a:rPr>
                        <a:t>Key word</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In one line</a:t>
                      </a:r>
                    </a:p>
                  </a:txBody>
                  <a:tcPr marL="73152" marR="73152" marT="45720" marB="45720" anchor="ctr">
                    <a:solidFill>
                      <a:srgbClr val="0D7377"/>
                    </a:solidFill>
                  </a:tcPr>
                </a:tc>
              </a:tr>
              <a:tr h="568640">
                <a:tc>
                  <a:txBody>
                    <a:bodyPr/>
                    <a:lstStyle/>
                    <a:p>
                      <a:pPr algn="l"/>
                      <a:r>
                        <a:rPr lang="en-US" sz="1500" dirty="0">
                          <a:solidFill>
                            <a:srgbClr val="000000"/>
                          </a:solidFill>
                          <a:latin typeface="Arial"/>
                          <a:cs typeface="Arial"/>
                        </a:rPr>
                        <a:t>MeSH</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The shared label PubMed gives to many ways of writing one idea</a:t>
                      </a:r>
                    </a:p>
                  </a:txBody>
                  <a:tcPr marL="73152" marR="73152" marT="45720" marB="45720" anchor="ctr">
                    <a:solidFill>
                      <a:srgbClr val="FFFFFF"/>
                    </a:solidFill>
                  </a:tcPr>
                </a:tc>
              </a:tr>
              <a:tr h="568640">
                <a:tc>
                  <a:txBody>
                    <a:bodyPr/>
                    <a:lstStyle/>
                    <a:p>
                      <a:pPr algn="l"/>
                      <a:r>
                        <a:rPr lang="en-US" sz="1500" dirty="0">
                          <a:solidFill>
                            <a:srgbClr val="000000"/>
                          </a:solidFill>
                          <a:latin typeface="Arial"/>
                          <a:cs typeface="Arial"/>
                        </a:rPr>
                        <a:t>AND / OR / NOT</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Narrows / widens / removes. OR inside a block, AND between blocks</a:t>
                      </a:r>
                    </a:p>
                  </a:txBody>
                  <a:tcPr marL="73152" marR="73152" marT="45720" marB="45720" anchor="ctr">
                    <a:solidFill>
                      <a:srgbClr val="F5F9FA"/>
                    </a:solidFill>
                  </a:tcPr>
                </a:tc>
              </a:tr>
              <a:tr h="568640">
                <a:tc>
                  <a:txBody>
                    <a:bodyPr/>
                    <a:lstStyle/>
                    <a:p>
                      <a:pPr algn="l"/>
                      <a:r>
                        <a:rPr lang="en-US" sz="1500" dirty="0">
                          <a:solidFill>
                            <a:srgbClr val="000000"/>
                          </a:solidFill>
                          <a:latin typeface="Arial"/>
                          <a:cs typeface="Arial"/>
                        </a:rPr>
                        <a:t>Reference manager</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Stores each paper once and formats citations in any style</a:t>
                      </a:r>
                    </a:p>
                  </a:txBody>
                  <a:tcPr marL="73152" marR="73152" marT="45720" marB="45720" anchor="ctr">
                    <a:solidFill>
                      <a:srgbClr val="FFFFFF"/>
                    </a:solidFill>
                  </a:tcPr>
                </a:tc>
              </a:tr>
              <a:tr h="568640">
                <a:tc>
                  <a:txBody>
                    <a:bodyPr/>
                    <a:lstStyle/>
                    <a:p>
                      <a:pPr algn="l"/>
                      <a:r>
                        <a:rPr lang="en-US" sz="1500" dirty="0">
                          <a:solidFill>
                            <a:srgbClr val="000000"/>
                          </a:solidFill>
                          <a:latin typeface="Arial"/>
                          <a:cs typeface="Arial"/>
                        </a:rPr>
                        <a:t>Patchwriting</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Copying with a few words swapped: plagiarism even if cited</a:t>
                      </a:r>
                    </a:p>
                  </a:txBody>
                  <a:tcPr marL="73152" marR="73152" marT="45720" marB="45720" anchor="ctr">
                    <a:solidFill>
                      <a:srgbClr val="F5F9FA"/>
                    </a:solidFill>
                  </a:tcPr>
                </a:tc>
              </a:tr>
              <a:tr h="568640">
                <a:tc>
                  <a:txBody>
                    <a:bodyPr/>
                    <a:lstStyle/>
                    <a:p>
                      <a:pPr algn="l"/>
                      <a:r>
                        <a:rPr lang="en-US" sz="1500" dirty="0">
                          <a:solidFill>
                            <a:srgbClr val="000000"/>
                          </a:solidFill>
                          <a:latin typeface="Arial"/>
                          <a:cs typeface="Arial"/>
                        </a:rPr>
                        <a:t>IMRaD</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Introduction, Methods, Results and Discussion</a:t>
                      </a:r>
                    </a:p>
                  </a:txBody>
                  <a:tcPr marL="73152" marR="73152" marT="45720" marB="45720" anchor="ctr">
                    <a:solidFill>
                      <a:srgbClr val="FFFFFF"/>
                    </a:solidFill>
                  </a:tcPr>
                </a:tc>
              </a:tr>
              <a:tr h="568640">
                <a:tc>
                  <a:txBody>
                    <a:bodyPr/>
                    <a:lstStyle/>
                    <a:p>
                      <a:pPr algn="l"/>
                      <a:r>
                        <a:rPr lang="en-US" sz="1500" dirty="0">
                          <a:solidFill>
                            <a:srgbClr val="000000"/>
                          </a:solidFill>
                          <a:latin typeface="Arial"/>
                          <a:cs typeface="Arial"/>
                        </a:rPr>
                        <a:t>Spin</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Words that claim more than the numbers show</a:t>
                      </a:r>
                    </a:p>
                  </a:txBody>
                  <a:tcPr marL="73152" marR="73152" marT="45720" marB="45720" anchor="ctr">
                    <a:solidFill>
                      <a:srgbClr val="F5F9FA"/>
                    </a:solidFill>
                  </a:tcPr>
                </a:tc>
              </a:tr>
            </a:tbl>
          </a:graphicData>
        </a:graphic>
      </p:graphicFrame>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Session 2 recap</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817823"/>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Search</a:t>
            </a:r>
          </a:p>
        </p:txBody>
      </p:sp>
      <p:sp>
        <p:nvSpPr>
          <p:cNvPr id="71" name="CardBody"/>
          <p:cNvSpPr/>
          <p:nvPr/>
        </p:nvSpPr>
        <p:spPr>
          <a:xfrm>
            <a:off x="457200" y="2457823"/>
            <a:ext cx="3625866" cy="1596529"/>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PICO blocks, MeSH and free text</a:t>
            </a:r>
          </a:p>
          <a:p>
            <a:pPr marL="0" indent="0" algn="l">
              <a:lnSpc>
                <a:spcPct val="104000"/>
              </a:lnSpc>
              <a:spcBef>
                <a:spcPts val="400"/>
              </a:spcBef>
              <a:buNone/>
            </a:pPr>
            <a:r>
              <a:rPr lang="en-US" sz="1750" dirty="0">
                <a:solidFill>
                  <a:srgbClr val="000000"/>
                </a:solidFill>
                <a:latin typeface="Arial"/>
                <a:cs typeface="Arial"/>
              </a:rPr>
              <a:t>OR inside, AND between</a:t>
            </a:r>
          </a:p>
          <a:p>
            <a:pPr marL="0" indent="0" algn="l">
              <a:lnSpc>
                <a:spcPct val="104000"/>
              </a:lnSpc>
              <a:spcBef>
                <a:spcPts val="400"/>
              </a:spcBef>
              <a:buNone/>
            </a:pPr>
            <a:r>
              <a:rPr lang="en-US" sz="1750" dirty="0">
                <a:solidFill>
                  <a:srgbClr val="000000"/>
                </a:solidFill>
                <a:latin typeface="Arial"/>
                <a:cs typeface="Arial"/>
              </a:rPr>
              <a:t>Write the search down</a:t>
            </a:r>
          </a:p>
        </p:txBody>
      </p:sp>
      <p:sp>
        <p:nvSpPr>
          <p:cNvPr id="72" name="CardHead"/>
          <p:cNvSpPr/>
          <p:nvPr/>
        </p:nvSpPr>
        <p:spPr>
          <a:xfrm>
            <a:off x="4283066" y="1817823"/>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Cite honestly</a:t>
            </a:r>
          </a:p>
        </p:txBody>
      </p:sp>
      <p:sp>
        <p:nvSpPr>
          <p:cNvPr id="73" name="CardBody"/>
          <p:cNvSpPr/>
          <p:nvPr/>
        </p:nvSpPr>
        <p:spPr>
          <a:xfrm>
            <a:off x="4283066" y="2457823"/>
            <a:ext cx="3625866" cy="1596529"/>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Zotero from day one</a:t>
            </a:r>
          </a:p>
          <a:p>
            <a:pPr marL="0" indent="0" algn="l">
              <a:lnSpc>
                <a:spcPct val="104000"/>
              </a:lnSpc>
              <a:spcBef>
                <a:spcPts val="400"/>
              </a:spcBef>
              <a:buNone/>
            </a:pPr>
            <a:r>
              <a:rPr lang="en-US" sz="1750" dirty="0">
                <a:solidFill>
                  <a:srgbClr val="000000"/>
                </a:solidFill>
                <a:latin typeface="Arial"/>
                <a:cs typeface="Arial"/>
              </a:rPr>
              <a:t>Your own words</a:t>
            </a:r>
          </a:p>
          <a:p>
            <a:pPr marL="0" indent="0" algn="l">
              <a:lnSpc>
                <a:spcPct val="104000"/>
              </a:lnSpc>
              <a:spcBef>
                <a:spcPts val="400"/>
              </a:spcBef>
              <a:buNone/>
            </a:pPr>
            <a:r>
              <a:rPr lang="en-US" sz="1750" dirty="0">
                <a:solidFill>
                  <a:srgbClr val="000000"/>
                </a:solidFill>
                <a:latin typeface="Arial"/>
                <a:cs typeface="Arial"/>
              </a:rPr>
              <a:t>Read what you cite</a:t>
            </a:r>
          </a:p>
        </p:txBody>
      </p:sp>
      <p:sp>
        <p:nvSpPr>
          <p:cNvPr id="74" name="CardHead"/>
          <p:cNvSpPr/>
          <p:nvPr/>
        </p:nvSpPr>
        <p:spPr>
          <a:xfrm>
            <a:off x="8108932" y="1817823"/>
            <a:ext cx="3625866"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Read smart</a:t>
            </a:r>
          </a:p>
        </p:txBody>
      </p:sp>
      <p:sp>
        <p:nvSpPr>
          <p:cNvPr id="75" name="CardBody"/>
          <p:cNvSpPr/>
          <p:nvPr/>
        </p:nvSpPr>
        <p:spPr>
          <a:xfrm>
            <a:off x="8108932" y="2457823"/>
            <a:ext cx="3625866" cy="1596529"/>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Title, abstract, figures, methods</a:t>
            </a:r>
          </a:p>
          <a:p>
            <a:pPr marL="0" indent="0" algn="l">
              <a:lnSpc>
                <a:spcPct val="104000"/>
              </a:lnSpc>
              <a:spcBef>
                <a:spcPts val="400"/>
              </a:spcBef>
              <a:buNone/>
            </a:pPr>
            <a:r>
              <a:rPr lang="en-US" sz="1750" dirty="0">
                <a:solidFill>
                  <a:srgbClr val="000000"/>
                </a:solidFill>
                <a:latin typeface="Arial"/>
                <a:cs typeface="Arial"/>
              </a:rPr>
              <a:t>Numbers before words</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Weeks 1-2 are done: you have a question, five papers and a title.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Exit question (in the chat)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QUICK QUIZ   |   2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Answer now in the chat, or in the 1-question form linked there</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Q1: which gives more hits: septic shock AND fluids, or septic shock OR fluids?</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Q2: what was the primary outcome of Paper 1?</a:t>
            </a:r>
          </a:p>
        </p:txBody>
      </p:sp>
      <p:sp>
        <p:nvSpPr>
          <p:cNvPr id="52" name="Side"/>
          <p:cNvSpPr/>
          <p:nvPr/>
        </p:nvSpPr>
        <p:spPr>
          <a:xfrm>
            <a:off x="7423760" y="1720000"/>
            <a:ext cx="4311040" cy="1453655"/>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6C3483"/>
                </a:solidFill>
                <a:latin typeface="Arial"/>
                <a:cs typeface="Arial"/>
              </a:rPr>
              <a:t>Why we ask</a:t>
            </a:r>
          </a:p>
          <a:p>
            <a:pPr marL="274320" indent="-274320" algn="l">
              <a:lnSpc>
                <a:spcPct val="104000"/>
              </a:lnSpc>
              <a:spcBef>
                <a:spcPts val="300"/>
              </a:spcBef>
              <a:buFont typeface="Arial"/>
              <a:buChar char="•"/>
            </a:pPr>
            <a:r>
              <a:rPr lang="en-US" sz="1500" dirty="0">
                <a:solidFill>
                  <a:srgbClr val="000000"/>
                </a:solidFill>
                <a:latin typeface="Arial"/>
                <a:cs typeface="Arial"/>
              </a:rPr>
              <a:t>It is not homework and not marked</a:t>
            </a:r>
          </a:p>
          <a:p>
            <a:pPr marL="274320" indent="-274320" algn="l">
              <a:lnSpc>
                <a:spcPct val="104000"/>
              </a:lnSpc>
              <a:spcBef>
                <a:spcPts val="300"/>
              </a:spcBef>
              <a:buFont typeface="Arial"/>
              <a:buChar char="•"/>
            </a:pPr>
            <a:r>
              <a:rPr lang="en-US" sz="1500" dirty="0">
                <a:solidFill>
                  <a:srgbClr val="000000"/>
                </a:solidFill>
                <a:latin typeface="Arial"/>
                <a:cs typeface="Arial"/>
              </a:rPr>
              <a:t>It shows us what is still unclear</a:t>
            </a:r>
          </a:p>
          <a:p>
            <a:pPr marL="274320" indent="-274320" algn="l">
              <a:lnSpc>
                <a:spcPct val="104000"/>
              </a:lnSpc>
              <a:spcBef>
                <a:spcPts val="300"/>
              </a:spcBef>
              <a:buFont typeface="Arial"/>
              <a:buChar char="•"/>
            </a:pPr>
            <a:r>
              <a:rPr lang="en-US" sz="1500" dirty="0">
                <a:solidFill>
                  <a:srgbClr val="000000"/>
                </a:solidFill>
                <a:latin typeface="Arial"/>
                <a:cs typeface="Arial"/>
              </a:rPr>
              <a:t>We read every answer before Session 3</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OUTPUT   </a:t>
            </a:r>
            <a:r>
              <a:rPr lang="en-US" sz="1500" dirty="0">
                <a:solidFill>
                  <a:srgbClr val="000000"/>
                </a:solidFill>
                <a:latin typeface="Arial"/>
                <a:cs typeface="Arial"/>
              </a:rPr>
              <a:t>One short answer per person, before you leave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Homework before Session 3 (next Saturday)</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B376C"/>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INDIVIDUAL TASK</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Finish your 5 key references, worksheet rows and problem statement</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Read one of your papers with the 15-minute routine</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Read the abstract of Paper 2 (Hyun 2023) with the reading grid (Exercise 3)</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Exercise 2 (paraphrasing), at home</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Optional: look up Paper 1 (NCT04947904) on ClinicalTrials.gov</a:t>
            </a:r>
          </a:p>
        </p:txBody>
      </p:sp>
      <p:sp>
        <p:nvSpPr>
          <p:cNvPr id="52" name="Side"/>
          <p:cNvSpPr/>
          <p:nvPr/>
        </p:nvSpPr>
        <p:spPr>
          <a:xfrm>
            <a:off x="7423760" y="1720000"/>
            <a:ext cx="4311040" cy="120000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B376C"/>
                </a:solidFill>
                <a:latin typeface="Arial"/>
                <a:cs typeface="Arial"/>
              </a:rPr>
              <a:t>Ready for next Saturday</a:t>
            </a:r>
          </a:p>
          <a:p>
            <a:pPr marL="274320" indent="-274320" algn="l">
              <a:lnSpc>
                <a:spcPct val="104000"/>
              </a:lnSpc>
              <a:spcBef>
                <a:spcPts val="300"/>
              </a:spcBef>
              <a:buFont typeface="Arial"/>
              <a:buChar char="•"/>
            </a:pPr>
            <a:r>
              <a:rPr lang="en-US" sz="1500" dirty="0">
                <a:solidFill>
                  <a:srgbClr val="000000"/>
                </a:solidFill>
                <a:latin typeface="Arial"/>
                <a:cs typeface="Arial"/>
              </a:rPr>
              <a:t>Your Proposal Part 1</a:t>
            </a:r>
          </a:p>
          <a:p>
            <a:pPr marL="274320" indent="-274320" algn="l">
              <a:lnSpc>
                <a:spcPct val="104000"/>
              </a:lnSpc>
              <a:spcBef>
                <a:spcPts val="300"/>
              </a:spcBef>
              <a:buFont typeface="Arial"/>
              <a:buChar char="•"/>
            </a:pPr>
            <a:r>
              <a:rPr lang="en-US" sz="1500" dirty="0">
                <a:solidFill>
                  <a:srgbClr val="000000"/>
                </a:solidFill>
                <a:latin typeface="Arial"/>
                <a:cs typeface="Arial"/>
              </a:rPr>
              <a:t>Your literature review worksheet</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B376C"/>
            </a:solidFill>
          </a:ln>
        </p:spPr>
        <p:txBody>
          <a:bodyPr wrap="square" lIns="182880" tIns="45720" rIns="182880" bIns="45720" rtlCol="0" anchor="ctr">
            <a:normAutofit/>
          </a:bodyPr>
          <a:lstStyle/>
          <a:p>
            <a:pPr marL="0" indent="0" algn="ctr">
              <a:buNone/>
            </a:pPr>
            <a:r>
              <a:rPr lang="en-US" sz="1300" b="1" dirty="0">
                <a:solidFill>
                  <a:srgbClr val="0B376C"/>
                </a:solidFill>
                <a:latin typeface="Arial"/>
                <a:cs typeface="Arial"/>
              </a:rPr>
              <a:t>OUTPUT   </a:t>
            </a:r>
            <a:r>
              <a:rPr lang="en-US" sz="1500" dirty="0">
                <a:solidFill>
                  <a:srgbClr val="000000"/>
                </a:solidFill>
                <a:latin typeface="Arial"/>
                <a:cs typeface="Arial"/>
              </a:rPr>
              <a:t>Proposal Part 1 complete before Session 3</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Extra slides: Session 2</a:t>
            </a:r>
          </a:p>
          <a:p>
            <a:pPr marL="0" indent="0" algn="ctr">
              <a:spcBef>
                <a:spcPts val="1200"/>
              </a:spcBef>
              <a:buNone/>
            </a:pPr>
            <a:r>
              <a:rPr lang="en-US" sz="1900" i="1" dirty="0">
                <a:solidFill>
                  <a:srgbClr val="595959"/>
                </a:solidFill>
                <a:latin typeface="Arial"/>
                <a:cs typeface="Arial"/>
              </a:rPr>
              <a:t>Use if time allows, or for self-study</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Beyond PubMed: other places to search</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479400"/>
          <a:ext cx="11277600" cy="3811800"/>
        </p:xfrm>
        <a:graphic>
          <a:graphicData uri="http://schemas.openxmlformats.org/drawingml/2006/table">
            <a:tbl>
              <a:tblPr firstRow="1" bandRow="1">
                <a:tableStyleId>{5C22544A-7EE6-4342-B048-85BDC9FD1C3A}</a:tableStyleId>
              </a:tblPr>
              <a:tblGrid>
                <a:gridCol w="3759200"/>
                <a:gridCol w="3759200"/>
                <a:gridCol w="3759200"/>
              </a:tblGrid>
              <a:tr h="380000">
                <a:tc>
                  <a:txBody>
                    <a:bodyPr/>
                    <a:lstStyle/>
                    <a:p>
                      <a:pPr algn="l"/>
                      <a:r>
                        <a:rPr lang="en-US" sz="1500" b="1" dirty="0">
                          <a:solidFill>
                            <a:srgbClr val="FFFFFF"/>
                          </a:solidFill>
                          <a:latin typeface="Arial"/>
                          <a:cs typeface="Arial"/>
                        </a:rPr>
                        <a:t>Database</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What it covers</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Access</a:t>
                      </a:r>
                    </a:p>
                  </a:txBody>
                  <a:tcPr marL="73152" marR="73152" marT="45720" marB="45720" anchor="ctr">
                    <a:solidFill>
                      <a:srgbClr val="0D7377"/>
                    </a:solidFill>
                  </a:tcPr>
                </a:tc>
              </a:tr>
              <a:tr h="797240">
                <a:tc>
                  <a:txBody>
                    <a:bodyPr/>
                    <a:lstStyle/>
                    <a:p>
                      <a:pPr algn="l"/>
                      <a:r>
                        <a:rPr lang="en-US" sz="1500" dirty="0">
                          <a:solidFill>
                            <a:srgbClr val="000000"/>
                          </a:solidFill>
                          <a:latin typeface="Arial"/>
                          <a:cs typeface="Arial"/>
                        </a:rPr>
                        <a:t>Cochrane Library</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Cochrane systematic reviews (CDSR) and a register of controlled trials (CENTRAL)</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Search and abstracts free</a:t>
                      </a:r>
                    </a:p>
                  </a:txBody>
                  <a:tcPr marL="73152" marR="73152" marT="45720" marB="45720" anchor="ctr">
                    <a:solidFill>
                      <a:srgbClr val="FFFFFF"/>
                    </a:solidFill>
                  </a:tcPr>
                </a:tc>
              </a:tr>
              <a:tr h="568640">
                <a:tc>
                  <a:txBody>
                    <a:bodyPr/>
                    <a:lstStyle/>
                    <a:p>
                      <a:pPr algn="l"/>
                      <a:r>
                        <a:rPr lang="en-US" sz="1500" dirty="0">
                          <a:solidFill>
                            <a:srgbClr val="000000"/>
                          </a:solidFill>
                          <a:latin typeface="Arial"/>
                          <a:cs typeface="Arial"/>
                        </a:rPr>
                        <a:t>Embase</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Large biomedical database, strong on drugs and conference abstracts</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Subscription</a:t>
                      </a:r>
                    </a:p>
                  </a:txBody>
                  <a:tcPr marL="73152" marR="73152" marT="45720" marB="45720" anchor="ctr">
                    <a:solidFill>
                      <a:srgbClr val="F5F9FA"/>
                    </a:solidFill>
                  </a:tcPr>
                </a:tc>
              </a:tr>
              <a:tr h="568640">
                <a:tc>
                  <a:txBody>
                    <a:bodyPr/>
                    <a:lstStyle/>
                    <a:p>
                      <a:pPr algn="l"/>
                      <a:r>
                        <a:rPr lang="en-US" sz="1500" dirty="0">
                          <a:solidFill>
                            <a:srgbClr val="000000"/>
                          </a:solidFill>
                          <a:latin typeface="Arial"/>
                          <a:cs typeface="Arial"/>
                        </a:rPr>
                        <a:t>Web of Science, Scopus</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Many disciplines, with links to the papers that cite each paper</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Subscription</a:t>
                      </a:r>
                    </a:p>
                  </a:txBody>
                  <a:tcPr marL="73152" marR="73152" marT="45720" marB="45720" anchor="ctr">
                    <a:solidFill>
                      <a:srgbClr val="FFFFFF"/>
                    </a:solidFill>
                  </a:tcPr>
                </a:tc>
              </a:tr>
              <a:tr h="360000">
                <a:tc>
                  <a:txBody>
                    <a:bodyPr/>
                    <a:lstStyle/>
                    <a:p>
                      <a:pPr algn="l"/>
                      <a:r>
                        <a:rPr lang="en-US" sz="1500" dirty="0">
                          <a:solidFill>
                            <a:srgbClr val="000000"/>
                          </a:solidFill>
                          <a:latin typeface="Arial"/>
                          <a:cs typeface="Arial"/>
                        </a:rPr>
                        <a:t>CINAHL</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Nursing and allied health</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Subscription</a:t>
                      </a:r>
                    </a:p>
                  </a:txBody>
                  <a:tcPr marL="73152" marR="73152" marT="45720" marB="45720" anchor="ctr">
                    <a:solidFill>
                      <a:srgbClr val="F5F9FA"/>
                    </a:solidFill>
                  </a:tcPr>
                </a:tc>
              </a:tr>
              <a:tr h="568640">
                <a:tc>
                  <a:txBody>
                    <a:bodyPr/>
                    <a:lstStyle/>
                    <a:p>
                      <a:pPr algn="l"/>
                      <a:r>
                        <a:rPr lang="en-US" sz="1500" dirty="0">
                          <a:solidFill>
                            <a:srgbClr val="000000"/>
                          </a:solidFill>
                          <a:latin typeface="Arial"/>
                          <a:cs typeface="Arial"/>
                        </a:rPr>
                        <a:t>Epistemonikos</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Systematic reviews in health, in many languages</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Free</a:t>
                      </a:r>
                    </a:p>
                  </a:txBody>
                  <a:tcPr marL="73152" marR="73152" marT="45720" marB="45720" anchor="ctr">
                    <a:solidFill>
                      <a:srgbClr val="FFFFFF"/>
                    </a:solidFill>
                  </a:tcPr>
                </a:tc>
              </a:tr>
              <a:tr h="568640">
                <a:tc>
                  <a:txBody>
                    <a:bodyPr/>
                    <a:lstStyle/>
                    <a:p>
                      <a:pPr algn="l"/>
                      <a:r>
                        <a:rPr lang="en-US" sz="1500" dirty="0">
                          <a:solidFill>
                            <a:srgbClr val="000000"/>
                          </a:solidFill>
                          <a:latin typeface="Arial"/>
                          <a:cs typeface="Arial"/>
                        </a:rPr>
                        <a:t>Registries</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Trials: ClinicalTrials.gov, WHO ICTRP. Reviews: PROSPERO</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Free</a:t>
                      </a:r>
                    </a:p>
                  </a:txBody>
                  <a:tcPr marL="73152" marR="73152" marT="45720" marB="45720" anchor="ctr">
                    <a:solidFill>
                      <a:srgbClr val="F5F9FA"/>
                    </a:solidFill>
                  </a:tcPr>
                </a:tc>
              </a:tr>
            </a:tbl>
          </a:graphicData>
        </a:graphic>
      </p:graphicFrame>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PubMed Clinical Queries: a ready-made filter</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80" name="Step"/>
          <p:cNvSpPr/>
          <p:nvPr/>
        </p:nvSpPr>
        <p:spPr>
          <a:xfrm>
            <a:off x="457200" y="1220000"/>
            <a:ext cx="2864400" cy="760000"/>
          </a:xfrm>
          <a:prstGeom prst="homePlate">
            <a:avLst>
              <a:gd name="adj" fmla="val 28000"/>
            </a:avLst>
          </a:prstGeom>
          <a:solidFill>
            <a:srgbClr val="0D7377"/>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Open</a:t>
            </a:r>
          </a:p>
        </p:txBody>
      </p:sp>
      <p:sp>
        <p:nvSpPr>
          <p:cNvPr id="81" name="StepText"/>
          <p:cNvSpPr/>
          <p:nvPr/>
        </p:nvSpPr>
        <p:spPr>
          <a:xfrm>
            <a:off x="497200" y="2140000"/>
            <a:ext cx="272440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PubMed home page</a:t>
            </a:r>
          </a:p>
          <a:p>
            <a:pPr marL="0" indent="0" algn="l">
              <a:lnSpc>
                <a:spcPct val="104000"/>
              </a:lnSpc>
              <a:spcBef>
                <a:spcPts val="200"/>
              </a:spcBef>
              <a:buNone/>
            </a:pPr>
            <a:r>
              <a:rPr lang="en-US" sz="1500" dirty="0">
                <a:solidFill>
                  <a:srgbClr val="000000"/>
                </a:solidFill>
                <a:latin typeface="Arial"/>
                <a:cs typeface="Arial"/>
              </a:rPr>
              <a:t>Clinical Queries, under Find</a:t>
            </a:r>
          </a:p>
        </p:txBody>
      </p:sp>
      <p:sp>
        <p:nvSpPr>
          <p:cNvPr id="82" name="Step"/>
          <p:cNvSpPr/>
          <p:nvPr/>
        </p:nvSpPr>
        <p:spPr>
          <a:xfrm>
            <a:off x="3261600" y="1220000"/>
            <a:ext cx="2864400" cy="760000"/>
          </a:xfrm>
          <a:prstGeom prst="chevron">
            <a:avLst>
              <a:gd name="adj" fmla="val 28000"/>
            </a:avLst>
          </a:prstGeom>
          <a:solidFill>
            <a:srgbClr val="0B376C"/>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Type</a:t>
            </a:r>
          </a:p>
        </p:txBody>
      </p:sp>
      <p:sp>
        <p:nvSpPr>
          <p:cNvPr id="83" name="StepText"/>
          <p:cNvSpPr/>
          <p:nvPr/>
        </p:nvSpPr>
        <p:spPr>
          <a:xfrm>
            <a:off x="3301600" y="2140000"/>
            <a:ext cx="272440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Your topic words</a:t>
            </a:r>
          </a:p>
          <a:p>
            <a:pPr marL="0" indent="0" algn="l">
              <a:lnSpc>
                <a:spcPct val="104000"/>
              </a:lnSpc>
              <a:spcBef>
                <a:spcPts val="200"/>
              </a:spcBef>
              <a:buNone/>
            </a:pPr>
            <a:r>
              <a:rPr lang="en-US" sz="1500" dirty="0">
                <a:solidFill>
                  <a:srgbClr val="000000"/>
                </a:solidFill>
                <a:latin typeface="Arial"/>
                <a:cs typeface="Arial"/>
              </a:rPr>
              <a:t>e.g. septic shock fluid restriction</a:t>
            </a:r>
          </a:p>
        </p:txBody>
      </p:sp>
      <p:sp>
        <p:nvSpPr>
          <p:cNvPr id="84" name="Step"/>
          <p:cNvSpPr/>
          <p:nvPr/>
        </p:nvSpPr>
        <p:spPr>
          <a:xfrm>
            <a:off x="6066000" y="1220000"/>
            <a:ext cx="2864400" cy="760000"/>
          </a:xfrm>
          <a:prstGeom prst="chevron">
            <a:avLst>
              <a:gd name="adj" fmla="val 28000"/>
            </a:avLst>
          </a:prstGeom>
          <a:solidFill>
            <a:srgbClr val="5FA39B"/>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Choose</a:t>
            </a:r>
          </a:p>
        </p:txBody>
      </p:sp>
      <p:sp>
        <p:nvSpPr>
          <p:cNvPr id="85" name="StepText"/>
          <p:cNvSpPr/>
          <p:nvPr/>
        </p:nvSpPr>
        <p:spPr>
          <a:xfrm>
            <a:off x="6106000" y="2140000"/>
            <a:ext cx="272440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Category: therapy, diagnosis, etiology or prognosis</a:t>
            </a:r>
          </a:p>
        </p:txBody>
      </p:sp>
      <p:sp>
        <p:nvSpPr>
          <p:cNvPr id="86" name="Step"/>
          <p:cNvSpPr/>
          <p:nvPr/>
        </p:nvSpPr>
        <p:spPr>
          <a:xfrm>
            <a:off x="8870400" y="1220000"/>
            <a:ext cx="2864400" cy="760000"/>
          </a:xfrm>
          <a:prstGeom prst="chevron">
            <a:avLst>
              <a:gd name="adj" fmla="val 28000"/>
            </a:avLst>
          </a:prstGeom>
          <a:solidFill>
            <a:srgbClr val="0070C0"/>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Scope</a:t>
            </a:r>
          </a:p>
        </p:txBody>
      </p:sp>
      <p:sp>
        <p:nvSpPr>
          <p:cNvPr id="87" name="StepText"/>
          <p:cNvSpPr/>
          <p:nvPr/>
        </p:nvSpPr>
        <p:spPr>
          <a:xfrm>
            <a:off x="8910400" y="2140000"/>
            <a:ext cx="272440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Broad: finds more</a:t>
            </a:r>
          </a:p>
          <a:p>
            <a:pPr marL="0" indent="0" algn="l">
              <a:lnSpc>
                <a:spcPct val="104000"/>
              </a:lnSpc>
              <a:spcBef>
                <a:spcPts val="200"/>
              </a:spcBef>
              <a:buNone/>
            </a:pPr>
            <a:r>
              <a:rPr lang="en-US" sz="1500" dirty="0">
                <a:solidFill>
                  <a:srgbClr val="000000"/>
                </a:solidFill>
                <a:latin typeface="Arial"/>
                <a:cs typeface="Arial"/>
              </a:rPr>
              <a:t>Narrow: more precise</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A quick shortcut for 'is there good evidence?', not a replacement for your own search.</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Optional demo: Google Scholar and 'Cited by'</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B5651D"/>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LIVE DEMO   |   3 min</a:t>
            </a:r>
          </a:p>
        </p:txBody>
      </p:sp>
      <p:sp>
        <p:nvSpPr>
          <p:cNvPr id="51" name="Steps"/>
          <p:cNvSpPr txBox="1"/>
          <p:nvPr/>
        </p:nvSpPr>
        <p:spPr>
          <a:xfrm>
            <a:off x="457200" y="1720000"/>
            <a:ext cx="1127760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Search: restrictive fluid septic shock mortality</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Look: journals, theses, preprints, ranked by a hidden algorithm</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Under a key trial, click 'Cited by', then search within citing articles</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Click the quote icon to see export formats</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B5651D"/>
            </a:solidFill>
          </a:ln>
        </p:spPr>
        <p:txBody>
          <a:bodyPr wrap="square" lIns="182880" tIns="45720" rIns="182880" bIns="45720" rtlCol="0" anchor="ctr">
            <a:normAutofit/>
          </a:bodyPr>
          <a:lstStyle/>
          <a:p>
            <a:pPr marL="0" indent="0" algn="ctr">
              <a:buNone/>
            </a:pPr>
            <a:r>
              <a:rPr lang="en-US" sz="1300" b="1" dirty="0">
                <a:solidFill>
                  <a:srgbClr val="B5651D"/>
                </a:solidFill>
                <a:latin typeface="Arial"/>
                <a:cs typeface="Arial"/>
              </a:rPr>
              <a:t>OUTPUT   </a:t>
            </a:r>
            <a:r>
              <a:rPr lang="en-US" sz="1500" dirty="0">
                <a:solidFill>
                  <a:srgbClr val="000000"/>
                </a:solidFill>
                <a:latin typeface="Arial"/>
                <a:cs typeface="Arial"/>
              </a:rPr>
              <a:t>Participants see what Scholar adds and what it lacks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Text recycling, AI tools and similarity checks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866506"/>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Text recycling</a:t>
            </a:r>
          </a:p>
        </p:txBody>
      </p:sp>
      <p:sp>
        <p:nvSpPr>
          <p:cNvPr id="71" name="CardBody"/>
          <p:cNvSpPr/>
          <p:nvPr/>
        </p:nvSpPr>
        <p:spPr>
          <a:xfrm>
            <a:off x="457200" y="2506506"/>
            <a:ext cx="2669400" cy="14504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Reusing your own published wording</a:t>
            </a:r>
          </a:p>
          <a:p>
            <a:pPr marL="0" indent="0" algn="l">
              <a:lnSpc>
                <a:spcPct val="104000"/>
              </a:lnSpc>
              <a:spcBef>
                <a:spcPts val="400"/>
              </a:spcBef>
              <a:buNone/>
            </a:pPr>
            <a:r>
              <a:rPr lang="en-US" sz="1600" dirty="0">
                <a:solidFill>
                  <a:srgbClr val="000000"/>
                </a:solidFill>
                <a:latin typeface="Arial"/>
                <a:cs typeface="Arial"/>
              </a:rPr>
              <a:t>Check the journal policy</a:t>
            </a:r>
          </a:p>
        </p:txBody>
      </p:sp>
      <p:sp>
        <p:nvSpPr>
          <p:cNvPr id="72" name="CardHead"/>
          <p:cNvSpPr/>
          <p:nvPr/>
        </p:nvSpPr>
        <p:spPr>
          <a:xfrm>
            <a:off x="3326600" y="1866506"/>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AI rewording</a:t>
            </a:r>
          </a:p>
        </p:txBody>
      </p:sp>
      <p:sp>
        <p:nvSpPr>
          <p:cNvPr id="73" name="CardBody"/>
          <p:cNvSpPr/>
          <p:nvPr/>
        </p:nvSpPr>
        <p:spPr>
          <a:xfrm>
            <a:off x="3326600" y="2506506"/>
            <a:ext cx="2669400" cy="14504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Does not remove plagiarism</a:t>
            </a:r>
          </a:p>
          <a:p>
            <a:pPr marL="0" indent="0" algn="l">
              <a:lnSpc>
                <a:spcPct val="104000"/>
              </a:lnSpc>
              <a:spcBef>
                <a:spcPts val="400"/>
              </a:spcBef>
              <a:buNone/>
            </a:pPr>
            <a:r>
              <a:rPr lang="en-US" sz="1600" dirty="0">
                <a:solidFill>
                  <a:srgbClr val="000000"/>
                </a:solidFill>
                <a:latin typeface="Arial"/>
                <a:cs typeface="Arial"/>
              </a:rPr>
              <a:t>You stay responsible</a:t>
            </a:r>
          </a:p>
        </p:txBody>
      </p:sp>
      <p:sp>
        <p:nvSpPr>
          <p:cNvPr id="74" name="CardHead"/>
          <p:cNvSpPr/>
          <p:nvPr/>
        </p:nvSpPr>
        <p:spPr>
          <a:xfrm>
            <a:off x="6196000" y="1866506"/>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AI references</a:t>
            </a:r>
          </a:p>
        </p:txBody>
      </p:sp>
      <p:sp>
        <p:nvSpPr>
          <p:cNvPr id="75" name="CardBody"/>
          <p:cNvSpPr/>
          <p:nvPr/>
        </p:nvSpPr>
        <p:spPr>
          <a:xfrm>
            <a:off x="6196000" y="2506506"/>
            <a:ext cx="2669400" cy="14504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May be invented</a:t>
            </a:r>
          </a:p>
          <a:p>
            <a:pPr marL="0" indent="0" algn="l">
              <a:lnSpc>
                <a:spcPct val="104000"/>
              </a:lnSpc>
              <a:spcBef>
                <a:spcPts val="400"/>
              </a:spcBef>
              <a:buNone/>
            </a:pPr>
            <a:r>
              <a:rPr lang="en-US" sz="1600" dirty="0">
                <a:solidFill>
                  <a:srgbClr val="000000"/>
                </a:solidFill>
                <a:latin typeface="Arial"/>
                <a:cs typeface="Arial"/>
              </a:rPr>
              <a:t>Find every one in PubMed</a:t>
            </a:r>
          </a:p>
        </p:txBody>
      </p:sp>
      <p:sp>
        <p:nvSpPr>
          <p:cNvPr id="76" name="CardHead"/>
          <p:cNvSpPr/>
          <p:nvPr/>
        </p:nvSpPr>
        <p:spPr>
          <a:xfrm>
            <a:off x="9065400" y="1866506"/>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Similarity checks</a:t>
            </a:r>
          </a:p>
        </p:txBody>
      </p:sp>
      <p:sp>
        <p:nvSpPr>
          <p:cNvPr id="77" name="CardBody"/>
          <p:cNvSpPr/>
          <p:nvPr/>
        </p:nvSpPr>
        <p:spPr>
          <a:xfrm>
            <a:off x="9065400" y="2506506"/>
            <a:ext cx="2669400" cy="14504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Journals screen submissions for copied text</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Write from understanding, cite what you use, and check every reference yourself.</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Logo"/>
          <p:cNvPicPr>
            <a:picLocks noChangeAspect="1"/>
          </p:cNvPicPr>
          <p:nvPr/>
        </p:nvPicPr>
        <p:blipFill>
          <a:blip r:embed="rId3"/>
          <a:stretch>
            <a:fillRect/>
          </a:stretch>
        </p:blipFill>
        <p:spPr>
          <a:xfrm>
            <a:off x="4438553" y="723719"/>
            <a:ext cx="3314894" cy="2906250"/>
          </a:xfrm>
          <a:prstGeom prst="rect">
            <a:avLst/>
          </a:prstGeom>
        </p:spPr>
      </p:pic>
      <p:sp>
        <p:nvSpPr>
          <p:cNvPr id="3" name="CopyHead"/>
          <p:cNvSpPr txBox="1"/>
          <p:nvPr/>
        </p:nvSpPr>
        <p:spPr>
          <a:xfrm>
            <a:off x="1100000" y="3650000"/>
            <a:ext cx="9000000" cy="500000"/>
          </a:xfrm>
          <a:prstGeom prst="rect">
            <a:avLst/>
          </a:prstGeom>
          <a:noFill/>
          <a:ln>
            <a:noFill/>
          </a:ln>
        </p:spPr>
        <p:txBody>
          <a:bodyPr wrap="square" lIns="0" tIns="45720" rIns="0" bIns="45720" rtlCol="0" anchor="t"/>
          <a:lstStyle/>
          <a:p>
            <a:pPr marL="0" indent="0" algn="l">
              <a:buNone/>
            </a:pPr>
            <a:r>
              <a:rPr lang="en-US" sz="2400" b="1" dirty="0">
                <a:solidFill>
                  <a:srgbClr val="4472C4"/>
                </a:solidFill>
                <a:latin typeface="Arial"/>
                <a:cs typeface="Arial"/>
              </a:rPr>
              <a:t>Copyright © Neudata, 2026</a:t>
            </a:r>
          </a:p>
        </p:txBody>
      </p:sp>
      <p:sp>
        <p:nvSpPr>
          <p:cNvPr id="4" name="CopyBody"/>
          <p:cNvSpPr txBox="1"/>
          <p:nvPr/>
        </p:nvSpPr>
        <p:spPr>
          <a:xfrm>
            <a:off x="1100000" y="4200000"/>
            <a:ext cx="9991440" cy="2200000"/>
          </a:xfrm>
          <a:prstGeom prst="rect">
            <a:avLst/>
          </a:prstGeom>
          <a:noFill/>
          <a:ln>
            <a:noFill/>
          </a:ln>
        </p:spPr>
        <p:txBody>
          <a:bodyPr wrap="square" lIns="0" tIns="45720" rIns="0" bIns="45720" rtlCol="0" anchor="t"/>
          <a:lstStyle/>
          <a:p>
            <a:pPr marL="0" indent="0" algn="l">
              <a:spcBef>
                <a:spcPts val="100"/>
              </a:spcBef>
              <a:buNone/>
            </a:pPr>
            <a:r>
              <a:rPr lang="en-US" sz="1200" dirty="0">
                <a:solidFill>
                  <a:srgbClr val="000000"/>
                </a:solidFill>
                <a:latin typeface="Courier New"/>
                <a:cs typeface="Courier New"/>
              </a:rPr>
              <a:t>All property rights and copyright are reserved.</a:t>
            </a:r>
          </a:p>
          <a:p>
            <a:pPr>
              <a:buNone/>
            </a:pPr>
            <a:endParaRPr sz="800"/>
          </a:p>
          <a:p>
            <a:pPr marL="0" indent="0" algn="l">
              <a:spcBef>
                <a:spcPts val="100"/>
              </a:spcBef>
              <a:buNone/>
            </a:pPr>
            <a:r>
              <a:rPr lang="en-US" sz="1200" dirty="0">
                <a:solidFill>
                  <a:srgbClr val="000000"/>
                </a:solidFill>
                <a:latin typeface="Courier New"/>
                <a:cs typeface="Courier New"/>
              </a:rPr>
              <a:t>This presentation contains proprietary data, information, and materials developed by Neudata for dedicated use only and may not be communicated, copied, reproduced, distributed, published, or cited, in whole or in part, without the prior written consent of Neudata.</a:t>
            </a:r>
          </a:p>
          <a:p>
            <a:pPr marL="0" indent="0" algn="l">
              <a:spcBef>
                <a:spcPts val="100"/>
              </a:spcBef>
              <a:buNone/>
            </a:pPr>
            <a:r>
              <a:rPr lang="en-US" sz="1200" dirty="0">
                <a:solidFill>
                  <a:srgbClr val="000000"/>
                </a:solidFill>
                <a:latin typeface="Courier New"/>
                <a:cs typeface="Courier New"/>
              </a:rPr>
              <a:t>Where explicit written permission has been granted, appropriate attribution must be included, followed by “by courtesy of Neudata”.</a:t>
            </a:r>
          </a:p>
          <a:p>
            <a:pPr>
              <a:buNone/>
            </a:pPr>
            <a:endParaRPr sz="800"/>
          </a:p>
          <a:p>
            <a:pPr marL="0" indent="0" algn="l">
              <a:spcBef>
                <a:spcPts val="100"/>
              </a:spcBef>
              <a:buNone/>
            </a:pPr>
            <a:r>
              <a:rPr lang="en-US" sz="1200" dirty="0">
                <a:solidFill>
                  <a:srgbClr val="000000"/>
                </a:solidFill>
                <a:latin typeface="Courier New"/>
                <a:cs typeface="Courier New"/>
              </a:rPr>
              <a:t>Any unauthorized use or infringement of these materials may give rise to legal action and claims for damages, without prejudice to any other rights of Neudata, including rights relating to patents, trademarks, or other forms of intellectual property protection.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sp>
        <p:nvSpPr>
          <p:cNvPr id="905"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x</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Relationships xmlns="http://schemas.openxmlformats.org/package/2006/relationships">
  <Relationship Id="rId1" Type="http://schemas.openxmlformats.org/officeDocument/2006/relationships/customXmlProps" Target="itemProps1.xml"/>
</Relationships>

</file>

<file path=customXml/_rels/item2.xml.rels><?xml version="1.0" encoding="utf-8"?>
<Relationships xmlns="http://schemas.openxmlformats.org/package/2006/relationships">
  <Relationship Id="rId1" Type="http://schemas.openxmlformats.org/officeDocument/2006/relationships/customXmlProps" Target="itemProps2.xml"/>
</Relationships>

</file>

<file path=customXml/_rels/item3.xml.rels><?xml version="1.0" encoding="utf-8"?>
<Relationships xmlns="http://schemas.openxmlformats.org/package/2006/relationships">
  <Relationship Id="rId1" Type="http://schemas.openxmlformats.org/officeDocument/2006/relationships/customXmlProps" Target="itemProps3.xml"/>
</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e658d648-6ffc-4f30-955e-342d2c65b5c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54D7B907B5DFD428D1C0297734363F0" ma:contentTypeVersion="15" ma:contentTypeDescription="Een nieuw document maken." ma:contentTypeScope="" ma:versionID="26c99ba727eaa891493a7fa95ff6c725">
  <xsd:schema xmlns:xsd="http://www.w3.org/2001/XMLSchema" xmlns:xs="http://www.w3.org/2001/XMLSchema" xmlns:p="http://schemas.microsoft.com/office/2006/metadata/properties" xmlns:ns3="e658d648-6ffc-4f30-955e-342d2c65b5cc" xmlns:ns4="ab59a5c7-b96d-406d-bbef-f0a1b42de2f3" targetNamespace="http://schemas.microsoft.com/office/2006/metadata/properties" ma:root="true" ma:fieldsID="786a918a36af2f8db8f60bc36475a9d3" ns3:_="" ns4:_="">
    <xsd:import namespace="e658d648-6ffc-4f30-955e-342d2c65b5cc"/>
    <xsd:import namespace="ab59a5c7-b96d-406d-bbef-f0a1b42de2f3"/>
    <xsd:element name="properties">
      <xsd:complexType>
        <xsd:sequence>
          <xsd:element name="documentManagement">
            <xsd:complexType>
              <xsd:all>
                <xsd:element ref="ns3:_activity" minOccurs="0"/>
                <xsd:element ref="ns4:SharedWithUsers" minOccurs="0"/>
                <xsd:element ref="ns4:SharedWithDetails" minOccurs="0"/>
                <xsd:element ref="ns4:SharingHintHash" minOccurs="0"/>
                <xsd:element ref="ns3:MediaServiceMetadata" minOccurs="0"/>
                <xsd:element ref="ns3:MediaServiceFastMetadata" minOccurs="0"/>
                <xsd:element ref="ns3:MediaServiceObjectDetectorVersions" minOccurs="0"/>
                <xsd:element ref="ns3:MediaServiceDateTaken" minOccurs="0"/>
                <xsd:element ref="ns3:MediaServiceAutoTags" minOccurs="0"/>
                <xsd:element ref="ns3:MediaLengthInSeconds" minOccurs="0"/>
                <xsd:element ref="ns3:MediaServiceSearchProperties" minOccurs="0"/>
                <xsd:element ref="ns3:MediaServiceSystem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58d648-6ffc-4f30-955e-342d2c65b5cc" elementFormDefault="qualified">
    <xsd:import namespace="http://schemas.microsoft.com/office/2006/documentManagement/types"/>
    <xsd:import namespace="http://schemas.microsoft.com/office/infopath/2007/PartnerControls"/>
    <xsd:element name="_activity" ma:index="8" nillable="true" ma:displayName="_activity" ma:hidden="true" ma:internalName="_activity">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SystemTags" ma:index="19" nillable="true" ma:displayName="MediaServiceSystemTags" ma:hidden="true" ma:internalName="MediaServiceSystemTags" ma:readOnly="true">
      <xsd:simpleType>
        <xsd:restriction base="dms:Note"/>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b59a5c7-b96d-406d-bbef-f0a1b42de2f3" elementFormDefault="qualified">
    <xsd:import namespace="http://schemas.microsoft.com/office/2006/documentManagement/types"/>
    <xsd:import namespace="http://schemas.microsoft.com/office/infopath/2007/PartnerControls"/>
    <xsd:element name="SharedWithUsers" ma:index="9"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0" nillable="true" ma:displayName="Gedeeld met details" ma:internalName="SharedWithDetails" ma:readOnly="true">
      <xsd:simpleType>
        <xsd:restriction base="dms:Note">
          <xsd:maxLength value="255"/>
        </xsd:restriction>
      </xsd:simpleType>
    </xsd:element>
    <xsd:element name="SharingHintHash" ma:index="11" nillable="true" ma:displayName="Hint-hash dele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90B55F9-5C8D-46ED-979A-F6455BC92B05}">
  <ds:schemaRefs>
    <ds:schemaRef ds:uri="e658d648-6ffc-4f30-955e-342d2c65b5cc"/>
    <ds:schemaRef ds:uri="ab59a5c7-b96d-406d-bbef-f0a1b42de2f3"/>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http://purl.org/dc/dcmitype/"/>
    <ds:schemaRef ds:uri="http://schemas.microsoft.com/office/infopath/2007/PartnerControls"/>
    <ds:schemaRef ds:uri="http://www.w3.org/XML/1998/namespace"/>
    <ds:schemaRef ds:uri="http://purl.org/dc/terms/"/>
  </ds:schemaRefs>
</ds:datastoreItem>
</file>

<file path=customXml/itemProps2.xml><?xml version="1.0" encoding="utf-8"?>
<ds:datastoreItem xmlns:ds="http://schemas.openxmlformats.org/officeDocument/2006/customXml" ds:itemID="{183C2C74-28C0-461B-998D-91BCFE0ECC1C}">
  <ds:schemaRefs>
    <ds:schemaRef ds:uri="http://schemas.microsoft.com/sharepoint/v3/contenttype/forms"/>
  </ds:schemaRefs>
</ds:datastoreItem>
</file>

<file path=customXml/itemProps3.xml><?xml version="1.0" encoding="utf-8"?>
<ds:datastoreItem xmlns:ds="http://schemas.openxmlformats.org/officeDocument/2006/customXml" ds:itemID="{A73EACF0-A77F-4E50-B4B4-74F98872DC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658d648-6ffc-4f30-955e-342d2c65b5cc"/>
    <ds:schemaRef ds:uri="ab59a5c7-b96d-406d-bbef-f0a1b42de2f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2181</TotalTime>
  <Words>443</Words>
  <Application>Microsoft Office PowerPoint</Application>
  <PresentationFormat>Widescreen</PresentationFormat>
  <Paragraphs>58</Paragraphs>
  <Slides>4</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vt:i4>
      </vt:variant>
    </vt:vector>
  </HeadingPairs>
  <TitlesOfParts>
    <vt:vector size="12" baseType="lpstr">
      <vt:lpstr>Arial</vt:lpstr>
      <vt:lpstr>Calibri</vt:lpstr>
      <vt:lpstr>Century Gothic</vt:lpstr>
      <vt:lpstr>Consolas</vt:lpstr>
      <vt:lpstr>Segoe UI</vt:lpstr>
      <vt:lpstr>Segoe UI (Body)</vt:lpstr>
      <vt:lpstr>Verdana</vt:lpstr>
      <vt:lpstr>Office Theme</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Osangir Bernard</dc:creator>
  <cp:keywords/>
  <dc:description>generated using python-pptx</dc:description>
  <cp:lastModifiedBy>Bernard OSANG'IR</cp:lastModifiedBy>
  <cp:revision>75</cp:revision>
  <dcterms:created xsi:type="dcterms:W3CDTF">2013-01-27T09:14:16Z</dcterms:created>
  <dcterms:modified xsi:type="dcterms:W3CDTF">2026-06-28T14:46:43Z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0x010100F54D7B907B5DFD428D1C0297734363F0</vt:lpwstr>
  </property>
</Properties>
</file>