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Default Extension="png" ContentType="image/png"/>
</Types>
</file>

<file path=_rels/.rels><?xml version="1.0" encoding="utf-8"?>
<Relationships xmlns="http://schemas.openxmlformats.org/package/2006/relationships">
  <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5" Type="http://schemas.openxmlformats.org/officeDocument/2006/relationships/custom-properties" Target="docProps/custom.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
  </p:notesMasterIdLst>
  <p:handoutMasterIdLst>
    <p:handoutMasterId r:id="rId10"/>
  </p:handoutMasterIdLst>
  <p:sldIdLst>
    <p:sldId id="256" r:id="rId100"/>
    <p:sldId id="257" r:id="rId101"/>
    <p:sldId id="258" r:id="rId102"/>
    <p:sldId id="259" r:id="rId103"/>
    <p:sldId id="260" r:id="rId104"/>
    <p:sldId id="261" r:id="rId105"/>
    <p:sldId id="262" r:id="rId106"/>
    <p:sldId id="263" r:id="rId107"/>
    <p:sldId id="264" r:id="rId108"/>
    <p:sldId id="265" r:id="rId109"/>
    <p:sldId id="266" r:id="rId110"/>
    <p:sldId id="267" r:id="rId111"/>
    <p:sldId id="268" r:id="rId112"/>
    <p:sldId id="269" r:id="rId113"/>
    <p:sldId id="270" r:id="rId114"/>
    <p:sldId id="271" r:id="rId115"/>
    <p:sldId id="272" r:id="rId116"/>
    <p:sldId id="273" r:id="rId117"/>
    <p:sldId id="274" r:id="rId118"/>
    <p:sldId id="275" r:id="rId119"/>
    <p:sldId id="276" r:id="rId120"/>
    <p:sldId id="277" r:id="rId121"/>
    <p:sldId id="278" r:id="rId122"/>
    <p:sldId id="279" r:id="rId123"/>
    <p:sldId id="280" r:id="rId124"/>
    <p:sldId id="281" r:id="rId125"/>
    <p:sldId id="282" r:id="rId126"/>
    <p:sldId id="283" r:id="rId127"/>
    <p:sldId id="284" r:id="rId128"/>
    <p:sldId id="285" r:id="rId129"/>
    <p:sldId id="286" r:id="rId130"/>
    <p:sldId id="287" r:id="rId131"/>
    <p:sldId id="288" r:id="rId132"/>
    <p:sldId id="289" r:id="rId133"/>
    <p:sldId id="290" r:id="rId134"/>
    <p:sldId id="291" r:id="rId135"/>
    <p:sldId id="292" r:id="rId136"/>
    <p:sldId id="293" r:id="rId137"/>
    <p:sldId id="294" r:id="rId138"/>
    <p:sldId id="295" r:id="rId139"/>
    <p:sldId id="296" r:id="rId140"/>
    <p:sldId id="297" r:id="rId141"/>
    <p:sldId id="298" r:id="rId142"/>
    <p:sldId id="299" r:id="rId143"/>
    <p:sldId id="300" r:id="rId144"/>
    <p:sldId id="301" r:id="rId145"/>
    <p:sldId id="302" r:id="rId146"/>
    <p:sldId id="303" r:id="rId147"/>
    <p:sldId id="304" r:id="rId148"/>
    <p:sldId id="305" r:id="rId149"/>
    <p:sldId id="306" r:id="rId150"/>
    <p:sldId id="307" r:id="rId151"/>
    <p:sldId id="308" r:id="rId1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1859C"/>
    <a:srgbClr val="23815D"/>
    <a:srgbClr val="27C00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362" autoAdjust="0"/>
  </p:normalViewPr>
  <p:slideViewPr>
    <p:cSldViewPr snapToGrid="0" snapToObjects="1">
      <p:cViewPr varScale="1">
        <p:scale>
          <a:sx n="111" d="100"/>
          <a:sy n="111" d="100"/>
        </p:scale>
        <p:origin x="558" y="96"/>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Relationship Id="rId13"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11" Type="http://schemas.openxmlformats.org/officeDocument/2006/relationships/presProps" Target="presProps.xml"/><Relationship Id="rId10"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notesMaster" Target="notesMasters/notesMaster1.xml"/><Relationship Id="rId14" Type="http://schemas.openxmlformats.org/officeDocument/2006/relationships/tableStyles" Target="tableStyles.xml"/><Relationship Id="rId100" Type="http://schemas.openxmlformats.org/officeDocument/2006/relationships/slide" Target="slides/slide1.xml"/><Relationship Id="rId101" Type="http://schemas.openxmlformats.org/officeDocument/2006/relationships/slide" Target="slides/slide2.xml"/><Relationship Id="rId102" Type="http://schemas.openxmlformats.org/officeDocument/2006/relationships/slide" Target="slides/slide3.xml"/><Relationship Id="rId103" Type="http://schemas.openxmlformats.org/officeDocument/2006/relationships/slide" Target="slides/slide4.xml"/><Relationship Id="rId104" Type="http://schemas.openxmlformats.org/officeDocument/2006/relationships/slide" Target="slides/slide5.xml"/><Relationship Id="rId105" Type="http://schemas.openxmlformats.org/officeDocument/2006/relationships/slide" Target="slides/slide6.xml"/><Relationship Id="rId106" Type="http://schemas.openxmlformats.org/officeDocument/2006/relationships/slide" Target="slides/slide7.xml"/><Relationship Id="rId107" Type="http://schemas.openxmlformats.org/officeDocument/2006/relationships/slide" Target="slides/slide8.xml"/><Relationship Id="rId108" Type="http://schemas.openxmlformats.org/officeDocument/2006/relationships/slide" Target="slides/slide9.xml"/><Relationship Id="rId109" Type="http://schemas.openxmlformats.org/officeDocument/2006/relationships/slide" Target="slides/slide10.xml"/><Relationship Id="rId110" Type="http://schemas.openxmlformats.org/officeDocument/2006/relationships/slide" Target="slides/slide11.xml"/><Relationship Id="rId111" Type="http://schemas.openxmlformats.org/officeDocument/2006/relationships/slide" Target="slides/slide12.xml"/><Relationship Id="rId112" Type="http://schemas.openxmlformats.org/officeDocument/2006/relationships/slide" Target="slides/slide13.xml"/><Relationship Id="rId113" Type="http://schemas.openxmlformats.org/officeDocument/2006/relationships/slide" Target="slides/slide14.xml"/><Relationship Id="rId114" Type="http://schemas.openxmlformats.org/officeDocument/2006/relationships/slide" Target="slides/slide15.xml"/><Relationship Id="rId115" Type="http://schemas.openxmlformats.org/officeDocument/2006/relationships/slide" Target="slides/slide16.xml"/><Relationship Id="rId116" Type="http://schemas.openxmlformats.org/officeDocument/2006/relationships/slide" Target="slides/slide17.xml"/><Relationship Id="rId117" Type="http://schemas.openxmlformats.org/officeDocument/2006/relationships/slide" Target="slides/slide18.xml"/><Relationship Id="rId118" Type="http://schemas.openxmlformats.org/officeDocument/2006/relationships/slide" Target="slides/slide19.xml"/><Relationship Id="rId119" Type="http://schemas.openxmlformats.org/officeDocument/2006/relationships/slide" Target="slides/slide20.xml"/><Relationship Id="rId120" Type="http://schemas.openxmlformats.org/officeDocument/2006/relationships/slide" Target="slides/slide21.xml"/><Relationship Id="rId121" Type="http://schemas.openxmlformats.org/officeDocument/2006/relationships/slide" Target="slides/slide22.xml"/><Relationship Id="rId122" Type="http://schemas.openxmlformats.org/officeDocument/2006/relationships/slide" Target="slides/slide23.xml"/><Relationship Id="rId123" Type="http://schemas.openxmlformats.org/officeDocument/2006/relationships/slide" Target="slides/slide24.xml"/><Relationship Id="rId124" Type="http://schemas.openxmlformats.org/officeDocument/2006/relationships/slide" Target="slides/slide25.xml"/><Relationship Id="rId125" Type="http://schemas.openxmlformats.org/officeDocument/2006/relationships/slide" Target="slides/slide26.xml"/><Relationship Id="rId126" Type="http://schemas.openxmlformats.org/officeDocument/2006/relationships/slide" Target="slides/slide27.xml"/><Relationship Id="rId127" Type="http://schemas.openxmlformats.org/officeDocument/2006/relationships/slide" Target="slides/slide28.xml"/><Relationship Id="rId128" Type="http://schemas.openxmlformats.org/officeDocument/2006/relationships/slide" Target="slides/slide29.xml"/><Relationship Id="rId129" Type="http://schemas.openxmlformats.org/officeDocument/2006/relationships/slide" Target="slides/slide30.xml"/><Relationship Id="rId130" Type="http://schemas.openxmlformats.org/officeDocument/2006/relationships/slide" Target="slides/slide31.xml"/><Relationship Id="rId131" Type="http://schemas.openxmlformats.org/officeDocument/2006/relationships/slide" Target="slides/slide32.xml"/><Relationship Id="rId132" Type="http://schemas.openxmlformats.org/officeDocument/2006/relationships/slide" Target="slides/slide33.xml"/><Relationship Id="rId133" Type="http://schemas.openxmlformats.org/officeDocument/2006/relationships/slide" Target="slides/slide34.xml"/><Relationship Id="rId134" Type="http://schemas.openxmlformats.org/officeDocument/2006/relationships/slide" Target="slides/slide35.xml"/><Relationship Id="rId135" Type="http://schemas.openxmlformats.org/officeDocument/2006/relationships/slide" Target="slides/slide36.xml"/><Relationship Id="rId136" Type="http://schemas.openxmlformats.org/officeDocument/2006/relationships/slide" Target="slides/slide37.xml"/><Relationship Id="rId137" Type="http://schemas.openxmlformats.org/officeDocument/2006/relationships/slide" Target="slides/slide38.xml"/><Relationship Id="rId138" Type="http://schemas.openxmlformats.org/officeDocument/2006/relationships/slide" Target="slides/slide39.xml"/><Relationship Id="rId139" Type="http://schemas.openxmlformats.org/officeDocument/2006/relationships/slide" Target="slides/slide40.xml"/><Relationship Id="rId140" Type="http://schemas.openxmlformats.org/officeDocument/2006/relationships/slide" Target="slides/slide41.xml"/><Relationship Id="rId141" Type="http://schemas.openxmlformats.org/officeDocument/2006/relationships/slide" Target="slides/slide42.xml"/><Relationship Id="rId142" Type="http://schemas.openxmlformats.org/officeDocument/2006/relationships/slide" Target="slides/slide43.xml"/><Relationship Id="rId143" Type="http://schemas.openxmlformats.org/officeDocument/2006/relationships/slide" Target="slides/slide44.xml"/><Relationship Id="rId144" Type="http://schemas.openxmlformats.org/officeDocument/2006/relationships/slide" Target="slides/slide45.xml"/><Relationship Id="rId145" Type="http://schemas.openxmlformats.org/officeDocument/2006/relationships/slide" Target="slides/slide46.xml"/><Relationship Id="rId146" Type="http://schemas.openxmlformats.org/officeDocument/2006/relationships/slide" Target="slides/slide47.xml"/><Relationship Id="rId147" Type="http://schemas.openxmlformats.org/officeDocument/2006/relationships/slide" Target="slides/slide48.xml"/><Relationship Id="rId148" Type="http://schemas.openxmlformats.org/officeDocument/2006/relationships/slide" Target="slides/slide49.xml"/><Relationship Id="rId149" Type="http://schemas.openxmlformats.org/officeDocument/2006/relationships/slide" Target="slides/slide50.xml"/><Relationship Id="rId150" Type="http://schemas.openxmlformats.org/officeDocument/2006/relationships/slide" Target="slides/slide51.xml"/><Relationship Id="rId151" Type="http://schemas.openxmlformats.org/officeDocument/2006/relationships/slide" Target="slides/slide52.xml"/><Relationship Id="rId152" Type="http://schemas.openxmlformats.org/officeDocument/2006/relationships/slide" Target="slides/slide53.xml"/></Relationships>
</file>

<file path=ppt/handoutMasters/_rels/handoutMaster1.xml.rels><?xml version="1.0" encoding="utf-8"?>
<Relationships xmlns="http://schemas.openxmlformats.org/package/2006/relationships">
  <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B5D52A-429B-4F3B-9065-09BE3B66FFEC}" type="datetimeFigureOut">
              <a:rPr lang="en-US" smtClean="0"/>
              <a:t>6/28/2026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2EE22F7-24BD-4EBD-8854-47F4E943AAF7}" type="slidenum">
              <a:rPr lang="en-US" smtClean="0"/>
              <a:t>‹#›</a:t>
            </a:fld>
            <a:endParaRPr lang="en-US"/>
          </a:p>
        </p:txBody>
      </p:sp>
    </p:spTree>
    <p:extLst>
      <p:ext uri="{BB962C8B-B14F-4D97-AF65-F5344CB8AC3E}">
        <p14:creationId xmlns:p14="http://schemas.microsoft.com/office/powerpoint/2010/main" val="458501032"/>
      </p:ext>
    </p:extLst>
  </p:cSld>
  <p:clrMap bg1="lt1" tx1="dk1" bg2="lt2" tx2="dk2" accent1="accent1" accent2="accent2" accent3="accent3" accent4="accent4" accent5="accent5" accent6="accent6" hlink="hlink" folHlink="folHlink"/>
</p:handoutMaster>
</file>

<file path=ppt/notesMasters/_rels/notesMaster1.xml.rels><?xml version="1.0" encoding="utf-8"?>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7C3607-6095-4CD0-92A0-FFEF984E53C8}" type="datetimeFigureOut">
              <a:rPr lang="en-US" smtClean="0"/>
              <a:t>6/28/2026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2F38D-C8BB-4D18-A518-262BC2556B91}" type="slidenum">
              <a:rPr lang="en-US" smtClean="0"/>
              <a:t>‹#›</a:t>
            </a:fld>
            <a:endParaRPr lang="en-US"/>
          </a:p>
        </p:txBody>
      </p:sp>
    </p:spTree>
    <p:extLst>
      <p:ext uri="{BB962C8B-B14F-4D97-AF65-F5344CB8AC3E}">
        <p14:creationId xmlns:p14="http://schemas.microsoft.com/office/powerpoint/2010/main" val="776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Title slide (0:00, 19:30).</a:t>
            </a:r>
          </a:p>
          <a:p>
            <a:r>
              <a:rPr lang="en-US" sz="1400" b="0" dirty="0"/>
              <a:t>Welcome everyone. Introduce the trainers in one sentence each.</a:t>
            </a:r>
          </a:p>
          <a:p>
            <a:r>
              <a:rPr lang="en-US" sz="1400" b="0" dirty="0"/>
              <a:t>Key message: over eight Saturday evenings, one session a week, we walk the whole road of research together: from a question at the bedside to a paper ready to submit.</a:t>
            </a:r>
          </a:p>
          <a:p>
            <a:r>
              <a:rPr lang="en-US" sz="1400" b="0" dirty="0"/>
              <a:t>No statistics software, no formulas to memorise: pictures, examples from your own departments, and short tasks we do together as one class. We go slowly. Nobody is expected to know anything yet.</a:t>
            </a:r>
          </a:p>
          <a:p>
            <a:r>
              <a:rPr lang="en-US" sz="1400" b="0" dirty="0"/>
              <a:t>Online set-up: ask everyone to check sound, rename themselves with their full name, and find the chat, the poll and the 'raise hand' button. We use all three today.</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Open with a question to the class: 'Think of one thing in your department where colleagues do it differently and nobody knows which way is best. Type it in the chat.'</a:t>
            </a:r>
          </a:p>
          <a:p>
            <a:r>
              <a:rPr lang="en-US" sz="1400" b="0" dirty="0"/>
              <a:t>Read 2-3 answers aloud. Expected: fluids, sedation, mobilisation, wound dressings, line care.</a:t>
            </a:r>
          </a:p>
          <a:p>
            <a:r>
              <a:rPr lang="en-US" sz="1400" b="0" dirty="0"/>
              <a:t>Key teaching point: research starts from clinical uncertainty, not from statistics.</a:t>
            </a:r>
          </a:p>
          <a:p>
            <a:r>
              <a:rPr lang="en-US" sz="1400" b="0" dirty="0"/>
              <a:t>Copy the chat answers into the shared course document. They are candidate topics for your own proposals.</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Walk along the road: Weeks 1-2 the question and the evidence. Weeks 3-4 design and bias. Weeks 5-6 data and analysis. Weeks 7-8 ethics, writing and publishing. One online session every Saturday (19:30 to 22:30), with a full week between sessions for the homework.</a:t>
            </a:r>
          </a:p>
          <a:p>
            <a:r>
              <a:rPr lang="en-US" sz="1400" b="0" dirty="0"/>
              <a:t>This whole course is Level 1: it covers every step from question to publication. Weeks 1-4 build understanding and design skills. Weeks 5-8 apply them to data, writing and publishing.</a:t>
            </a:r>
          </a:p>
          <a:p>
            <a:r>
              <a:rPr lang="en-US" sz="1400" b="0" dirty="0"/>
              <a:t>One running example travels with us: fluids in septic shock and 28-day mortality. From Session 5 it continues in the course study, FLUID-ICU.</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course (Level 1) takes you from a clinical question to a published paper. Level 2 is a hands-on statistics course in R for those who want to run analyses themselves. Level 3 covers advanced, specialised methods.</a:t>
            </a:r>
          </a:p>
          <a:p>
            <a:r>
              <a:rPr lang="en-US" sz="1400" b="0" dirty="0"/>
              <a:t>Within Level 1 we use a realistic dataset of 620 ICU patients (FLUID-ICU): we describe it, analyse it and write it up. The trainers run the software. You read and interpret the results.</a:t>
            </a:r>
          </a:p>
          <a:p>
            <a:r>
              <a:rPr lang="en-US" sz="1400" b="0" dirty="0"/>
              <a:t>Misconception to defuse: 'research is only for statisticians or professors'. Most good clinical questions come from nurses and doctors at the bedside.</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Product 1: your own research proposal on a question from your own department, built one part every two weeks and submitted in Session 8. About five volunteers present theirs in Session 8 (6 minutes each). The written proposal is what is scored for everyone.</a:t>
            </a:r>
          </a:p>
          <a:p>
            <a:r>
              <a:rPr lang="en-US" sz="1400" b="0" dirty="0"/>
              <a:t>Product 2: your own draft manuscript. FLUID-ICU is a course study of 620 ICU patients with sepsis. It has five research questions (Q1 to Q5). Each of you chooses one question and receives its results pack (tables and figures). Yes: we give you the results and you write the paper. You do not analyse data yourself.</a:t>
            </a:r>
          </a:p>
          <a:p>
            <a:r>
              <a:rPr lang="en-US" sz="1400" b="0" dirty="0"/>
              <a:t>We read the results together in Weeks 5-6 and write in Weeks 7-8. After Session 8 each participant reviews one colleague's draft (the trainers assign it) and replies to the review of their own draft, like real authors.</a:t>
            </a:r>
          </a:p>
          <a:p>
            <a:r>
              <a:rPr lang="en-US" sz="1400" b="0" dirty="0"/>
              <a:t>Point to the briefs in the course folder: Course/Assignment/proposal_brief and Course/Assignment/manuscript_brief.</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Walk across the four cards, one per two-week block.</a:t>
            </a:r>
          </a:p>
          <a:p>
            <a:r>
              <a:rPr lang="en-US" sz="1400" b="0" dirty="0"/>
              <a:t>Key teaching point: the aim is understanding and interpretation, not computation. The trainers run the analyses. You learn to read them and write them up.</a:t>
            </a:r>
          </a:p>
          <a:p>
            <a:r>
              <a:rPr lang="en-US" sz="1400" b="0" dirty="0"/>
              <a:t>Ask the class: 'Which card worries you most? Answer in the chat.' Expected: analyse. Reassure: we go slowly, with pictures, and check understanding every 20 minutes.</a:t>
            </a:r>
          </a:p>
          <a:p>
            <a:r>
              <a:rPr lang="en-US" sz="1400" b="0" dirty="0"/>
              <a:t>Return to this slide in Session 8 to show progress.</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Same rhythm every Saturday, 19:30 to 22:30: recap, two teaching blocks with checks and short tasks, a 15-minute break, and time to build your proposal or your paper.</a:t>
            </a:r>
          </a:p>
          <a:p>
            <a:r>
              <a:rPr lang="en-US" sz="1400" b="0" dirty="0"/>
              <a:t>Every 20 minutes we stop for a quick check of understanding, usually a poll. If the class is not with us, we slow down. Each session ends with 'extra slides' that we only use if there is time. You can read them at home.</a:t>
            </a:r>
          </a:p>
          <a:p>
            <a:r>
              <a:rPr lang="en-US" sz="1400" b="0" dirty="0"/>
              <a:t>Keep the break to 15 minutes and start again on time.</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Part 1 (Weeks 1-2): the question and the background. Part 2 (Weeks 3-4): the design. Part 3 (Weeks 5-6): the data and the analysis plan. Part 4 (Session 7): ethics, feasibility and a publication plan.</a:t>
            </a:r>
          </a:p>
          <a:p>
            <a:r>
              <a:rPr lang="en-US" sz="1400" b="0" dirty="0"/>
              <a:t>In each proposal-builder slot the trainer first fills in the part for the running example on a shared screen. then you draft the same part for your own question.</a:t>
            </a:r>
          </a:p>
          <a:p>
            <a:r>
              <a:rPr lang="en-US" sz="1400" b="0" dirty="0"/>
              <a:t>Everyone submits the complete proposal in Session 8. About five volunteers present theirs (6 minutes each).</a:t>
            </a:r>
          </a:p>
          <a:p>
            <a:r>
              <a:rPr lang="en-US" sz="1400" b="0" dirty="0"/>
              <a:t>Template: Course/Templates/Research_Proposal_Template.docx (sent by email before Session 1).</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class is about 30 doctors and nurses joining from home. We work as one class for every task, so there are no groups and no roles.</a:t>
            </a:r>
          </a:p>
          <a:p>
            <a:r>
              <a:rPr lang="en-US" sz="1400" b="0" dirty="0"/>
              <a:t>Give 3 minutes for typing. Then call on 4-5 people to say their question with the microphone on and point out shared themes (fluids, sedation, infection, mobilisation, medication safety).</a:t>
            </a:r>
          </a:p>
          <a:p>
            <a:r>
              <a:rPr lang="en-US" sz="1400" b="0" dirty="0"/>
              <a:t>Save the chat after the session and paste the questions into the shared course document. They are the starting list for each person's own proposal in Proposal builder 1.</a:t>
            </a:r>
          </a:p>
          <a:p>
            <a:r>
              <a:rPr lang="en-US" sz="1400" b="0" dirty="0"/>
              <a:t>Timing: 6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Set the climate: this is a safe place to say 'I do not understand'. A private chat message to the trainer is fine.</a:t>
            </a:r>
          </a:p>
          <a:p>
            <a:r>
              <a:rPr lang="en-US" sz="1400" b="0" dirty="0"/>
              <a:t>Language: questions and chat can be in Vietnamese or English, whatever helps you think.</a:t>
            </a:r>
          </a:p>
          <a:p>
            <a:r>
              <a:rPr lang="en-US" sz="1400" b="0" dirty="0"/>
              <a:t>Patient confidentiality applies to every example: no names or identifiable details.</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quiz is Course/Assessment/pre_post_quiz.md (24 questions, 3 per session), set up before the course as an online form. Paste the link in the chat at this slide.</a:t>
            </a:r>
          </a:p>
          <a:p>
            <a:r>
              <a:rPr lang="en-US" sz="1400" b="0" dirty="0"/>
              <a:t>Participant code: the number next to each name on the attendance list, sent by email before Session 1. The same code is used in Session 8 so the two scores can be compared.</a:t>
            </a:r>
          </a:p>
          <a:p>
            <a:r>
              <a:rPr lang="en-US" sz="1400" b="0" dirty="0"/>
              <a:t>Reassure: results are anonymous and used only to measure what the course achieved.</a:t>
            </a:r>
          </a:p>
          <a:p>
            <a:r>
              <a:rPr lang="en-US" sz="1400" b="0" dirty="0"/>
              <a:t>Close the form after 15 minutes. Do not give answers today. The same quiz is repeated in the last 15 minutes of Session 8, and the answers are shared after that second attempt.</a:t>
            </a:r>
          </a:p>
          <a:p>
            <a:r>
              <a:rPr lang="en-US" sz="1400" b="0" dirty="0"/>
              <a:t>Timing: 15 minutes. Session 1 teaching starts at 0:35 (20:05).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Session 1 opening (0:35, 20:05). The front matter (welcome, course map, introductions in the chat, pre-course quiz) has just finished.</a:t>
            </a:r>
          </a:p>
          <a:p>
            <a:r>
              <a:rPr lang="en-US" sz="1400" b="0" dirty="0"/>
              <a:t>Teaching point: today has one job: everyone leaves with the start of one clear, answerable research question of their own, with an aim and objectives. Next Saturday (Session 2) we search and read the literature for it.</a:t>
            </a:r>
          </a:p>
          <a:p>
            <a:r>
              <a:rPr lang="en-US" sz="1400" b="0" dirty="0"/>
              <a:t>Pace: this audience has little or no research background, and it is evening after a working day. Go slowly, use the worked examples, and stop at every 'Check your understanding' slide. They are short on purpose.</a:t>
            </a:r>
          </a:p>
          <a:p>
            <a:r>
              <a:rPr lang="en-US" sz="1400" b="0" dirty="0"/>
              <a:t>Show the shape of the session: three short teaching blocks, a break, one whole-class task, one quick individual exercise, then 30 minutes to start your own proposal.</a:t>
            </a:r>
          </a:p>
          <a:p>
            <a:r>
              <a:rPr lang="en-US" sz="1400" b="0" dirty="0"/>
              <a:t>Ask the class: 'Who has ever taken part in a research study, as a researcher, data collector or participant? Answer yes or no in the poll.' It tells you where to pitch the session.</a:t>
            </a:r>
          </a:p>
          <a:p>
            <a:r>
              <a:rPr lang="en-US" sz="1400" b="0" dirty="0"/>
              <a:t>Timing: 1 minute. Do not read the agenda aloud. Point at it.</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Segment 1.1 (0:35-1:10, 20:05-20:40).</a:t>
            </a:r>
          </a:p>
          <a:p>
            <a:r>
              <a:rPr lang="en-US" sz="1400" b="0" dirty="0"/>
              <a:t>Pause on the question and call on two or three people to answer with the microphone on before you click on. Read 2-3 answers aloud.</a:t>
            </a:r>
          </a:p>
          <a:p>
            <a:r>
              <a:rPr lang="en-US" sz="1400" b="0" dirty="0"/>
              <a:t>Expected answers: experience is biased towards memorable cases. Colleagues disagree, practice changes. We need to know whether what we do actually helps.</a:t>
            </a:r>
          </a:p>
          <a:p>
            <a:r>
              <a:rPr lang="en-US" sz="1400" b="0" dirty="0"/>
              <a:t>Teaching point: experience is valuable for generating questions, but it is a weak way of answering them.</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Left: one clinician, three patients, a vivid memory, no comparison group.</a:t>
            </a:r>
          </a:p>
          <a:p>
            <a:r>
              <a:rPr lang="en-US" sz="1400" b="0" dirty="0"/>
              <a:t>Right: 50 patients per group, every death counted, the same outcome measured in both arms.</a:t>
            </a:r>
          </a:p>
          <a:p>
            <a:r>
              <a:rPr lang="en-US" sz="1400" b="0" dirty="0"/>
              <a:t>The numbers are illustrative, but the pattern is real: the large CLASSIC trial (Meyhoff, NEJM 2022, 1,554 septic shock patients) found 90-day mortality of 42.3% with restrictive fluids vs 42.1% with standard care. The three 'success' patients would have done well either way.</a:t>
            </a:r>
          </a:p>
          <a:p>
            <a:r>
              <a:rPr lang="en-US" sz="1400" b="0" dirty="0"/>
              <a:t>Misconception: 'if it worked in my patients it works'. Without a comparison we cannot tell what would have happened anyway (natural recovery, regression to the mean, selective memory).</a:t>
            </a:r>
          </a:p>
          <a:p>
            <a:r>
              <a:rPr lang="en-US" sz="1400" b="0" dirty="0"/>
              <a:t>Ask the class (call on two or three people, microphone on): 'Why do we remember the three good outcomes?' Expected answer: recall bias. Dramatic and recent cases stick, and we forget the failures.</a:t>
            </a:r>
          </a:p>
          <a:p>
            <a:r>
              <a:rPr lang="en-US" sz="1400" b="0" dirty="0"/>
              <a:t>Timing: 4 minutes. Go slowly: this is the idea the whole course rests on.</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This picture is a simulation (fixed seed): imagine a disease where the true risk of death is 40%.</a:t>
            </a:r>
          </a:p>
          <a:p>
            <a:r>
              <a:rPr lang="en-US" sz="1400" b="0" dirty="0"/>
              <a:t>Top row: 20 wards each see only 5 patients. By pure chance some see 0% deaths, others 80%. Each ward would 'learn' something different from its own experience.</a:t>
            </a:r>
          </a:p>
          <a:p>
            <a:r>
              <a:rPr lang="en-US" sz="1400" b="0" dirty="0"/>
              <a:t>Middle row: groups of 50, closer to the truth but still scattered. Bottom row: groups of 500 cluster tightly around 40%.</a:t>
            </a:r>
          </a:p>
          <a:p>
            <a:r>
              <a:rPr lang="en-US" sz="1400" b="0" dirty="0"/>
              <a:t>Teaching point: chance alone produces impressive-looking differences in small numbers. This is why research needs enough patients and a comparison group, and why 'my last three patients' can mislead.</a:t>
            </a:r>
          </a:p>
          <a:p>
            <a:r>
              <a:rPr lang="en-US" sz="1400" b="0" dirty="0"/>
              <a:t>Misconception: 'a big difference in a small group must be real'. A big difference in a small group is exactly what chance produces.</a:t>
            </a:r>
          </a:p>
          <a:p>
            <a:r>
              <a:rPr lang="en-US" sz="1400" b="0" dirty="0"/>
              <a:t>Ask the class (poll, yes / no / cannot tell): 'One ward lost 0 of 5 patients after a new protocol. Does the protocol work?' Expected answer: cannot tell, because 0 of 5 happens often by chance even when the true risk is 40%.</a:t>
            </a:r>
          </a:p>
          <a:p>
            <a:r>
              <a:rPr lang="en-US" sz="1400" b="0" dirty="0"/>
              <a:t>Timing: 4 minutes. Sample size returns in Session 6.</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Introduce the two course papers now, because we refer to them in every session from here on.</a:t>
            </a:r>
          </a:p>
          <a:p>
            <a:r>
              <a:rPr lang="en-US" sz="1400" b="0" dirty="0"/>
              <a:t>Paper 1 (Boulet 2024, Critical Care): a pilot RCT in three French ICUs. Adults with septic shock were randomised to a restrictive strategy for 'non-resuscitative' fluids (maintenance fluids and fluids used to dilute drugs) or usual care. Primary outcome: cumulative fluid balance at day 5.</a:t>
            </a:r>
          </a:p>
          <a:p>
            <a:r>
              <a:rPr lang="en-US" sz="1400" b="0" dirty="0"/>
              <a:t>Paper 2 (Hyun 2023, Annals of Intensive Care): a propensity score-matched cohort from the Korean Sepsis Alliance registry. Patients with a positive cumulative fluid balance on ICU days 2-3 were compared with those without. Outcome: 28-day mortality.</a:t>
            </a:r>
          </a:p>
          <a:p>
            <a:r>
              <a:rPr lang="en-US" sz="1400" b="0" dirty="0"/>
              <a:t>Where to find them: Course/Papers in the course folder, sent by email before Session 1. Each paper has the original PDF and an annotated teaching copy in English and Vietnamese.</a:t>
            </a:r>
          </a:p>
          <a:p>
            <a:r>
              <a:rPr lang="en-US" sz="1400" b="0" dirty="0"/>
              <a:t>Do not read them now. In Session 2 we read Paper 1's abstract together.</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Build from the bottom: expert opinion and case reports, then case series and cross-sectional studies, case-control, cohort, randomised trials, and at the top systematic reviews and meta-analyses that combine several studies.</a:t>
            </a:r>
          </a:p>
          <a:p>
            <a:r>
              <a:rPr lang="en-US" sz="1400" b="0" dirty="0"/>
              <a:t>Teaching point: moving up, the design does more to protect against bias. That is why higher levels give more confidence for 'does treatment X work?' questions.</a:t>
            </a:r>
          </a:p>
          <a:p>
            <a:r>
              <a:rPr lang="en-US" sz="1400" b="0" dirty="0"/>
              <a:t>Misconception 1: 'an RCT is always right'. A small or badly run trial can mislead. Frameworks such as GRADE rate the certainty of a whole body of evidence, not the design label alone.</a:t>
            </a:r>
          </a:p>
          <a:p>
            <a:r>
              <a:rPr lang="en-US" sz="1400" b="0" dirty="0"/>
              <a:t>Misconception 2: 'only RCTs count'. For prevalence, harm and prognosis, observational designs are often the right (or only ethical) choice. Qualitative research sits outside this pyramid because it answers different questions.</a:t>
            </a:r>
          </a:p>
          <a:p>
            <a:r>
              <a:rPr lang="en-US" sz="1400" b="0" dirty="0"/>
              <a:t>Ask the class (call on two or three people, microphone on): 'Where would a systematic review of 10 poor-quality trials sit?' Expected answer: at the top by label, but its conclusions are only as strong as the trials inside it.</a:t>
            </a:r>
          </a:p>
          <a:p>
            <a:r>
              <a:rPr lang="en-US" sz="1400" b="0" dirty="0"/>
              <a:t>Timing: 4 minutes. Session 3 covers each design in detail, so do not teach designs here.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Launch the poll with the four orders shown on the right. Give 1 minute, then share the results.</a:t>
            </a:r>
          </a:p>
          <a:p>
            <a:r>
              <a:rPr lang="en-US" sz="1400" b="0" dirty="0"/>
              <a:t>Answer: A (expert opinion), then B (cohort), then C (RCT), then D (systematic review / meta-analysis).</a:t>
            </a:r>
          </a:p>
          <a:p>
            <a:r>
              <a:rPr lang="en-US" sz="1400" b="0" dirty="0"/>
              <a:t>C is the real CLASSIC trial (NEJM 2022), which found no difference in 90-day mortality. B resembles Paper 2 (Hyun 2023): a positive fluid balance on days 2-3 was associated with higher 28-day mortality.</a:t>
            </a:r>
          </a:p>
          <a:p>
            <a:r>
              <a:rPr lang="en-US" sz="1400" b="0" dirty="0"/>
              <a:t>Ask (call on two or three people, microphone on): 'What could make C weaker than B?' Expected: very small, many patients lost, poorly concealed allocation, a population unlike ours.</a:t>
            </a:r>
          </a:p>
          <a:p>
            <a:r>
              <a:rPr lang="en-US" sz="1400" b="0" dirty="0"/>
              <a:t>If time allows: why might a cohort find harm when a trial finds none? In a cohort, sicker patients get more fluid, so fluid looks harmful (confounding by indication). This is a preview of Session 4.</a:t>
            </a:r>
          </a:p>
          <a:p>
            <a:r>
              <a:rPr lang="en-US" sz="1400" b="0" dirty="0"/>
              <a:t>Timing: 3 minutes, strictly.</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Walk round the cycle quickly, one sentence per box.</a:t>
            </a:r>
          </a:p>
          <a:p>
            <a:r>
              <a:rPr lang="en-US" sz="1400" b="0" dirty="0"/>
              <a:t>Weeks 1-2 = clinical problem and research question (today), literature search (next Saturday). These are the three teal boxes top right.</a:t>
            </a:r>
          </a:p>
          <a:p>
            <a:r>
              <a:rPr lang="en-US" sz="1400" b="0" dirty="0"/>
              <a:t>Teaching point: published results change practice, which creates new uncertainties and new questions.</a:t>
            </a:r>
          </a:p>
          <a:p>
            <a:r>
              <a:rPr lang="en-US" sz="1400" b="0" dirty="0"/>
              <a:t>Misconception: 'research = collecting data'. Data collection comes after the question, design, protocol and ethics approval.</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First three rows: what kind of data. Quantitative research counts and measures (mortality, fluid balance). Qualitative research collects words (interviews, focus groups, observation) to understand experiences, reasons and barriers. Mixed methods combine both in one study.</a:t>
            </a:r>
          </a:p>
          <a:p>
            <a:r>
              <a:rPr lang="en-US" sz="1400" b="0" dirty="0"/>
              <a:t>Last two rows: where the data come from. Primary research collects new data for this study (Paper 1, a new trial). Secondary research reuses data that already exist: medical records, registries (Paper 2 used a sepsis registry) or published studies (a systematic review).</a:t>
            </a:r>
          </a:p>
          <a:p>
            <a:r>
              <a:rPr lang="en-US" sz="1400" b="0" dirty="0"/>
              <a:t>Teaching point: the question decides the type. 'Does restriction reduce deaths?' is quantitative. 'Why do nurses hesitate to stop fluids?' is qualitative.</a:t>
            </a:r>
          </a:p>
          <a:p>
            <a:r>
              <a:rPr lang="en-US" sz="1400" b="0" dirty="0"/>
              <a:t>Misconception: 'qualitative research is just opinion'. It has its own rigorous methods and reporting guideline (COREQ for interviews and focus groups). It is the right tool when numbers cannot explain behaviour.</a:t>
            </a:r>
          </a:p>
          <a:p>
            <a:r>
              <a:rPr lang="en-US" sz="1400" b="0" dirty="0"/>
              <a:t>Timing: 3 minutes. Qualitative designs return in Session 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Quick check, not a test. Read each item. Call on two or three people for short answers, microphone on.</a:t>
            </a:r>
          </a:p>
          <a:p>
            <a:r>
              <a:rPr lang="en-US" sz="1400" b="0" dirty="0"/>
              <a:t>Answers (next slide): A quantitative, primary. B qualitative, primary. C quantitative, secondary (records already exist). D mixed methods, primary.</a:t>
            </a:r>
          </a:p>
          <a:p>
            <a:r>
              <a:rPr lang="en-US" sz="1400" b="0" dirty="0"/>
              <a:t>If people hesitate on C: the data were collected for care, not for this study, so reusing them is secondary research. It still needs ethics review.</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Go through the four cards quickly.</a:t>
            </a:r>
          </a:p>
          <a:p>
            <a:r>
              <a:rPr lang="en-US" sz="1400" b="0" dirty="0"/>
              <a:t>Teaching point: two simple questions classify almost any study: what kind of data (numbers or words) and where they come from (new or existing).</a:t>
            </a:r>
          </a:p>
          <a:p>
            <a:r>
              <a:rPr lang="en-US" sz="1400" b="0" dirty="0"/>
              <a:t>Secondary research is often the most feasible for a busy department, but data quality depends on how well the records were kept (Session 5).</a:t>
            </a:r>
          </a:p>
          <a:p>
            <a:r>
              <a:rPr lang="en-US" sz="1400" b="0" dirty="0"/>
              <a:t>Research, audit and quality improvement are compared in the extra slides at the end of this session, for self-study.</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Eleven stops from question to impact. The colours show which weeks of the course teach each stop.</a:t>
            </a:r>
          </a:p>
          <a:p>
            <a:r>
              <a:rPr lang="en-US" sz="1400" b="0" dirty="0"/>
              <a:t>Stops 1-6 are planning and doing: question, design and protocol, registration (trials must be registered before the first patient: Paper 1 was registered in July 2021 and recruitment began in September 2021), ethics approval, data collection, analysis.</a:t>
            </a:r>
          </a:p>
          <a:p>
            <a:r>
              <a:rPr lang="en-US" sz="1400" b="0" dirty="0"/>
              <a:t>Stops 7-11 are publishing: writing, submission, peer review, publication and impact on patients. The road usually takes one to three years. Many good studies stall at stop 7.</a:t>
            </a:r>
          </a:p>
          <a:p>
            <a:r>
              <a:rPr lang="en-US" sz="1400" b="0" dirty="0"/>
              <a:t>Teaching point: every stop depends on stop 1. A vague question produces a weak protocol, an unanswerable analysis and a paper that is hard to publish.</a:t>
            </a:r>
          </a:p>
          <a:p>
            <a:r>
              <a:rPr lang="en-US" sz="1400" b="0" dirty="0"/>
              <a:t>Misconception: 'publication is the end'. The point is impact: a changed guideline, protocol or practice.</a:t>
            </a:r>
          </a:p>
          <a:p>
            <a:r>
              <a:rPr lang="en-US" sz="1400" b="0" dirty="0"/>
              <a:t>Ask the class (call on two or three people, microphone on): 'At which stop do you think most hospital studies get stuck?' Expected answers: ethics paperwork, data collection, or writing (stop 7). We will tackle each one.</a:t>
            </a:r>
          </a:p>
          <a:p>
            <a:r>
              <a:rPr lang="en-US" sz="1400" b="0" dirty="0"/>
              <a:t>Timing: 3 minutes, then 3 minutes for questions (raise hand or chat). Segment 1.1 ends at 1:10 (20:40), then the break.</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The slide is only a picture on purpose. Before the break, say the restart time aloud and post it in the chat. Optional thought to leave with the class: which problem in your own department could become your question?</a:t>
            </a:r>
          </a:p>
          <a:p>
            <a:r>
              <a:rPr lang="en-US" sz="1400" b="0" dirty="0"/>
              <a:t>Break (1:10-1:25, 20:40-20:55).</a:t>
            </a:r>
          </a:p>
          <a:p>
            <a:r>
              <a:rPr lang="en-US" sz="1400" b="0" dirty="0"/>
              <a:t>During the break: post the link to the Session 1 exercise sheet (PDF sent by email before the session) in the chat again. Exercise 1 is used after the break.</a:t>
            </a:r>
          </a:p>
          <a:p>
            <a:r>
              <a:rPr lang="en-US" sz="1400" b="0" dirty="0"/>
              <a:t>Say clearly in the chat what time you will begin again, and restart on time.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Segment 1.2 (1:25-2:05, 20:55-21:35).</a:t>
            </a:r>
          </a:p>
          <a:p>
            <a:r>
              <a:rPr lang="en-US" sz="1400" b="0" dirty="0"/>
              <a:t>Teaching point: a vague clinical worry ('are fluids bad?') must be turned into a precise, answerable question before anything else can happen.</a:t>
            </a:r>
          </a:p>
          <a:p>
            <a:r>
              <a:rPr lang="en-US" sz="1400" b="0" dirty="0"/>
              <a:t>We build PICO slowly on the running example, look at three more examples, and then improve our running example together as a class.</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Six common sources of good questions, all from daily work.</a:t>
            </a:r>
          </a:p>
          <a:p>
            <a:r>
              <a:rPr lang="en-US" sz="1400" b="0" dirty="0"/>
              <a:t>The key decision is in the line under the title: before calling something research, check whether the answer already exists. If it does, the job is implementation: a guideline, an audit or a quality improvement project.</a:t>
            </a:r>
          </a:p>
          <a:p>
            <a:r>
              <a:rPr lang="en-US" sz="1400" b="0" dirty="0"/>
              <a:t>Teaching point: 'how we find out' is the literature search, covered next Saturday in Session 2.</a:t>
            </a:r>
          </a:p>
          <a:p>
            <a:r>
              <a:rPr lang="en-US" sz="1400" b="0" dirty="0"/>
              <a:t>Point back to the questions the class typed in the chat during the welcome. They are candidate topics for each person's proposal.</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PICO = Population, Intervention, Comparison, Outcome. The T (Time) states when the outcome is measured.</a:t>
            </a:r>
          </a:p>
          <a:p>
            <a:r>
              <a:rPr lang="en-US" sz="1400" b="0" dirty="0"/>
              <a:t>Read the five boxes, then the full sentence above them. This is the running example for the whole course.</a:t>
            </a:r>
          </a:p>
          <a:p>
            <a:r>
              <a:rPr lang="en-US" sz="1400" b="0" dirty="0"/>
              <a:t>Teaching point: each letter forces a decision. Which patients exactly? Restrictive how? Compared with what? Which outcome, measured when?</a:t>
            </a:r>
          </a:p>
          <a:p>
            <a:r>
              <a:rPr lang="en-US" sz="1400" b="0" dirty="0"/>
              <a:t>Misconception: 'the comparison is obvious'. Usual care varies between hospitals and over time, so it must be described.</a:t>
            </a:r>
          </a:p>
          <a:p>
            <a:r>
              <a:rPr lang="en-US" sz="1400" b="0" dirty="0"/>
              <a:t>Ask the class (call on two or three people, microphone on): 'Is 28-day mortality the only sensible outcome?' Expected: 90-day mortality, days alive without life support, kidney injury needing dialysis, fluid balance. The large trials used 90-day mortality.</a:t>
            </a:r>
          </a:p>
          <a:p>
            <a:r>
              <a:rPr lang="en-US" sz="1400" b="0" dirty="0"/>
              <a:t>Timing: 4 minutes. The next slide shows a variant, PECO.</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Three other examples, not about fluids, to show that the method works on any ward.</a:t>
            </a:r>
          </a:p>
          <a:p>
            <a:r>
              <a:rPr lang="en-US" sz="1400" b="0" dirty="0"/>
              <a:t>Define PECO first: PECO is PICO with E (Exposure) in place of I (Intervention). An exposure is something patients have or receive that the researcher does not assign, such as obesity or a positive fluid balance. We use PECO for risk-factor (observational) questions.</a:t>
            </a:r>
          </a:p>
          <a:p>
            <a:r>
              <a:rPr lang="en-US" sz="1400" b="0" dirty="0"/>
              <a:t>Row 1, treatment (PICO): ventilated adults. A twice-daily bed-head checklist vs usual care. Ventilator-associated pneumonia by ICU day 28.</a:t>
            </a:r>
          </a:p>
          <a:p>
            <a:r>
              <a:rPr lang="en-US" sz="1400" b="0" dirty="0"/>
              <a:t>Row 2, risk factor (PECO): we cannot assign obesity, so I becomes E. Adults on the medical ward. Obese vs not. New pressure injury during admission.</a:t>
            </a:r>
          </a:p>
          <a:p>
            <a:r>
              <a:rPr lang="en-US" sz="1400" b="0" dirty="0"/>
              <a:t>Row 3, how common? Only P and O (and T): adults 65 and over after hip-fracture surgery. Delirium screened with the 4AT in the first 7 days.</a:t>
            </a:r>
          </a:p>
          <a:p>
            <a:r>
              <a:rPr lang="en-US" sz="1400" b="0" dirty="0"/>
              <a:t>Ask the class (call on two or three people, microphone on): 'Make a PECO question about fluids.' Expected: in adults with sepsis, is a positive fluid balance by day 3 (E), compared with a neutral or negative balance (C), associated with death by day 28 (O, T)? This is Paper 2's question, and the main question of the FLUID-ICU course study (Session 5).</a:t>
            </a:r>
          </a:p>
          <a:p>
            <a:r>
              <a:rPr lang="en-US" sz="1400" b="0" dirty="0"/>
              <a:t>Timing: 4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Read the question aloud slowly. Launch the poll, give 1 minute, share the results.</a:t>
            </a:r>
          </a:p>
          <a:p>
            <a:r>
              <a:rPr lang="en-US" sz="1400" b="0" dirty="0"/>
              <a:t>Answer: C, cumulative fluid balance, is the outcome. D (day 5) is the time point (T). A is part of the population. B is the intervention.</a:t>
            </a:r>
          </a:p>
          <a:p>
            <a:r>
              <a:rPr lang="en-US" sz="1400" b="0" dirty="0"/>
              <a:t>Then call on two or three people to say P with the microphone on. Answer: adults with septic shock in the first 24 hours of vasopressors.</a:t>
            </a:r>
          </a:p>
          <a:p>
            <a:r>
              <a:rPr lang="en-US" sz="1400" b="0" dirty="0"/>
              <a:t>Watch for people choosing 'septic shock' as the outcome. It is part of the population: it has already happened.</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Reveal and ask in a poll how many got the outcome right.</a:t>
            </a:r>
          </a:p>
          <a:p>
            <a:r>
              <a:rPr lang="en-US" sz="1400" b="0" dirty="0"/>
              <a:t>Teaching point: the outcome must be something that can happen after the intervention starts. Septic shock has already happened: it defines who is eligible.</a:t>
            </a:r>
          </a:p>
          <a:p>
            <a:r>
              <a:rPr lang="en-US" sz="1400" b="0" dirty="0"/>
              <a:t>Note: Paper 1's outcome is fluid balance, not death. Keep this in mind: it explains why the trial cannot answer our 28-day mortality question (Session 2).</a:t>
            </a:r>
          </a:p>
          <a:p>
            <a:r>
              <a:rPr lang="en-US" sz="1400" b="0" dirty="0"/>
              <a:t>Timing: 2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Descriptive: what, how many, who. No comparison group is needed.</a:t>
            </a:r>
          </a:p>
          <a:p>
            <a:r>
              <a:rPr lang="en-US" sz="1400" b="0" dirty="0"/>
              <a:t>Analytical: is X linked to Y (observational: we watch), or does X cause Y (experimental: we assign X).</a:t>
            </a:r>
          </a:p>
          <a:p>
            <a:r>
              <a:rPr lang="en-US" sz="1400" b="0" dirty="0"/>
              <a:t>Teaching point: the verbs give it away. 'How many' is descriptive. 'Is associated with' is observational. 'Does it reduce' implies an experiment.</a:t>
            </a:r>
          </a:p>
          <a:p>
            <a:r>
              <a:rPr lang="en-US" sz="1400" b="0" dirty="0"/>
              <a:t>Misconception: 'descriptive studies are not real research'. They often come first and show that the problem exists.</a:t>
            </a:r>
          </a:p>
          <a:p>
            <a:r>
              <a:rPr lang="en-US" sz="1400" b="0" dirty="0"/>
              <a:t>Ask the class (call on two or three people, microphone on): 'Paper 2 (Hyun): which box?' Expected: analytical, observational (cohort).</a:t>
            </a:r>
          </a:p>
          <a:p>
            <a:r>
              <a:rPr lang="en-US" sz="1400" b="0" dirty="0"/>
              <a:t>Timing: 3 minutes. The full design menu is Session 3.</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Left: the question we ask in the corridor: every word is undefined. Right: the same worry written with PICO(T).</a:t>
            </a:r>
          </a:p>
          <a:p>
            <a:r>
              <a:rPr lang="en-US" sz="1400" b="0" dirty="0"/>
              <a:t>Teaching point: a researchable question is specific, has one primary outcome, and implies the design.</a:t>
            </a:r>
          </a:p>
          <a:p>
            <a:r>
              <a:rPr lang="en-US" sz="1400" b="0" dirty="0"/>
              <a:t>Misconception: 'a broad question is more important'. Broad questions produce vague answers.</a:t>
            </a:r>
          </a:p>
          <a:p>
            <a:r>
              <a:rPr lang="en-US" sz="1400" b="0" dirty="0"/>
              <a:t>Ask the class (call on two or three people, microphone on): 'Make this answerable: Is albumin better?' Expected direction: in adults with septic shock (P), does albumin plus crystalloid (I) vs crystalloid alone (C) reduce 28-day mortality (O, T)?</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FINER = Feasible, Interesting, Novel, Ethical, Relevant (Hulley and colleagues, Designing Clinical Research). Say each English word with its letter, as we did for PICO.</a:t>
            </a:r>
          </a:p>
          <a:p>
            <a:r>
              <a:rPr lang="en-US" sz="1400" b="0" dirty="0"/>
              <a:t>Feasible fails most often in hospital research: not enough eligible patients, or an outcome that is too rare.</a:t>
            </a:r>
          </a:p>
          <a:p>
            <a:r>
              <a:rPr lang="en-US" sz="1400" b="0" dirty="0"/>
              <a:t>Novel does not mean 'never studied'. Repeating a study in a new setting, or with a better design, can be novel. That is why the literature search matters.</a:t>
            </a:r>
          </a:p>
          <a:p>
            <a:r>
              <a:rPr lang="en-US" sz="1400" b="0" dirty="0"/>
              <a:t>Ethical: is there genuine uncertainty (equipoise) about which option is better?</a:t>
            </a:r>
          </a:p>
          <a:p>
            <a:r>
              <a:rPr lang="en-US" sz="1400" b="0" dirty="0"/>
              <a:t>Ask the class (poll with F, I, N, E, R): 'Which letter does our running example fail?' The next slide answers.</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F is red: to show a few percentage points difference in mortality you need well over a thousand patients. CLASSIC randomised 1,554. CLOVERS (NEJM 2023) 1,563. One ICU cannot do this.</a:t>
            </a:r>
          </a:p>
          <a:p>
            <a:r>
              <a:rPr lang="en-US" sz="1400" b="0" dirty="0"/>
              <a:t>N is amber: large trials already exist and neither found a mortality difference.</a:t>
            </a:r>
          </a:p>
          <a:p>
            <a:r>
              <a:rPr lang="en-US" sz="1400" b="0" dirty="0"/>
              <a:t>E is amber: both strategies are used in practice so equipoise exists, but consent in septic shock is difficult (Session 7).</a:t>
            </a:r>
          </a:p>
          <a:p>
            <a:r>
              <a:rPr lang="en-US" sz="1400" b="0" dirty="0"/>
              <a:t>How to rescue it: change the outcome (fluid balance at day 5, as Paper 1 did), make it a feasibility pilot, or ask a descriptive question about our own practice. The whole-class task on the next slide does exactly this.</a:t>
            </a:r>
          </a:p>
          <a:p>
            <a:r>
              <a:rPr lang="en-US" sz="1400" b="0" dirty="0"/>
              <a:t>Misconception: 'a failed FINER check means a bad idea'. It means the idea needs reshaping, which is normal and expected.</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Whole class, led by the trainer. Share a blank copy of Exercise 1 on screen and type the class answers into it as people say them (call on one person per letter, microphone on).</a:t>
            </a:r>
          </a:p>
          <a:p>
            <a:r>
              <a:rPr lang="en-US" sz="1400" b="0" dirty="0"/>
              <a:t>Poll first (1 minute). Most classes choose A or C. If the vote is split, work on A: it is the pilot that Paper 1 ran, and it is used again in the quick exercise in segment 1.3.</a:t>
            </a:r>
          </a:p>
          <a:p>
            <a:r>
              <a:rPr lang="en-US" sz="1400" b="0" dirty="0"/>
              <a:t>Ask one letter at a time and call on a different person each time: 'Who is P?', 'What is compared?', 'Which outcome, measured when?'. Accept the first good answer and correct gently.</a:t>
            </a:r>
          </a:p>
          <a:p>
            <a:r>
              <a:rPr lang="en-US" sz="1400" b="0" dirty="0"/>
              <a:t>Point out: version B is an observational PECO question (fluid balance is an exposure we do not assign). It is the main question of the FLUID-ICU course study from Session 5. Version C is descriptive and needs no hypothesis.</a:t>
            </a:r>
          </a:p>
          <a:p>
            <a:r>
              <a:rPr lang="en-US" sz="1400" b="0" dirty="0"/>
              <a:t>Commonest problems to correct: a missing comparison, an outcome without a time point, two outcomes squeezed into one question.</a:t>
            </a:r>
          </a:p>
          <a:p>
            <a:r>
              <a:rPr lang="en-US" sz="1400" b="0" dirty="0"/>
              <a:t>Model answers for all three versions: Course/Solutions/s1_solutions.md, Exercise 1. Extra practice with other ward scenarios is at the end of the exercise sheet, for home.</a:t>
            </a:r>
          </a:p>
          <a:p>
            <a:r>
              <a:rPr lang="en-US" sz="1400" b="0" dirty="0"/>
              <a:t>Timing: 8 minutes work + 3 minutes summary. Segment 1.3 starts at 2:05 (21:35).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Segment 1.3 (2:05-2:25, 21:35-21:55).</a:t>
            </a:r>
          </a:p>
          <a:p>
            <a:r>
              <a:rPr lang="en-US" sz="1400" b="0" dirty="0"/>
              <a:t>Teaching point: the aim, objectives and hypothesis are the question written as a plan. Ethics committees and grant reviewers read them first.</a:t>
            </a:r>
          </a:p>
          <a:p>
            <a:r>
              <a:rPr lang="en-US" sz="1400" b="0" dirty="0"/>
              <a:t>Keep it concrete: every example uses the running example or the pilot version (A) from the whole-class task.</a:t>
            </a:r>
          </a:p>
          <a:p>
            <a:r>
              <a:rPr lang="en-US" sz="1400" b="0" dirty="0"/>
              <a:t>Timing: 30 seconds.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Read the three cards from left to right: the aim leads to the objectives, and the primary objective leads to the hypothesis.</a:t>
            </a:r>
          </a:p>
          <a:p>
            <a:r>
              <a:rPr lang="en-US" sz="1400" b="0" dirty="0"/>
              <a:t>Aim = the broad purpose in one sentence ('To compare...', 'To describe...').</a:t>
            </a:r>
          </a:p>
          <a:p>
            <a:r>
              <a:rPr lang="en-US" sz="1400" b="0" dirty="0"/>
              <a:t>Objectives = specific, measurable steps. Use measurable verbs: compare, estimate, describe, determine. Avoid 'understand', 'explore', 'study'.</a:t>
            </a:r>
          </a:p>
          <a:p>
            <a:r>
              <a:rPr lang="en-US" sz="1400" b="0" dirty="0"/>
              <a:t>Mark the primary objective: it drives the sample size (Session 6).</a:t>
            </a:r>
          </a:p>
          <a:p>
            <a:r>
              <a:rPr lang="en-US" sz="1400" b="0" dirty="0"/>
              <a:t>Hypothesis = the predicted answer to the main analytical objective, stated so data can reject it.</a:t>
            </a:r>
          </a:p>
          <a:p>
            <a:r>
              <a:rPr lang="en-US" sz="1400" b="0" dirty="0"/>
              <a:t>Misconception: 'every study needs a hypothesis'. Purely descriptive studies estimate. They do not test a hypothesis.</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Left: verbs that describe a wish, not an action you can check. Right: verbs that point to something you can count or measure.</a:t>
            </a:r>
          </a:p>
          <a:p>
            <a:r>
              <a:rPr lang="en-US" sz="1400" b="0" dirty="0"/>
              <a:t>Bottom: the same idea rewritten. 'To understand fluid management' cannot be finished or checked. 'To compare cumulative fluid balance at day 5 between groups' tells us the outcome, the time and the comparison.</a:t>
            </a:r>
          </a:p>
          <a:p>
            <a:r>
              <a:rPr lang="en-US" sz="1400" b="0" dirty="0"/>
              <a:t>Teaching point: each objective should match one outcome and, later, one analysis (Session 6).</a:t>
            </a:r>
          </a:p>
          <a:p>
            <a:r>
              <a:rPr lang="en-US" sz="1400" b="0" dirty="0"/>
              <a:t>Misconception: 'more objectives make a stronger proposal'. Two or three focused objectives are better than eight vague ones.</a:t>
            </a:r>
          </a:p>
          <a:p>
            <a:r>
              <a:rPr lang="en-US" sz="1400" b="0" dirty="0"/>
              <a:t>Ask the class (call on two or three people, microphone on): 'Rewrite: to study fluid balance in our ICU.' Expected: to estimate the proportion of adults with septic shock in our ICU who have a positive cumulative fluid balance on day 3.</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H0, the null hypothesis: no difference. H1, the alternative: a difference.</a:t>
            </a:r>
          </a:p>
          <a:p>
            <a:r>
              <a:rPr lang="en-US" sz="1400" b="0" dirty="0"/>
              <a:t>Analogy: a court assumes 'not guilty' (H0) until the evidence is strong enough. 'Not guilty' is not 'innocent', and 'no significant difference' is not 'no difference'.</a:t>
            </a:r>
          </a:p>
          <a:p>
            <a:r>
              <a:rPr lang="en-US" sz="1400" b="0" dirty="0"/>
              <a:t>H1 is usually written as 'differs' (in either direction), even when we expect benefit, because restriction could also harm. One- vs two-sided tests: Session 6.</a:t>
            </a:r>
          </a:p>
          <a:p>
            <a:r>
              <a:rPr lang="en-US" sz="1400" b="0" dirty="0"/>
              <a:t>Misconception: 'p &gt; 0.05 proves the treatments are equal'. Small studies like Paper 1 (48 patients) often cannot detect real differences. P-values are Session 6.</a:t>
            </a:r>
          </a:p>
          <a:p>
            <a:r>
              <a:rPr lang="en-US" sz="1400" b="0" dirty="0"/>
              <a:t>Timing: 3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Individual, in your own notes or on the exercise sheet: 5 minutes writing, then 2 minutes in which two or three people read theirs aloud.</a:t>
            </a:r>
          </a:p>
          <a:p>
            <a:r>
              <a:rPr lang="en-US" sz="1400" b="0" dirty="0"/>
              <a:t>Call on several people to read their primary objective aloud. Look for 'understand/know/study', objectives with no time point, and hypotheses about an outcome that is not in the objectives.</a:t>
            </a:r>
          </a:p>
          <a:p>
            <a:r>
              <a:rPr lang="en-US" sz="1400" b="0" dirty="0"/>
              <a:t>Model answer on the next slide and in Course/Solutions/s1_solutions.md (Exercise 2).</a:t>
            </a:r>
          </a:p>
          <a:p>
            <a:r>
              <a:rPr lang="en-US" sz="1400" b="0" dirty="0"/>
              <a:t>Timing: 7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Read the three cards.</a:t>
            </a:r>
          </a:p>
          <a:p>
            <a:r>
              <a:rPr lang="en-US" sz="1400" b="0" dirty="0"/>
              <a:t>Check the chain: the question's O (cumulative fluid balance at day 5) = the primary objective = the outcome in H0/H1. If any of these differ, the proposal is inconsistent, and reviewers spot this immediately.</a:t>
            </a:r>
          </a:p>
          <a:p>
            <a:r>
              <a:rPr lang="en-US" sz="1400" b="0" dirty="0"/>
              <a:t>A descriptive version (C) needs no hypothesis: 'To estimate the proportion of adults with septic shock in our ICU who have a positive cumulative fluid balance on day 3.'</a:t>
            </a:r>
          </a:p>
          <a:p>
            <a:r>
              <a:rPr lang="en-US" sz="1400" b="0" dirty="0"/>
              <a:t>Timing: 3 minutes. Segment 1.3 ends at 2:25 (21:55).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Proposal builder 1 (2:25-2:55, 21:55-22:25). The 30 minutes start with this slide.</a:t>
            </a:r>
          </a:p>
          <a:p>
            <a:r>
              <a:rPr lang="en-US" sz="1400" b="0" dirty="0"/>
              <a:t>Teaching point: everything taught today is now applied to each participant's own question from their own department. Everyone writes their own proposal. Nobody works in a group.</a:t>
            </a:r>
          </a:p>
          <a:p>
            <a:r>
              <a:rPr lang="en-US" sz="1400" b="0" dirty="0"/>
              <a:t>The search, the 5 references, the problem statement and the working title are next Saturday (Proposal builder 2).</a:t>
            </a:r>
          </a:p>
          <a:p>
            <a:r>
              <a:rPr lang="en-US" sz="1400" b="0" dirty="0"/>
              <a:t>Move straight to the next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Minutes 0-8, the trainer models it: share Course/Templates/Research_Proposal_Template.docx and fill Part 1 for the pilot version (A) of the running example, using the class answers from today: problem, PICO(T), question, FINER colours, aim, objectives, H0/H1. Think aloud about each choice.</a:t>
            </a:r>
          </a:p>
          <a:p>
            <a:r>
              <a:rPr lang="en-US" sz="1400" b="0" dirty="0"/>
              <a:t>Minutes 8-25, everyone drafts their own Part 1 alone. Cameras may go off. The trainers stay online and answer questions in the chat. A second trainer can take private chat messages.</a:t>
            </a:r>
          </a:p>
          <a:p>
            <a:r>
              <a:rPr lang="en-US" sz="1400" b="0" dirty="0"/>
              <a:t>If someone cannot choose a topic, point them to the questions saved from the welcome chat, or let them use version A or C of the running example for now.</a:t>
            </a:r>
          </a:p>
          <a:p>
            <a:r>
              <a:rPr lang="en-US" sz="1400" b="0" dirty="0"/>
              <a:t>Remind people of the commonest problem: a red F. Shrink the outcome, shorten the time frame, or make it a descriptive question or a pilot.</a:t>
            </a:r>
          </a:p>
          <a:p>
            <a:r>
              <a:rPr lang="en-US" sz="1400" b="0" dirty="0"/>
              <a:t>Minutes 25-30: two volunteers read their question and aim aloud. Call on two or three people to suggest one improvement each, microphone on.</a:t>
            </a:r>
          </a:p>
          <a:p>
            <a:r>
              <a:rPr lang="en-US" sz="1400" b="0" dirty="0"/>
              <a:t>What good looks like: Course/Solutions/s1_solutions.md (Exercise 3). Anything unfinished becomes homework.</a:t>
            </a:r>
          </a:p>
          <a:p>
            <a:r>
              <a:rPr lang="en-US" sz="1400" b="0" dirty="0"/>
              <a:t>Timing: 30 minutes. Wrap-up starts at 2:55 (22:25).</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Wrap-up (2:55-3:00, 22:25-22:30).</a:t>
            </a:r>
          </a:p>
          <a:p>
            <a:r>
              <a:rPr lang="en-US" sz="1400" b="0" dirty="0"/>
              <a:t>Read the six key words quickly. These are also in the course glossary (EN-VN), Course/References/glossary_EN_VN.</a:t>
            </a:r>
          </a:p>
          <a:p>
            <a:r>
              <a:rPr lang="en-US" sz="1400" b="0" dirty="0"/>
              <a:t>Ask one participant to explain PICO in their own words.</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Read the three messages.</a:t>
            </a:r>
          </a:p>
          <a:p>
            <a:r>
              <a:rPr lang="en-US" sz="1400" b="0" dirty="0"/>
              <a:t>Link forward: next Saturday (Session 2) we search PubMed live for our question, manage references in Zotero, and learn to read a paper in 15 minutes.</a:t>
            </a:r>
          </a:p>
          <a:p>
            <a:r>
              <a:rPr lang="en-US" sz="1400" b="0" dirty="0"/>
              <a:t>Timing: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Purpose: a 2-minute check of understanding on the running example. It is not homework.</a:t>
            </a:r>
          </a:p>
          <a:p>
            <a:r>
              <a:rPr lang="en-US" sz="1400" b="0" dirty="0"/>
              <a:t>Answers: Q1 Feasible: a mortality outcome needs well over a thousand patients. Q2 For example, 'To estimate the proportion of adults with septic shock in our ICU who have a positive cumulative fluid balance on day 3'.</a:t>
            </a:r>
          </a:p>
          <a:p>
            <a:r>
              <a:rPr lang="en-US" sz="1400" b="0" dirty="0"/>
              <a:t>Save the chat (or download the form responses). Read them during the week. If many still use vague verbs, open Session 2 with one extra minute on objectives.</a:t>
            </a:r>
          </a:p>
          <a:p>
            <a:r>
              <a:rPr lang="en-US" sz="1400" b="0" dirty="0"/>
              <a:t>Timing: 1.5 minutes.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Keep it light: about 45 minutes during the week, on your own.</a:t>
            </a:r>
          </a:p>
          <a:p>
            <a:r>
              <a:rPr lang="en-US" sz="1400" b="0" dirty="0"/>
              <a:t>The synonym list makes next Saturday's PubMed search much faster, because PubMed searches in English.</a:t>
            </a:r>
          </a:p>
          <a:p>
            <a:r>
              <a:rPr lang="en-US" sz="1400" b="0" dirty="0"/>
              <a:t>Zotero is required: in Session 2 everyone imports references from PubMed into Zotero and cites them in Word. Install Zotero desktop, the Zotero Connector for your browser and the Word plug-in (zotero.org/download). Anyone who has problems should email the trainers before Friday.</a:t>
            </a:r>
          </a:p>
          <a:p>
            <a:r>
              <a:rPr lang="en-US" sz="1400" b="0" dirty="0"/>
              <a:t>Close on time. Thank the class.</a:t>
            </a:r>
          </a:p>
          <a:p>
            <a:r>
              <a:rPr lang="en-US" sz="1400" b="0" dirty="0"/>
              <a:t>Timing: 1 minute.</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slides (Session 1).</a:t>
            </a:r>
          </a:p>
          <a:p>
            <a:r>
              <a:rPr lang="en-US" sz="1400" b="0" dirty="0"/>
              <a:t>Everything after this slide is optional. Use it if the class is fast or asks, or point participants to it for self-study.</a:t>
            </a:r>
          </a:p>
          <a:p>
            <a:r>
              <a:rPr lang="en-US" sz="1400" b="0" dirty="0"/>
              <a:t>The core session is complete without these slides.</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research, audit and quality improvement (for self-study, or when a participant asks whether their project needs ethics approval).</a:t>
            </a:r>
          </a:p>
          <a:p>
            <a:r>
              <a:rPr lang="en-US" sz="1400" b="0" dirty="0"/>
              <a:t>Research generates new, generalisable knowledge: which option is best? Audit compares our practice with an agreed standard. Quality improvement (QI) changes a local process step by step, usually in Plan-Do-Study-Act (PDSA) cycles.</a:t>
            </a:r>
          </a:p>
          <a:p>
            <a:r>
              <a:rPr lang="en-US" sz="1400" b="0" dirty="0"/>
              <a:t>Why it matters: research always needs ethics committee approval before it starts. Audit and QI usually need local approval only. But if a project randomises patients, adds a new intervention or risk, or collects data beyond routine care, it is research and needs ethics review.</a:t>
            </a:r>
          </a:p>
          <a:p>
            <a:r>
              <a:rPr lang="en-US" sz="1400" b="0" dirty="0"/>
              <a:t>Publishing does not change what a project was. Journals ask for ethics approval or a formal waiver, so decide (and ask) at the start, not after the data are collected.</a:t>
            </a:r>
          </a:p>
          <a:p>
            <a:r>
              <a:rPr lang="en-US" sz="1400" b="0" dirty="0"/>
              <a:t>Note: rules differ between institutions. Tell participants to check the local policy and, if in doubt, ask the ethics committee. Ethics approval is taught in Session 7.</a:t>
            </a:r>
          </a:p>
          <a:p>
            <a:r>
              <a:rPr lang="en-US" sz="1400" b="0" dirty="0"/>
              <a:t>Timing: 3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diagnosis, prognosis and qualitative question frameworks, each with one example question.</a:t>
            </a:r>
          </a:p>
          <a:p>
            <a:r>
              <a:rPr lang="en-US" sz="1400" b="0" dirty="0"/>
              <a:t>Diagnostic questions: the index test is I, the reference standard is C, the outcome is accuracy (sensitivity and specificity, Session 4). Example: qSOFA against Sepsis-3 in the emergency department.</a:t>
            </a:r>
          </a:p>
          <a:p>
            <a:r>
              <a:rPr lang="en-US" sz="1400" b="0" dirty="0"/>
              <a:t>Prognosis: often PECO plus a time frame (E = Exposure). Example: high lactate on admission and death by day 28.</a:t>
            </a:r>
          </a:p>
          <a:p>
            <a:r>
              <a:rPr lang="en-US" sz="1400" b="0" dirty="0"/>
              <a:t>Qualitative questions often use SPIDER (Cooke and colleagues, 2012): Sample, Phenomenon of Interest, Design, Evaluation, Research type. Example: ICU nurses' experience of stopping fluids, studied by interviews.</a:t>
            </a:r>
          </a:p>
          <a:p>
            <a:r>
              <a:rPr lang="en-US" sz="1400" b="0" dirty="0"/>
              <a:t>Timing: 2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extra FINER practice.</a:t>
            </a:r>
          </a:p>
          <a:p>
            <a:r>
              <a:rPr lang="en-US" sz="1400" b="0" dirty="0"/>
              <a:t>Answers: 1 Feasible (huge, long, expensive, large vitamin D trials also exist, so Novel too). 2 Ethical (withholding antibiotics in septic shock causes harm, so there is no equipoise). 3 Novel (the answer is already measured: an audit question). 4 Relevant (no plausible mechanism, no impact on practice).</a:t>
            </a:r>
          </a:p>
          <a:p>
            <a:r>
              <a:rPr lang="en-US" sz="1400" b="0" dirty="0"/>
              <a:t>Also in the extra practice section at the end of the Session 1 exercise sheet.</a:t>
            </a:r>
          </a:p>
          <a:p>
            <a:r>
              <a:rPr lang="en-US" sz="1400" b="0" dirty="0"/>
              <a:t>Timing: 4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Extra: more vague-to-answerable practice with another example from the ward.</a:t>
            </a:r>
          </a:p>
          <a:p>
            <a:r>
              <a:rPr lang="en-US" sz="1400" b="0" dirty="0"/>
              <a:t>Use this slide again if the class needs more practice.</a:t>
            </a:r>
          </a:p>
          <a:p>
            <a:r>
              <a:rPr lang="en-US" sz="1400" b="0" dirty="0"/>
              <a:t>Ask: 'Make this answerable: Do night shifts cause medication errors?' Expected direction: in ward nurses (P), are night shifts (E) compared with day shifts (C) associated with more medication administration errors per 1,000 doses (O) over 6 months (T)?</a:t>
            </a:r>
          </a:p>
          <a:p>
            <a:r>
              <a:rPr lang="en-US" sz="1400" b="0" dirty="0"/>
              <a:t>Point out that this becomes a PECO (observational) question, E = Exposure, because we cannot easily randomise nurses to night shifts.</a:t>
            </a:r>
          </a:p>
          <a:p>
            <a:r>
              <a:rPr lang="en-US" sz="1400" b="0" dirty="0"/>
              <a:t>Timing: 3 minutes if used.</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0" dirty="0"/>
              <a:t>Copyright slide. Leave it on screen while participants leave the meeting.</a:t>
            </a:r>
          </a:p>
        </p:txBody>
      </p:sp>
      <p:sp>
        <p:nvSpPr>
          <p:cNvPr id="4" name="Slide Number Placeholder 3"/>
          <p:cNvSpPr>
            <a:spLocks noGrp="1"/>
          </p:cNvSpPr>
          <p:nvPr>
            <p:ph type="sldNum" sz="quarter" idx="10"/>
          </p:nvPr>
        </p:nvSpPr>
        <p:spPr/>
        <p:txBody>
          <a:bodyPr/>
          <a:lstStyle/>
          <a:p>
            <a:fld id="{F7021451-1387-4CA6-816F-3879F97B5CBC}" type="slidenum">
              <a:rPr lang="en-US"/>
              <a:t>1</a:t>
            </a:fld>
          </a:p>
        </p:txBody>
      </p:sp>
    </p:spTree>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C0F2BA9-42D1-4ED5-B1D2-E4A50A5F0753}"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CF940BF-D3F9-479A-9977-6B0839AFA768}"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48E316-8D90-42F5-B2CD-A793817016DE}"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6786190-3C0E-4636-AA92-C1C96D008DF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42A8B4C-ED02-4998-BF4B-E26731DF30D2}" type="datetime1">
              <a:rPr lang="en-US" smtClean="0"/>
              <a:t>6/28/2026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6B30C45-864B-4802-800E-706DB8F3BA86}" type="datetime1">
              <a:rPr lang="en-US" smtClean="0"/>
              <a:t>6/28/2026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1F87F1-2F12-4DB8-BE2A-E0E247940BB4}" type="datetime1">
              <a:rPr lang="en-US" smtClean="0"/>
              <a:t>6/28/2026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D9085BB-45C3-45DA-B16E-2D995DEAF320}"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40DB59-3B43-45FA-9DFE-69ED499597CF}" type="datetime1">
              <a:rPr lang="en-US" smtClean="0"/>
              <a:t>6/28/2026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974E953-E3F2-4058-BC22-456AC7704CCA}"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278D7E0-3175-45B9-A51E-0AA8F8EB260B}" type="datetime1">
              <a:rPr lang="en-US" smtClean="0"/>
              <a:t>6/28/2026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184180"/>
      </p:ext>
    </p:extLst>
  </p:cSld>
  <p:clrMapOvr>
    <a:masterClrMapping/>
  </p:clrMapOvr>
</p:sldLayout>
</file>

<file path=ppt/slideMasters/_rels/slideMaster1.xml.rels><?xml version="1.0" encoding="utf-8"?>
<Relationships xmlns="http://schemas.openxmlformats.org/package/2006/relationships">
  <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DC2E5FA-FF3B-4CBF-AFC6-FF14AE95D537}" type="datetime1">
              <a:rPr lang="en-US" smtClean="0"/>
              <a:t>6/28/2026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xml"/>
<Relationship Id="rId3" Type="http://schemas.openxmlformats.org/officeDocument/2006/relationships/image" Target="../media/image1.jpg"/>
</Relationships>
</file>

<file path=ppt/slides/_rels/slide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 Id="rId3" Type="http://schemas.openxmlformats.org/officeDocument/2006/relationships/image" Target="../media/image1.jpg"/>
</Relationships>
</file>

<file path=ppt/slides/_rels/slide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 Id="rId3" Type="http://schemas.openxmlformats.org/officeDocument/2006/relationships/image" Target="../media/image1.jpg"/>
<Relationship Id="rId4" Type="http://schemas.openxmlformats.org/officeDocument/2006/relationships/image" Target="../media/image2.png"/>
</Relationships>
</file>

<file path=ppt/slides/_rels/slide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 Id="rId3" Type="http://schemas.openxmlformats.org/officeDocument/2006/relationships/image" Target="../media/image1.jpg"/>
</Relationships>
</file>

<file path=ppt/slides/_rels/slide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 Id="rId3" Type="http://schemas.openxmlformats.org/officeDocument/2006/relationships/image" Target="../media/image1.jp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 Id="rId3" Type="http://schemas.openxmlformats.org/officeDocument/2006/relationships/image" Target="../media/image1.jp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 Id="rId3" Type="http://schemas.openxmlformats.org/officeDocument/2006/relationships/image" Target="../media/image1.jpg"/>
<Relationship Id="rId4" Type="http://schemas.openxmlformats.org/officeDocument/2006/relationships/image" Target="../media/image3.png"/>
</Relationships>
</file>

<file path=ppt/slides/_rels/slide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 Id="rId3" Type="http://schemas.openxmlformats.org/officeDocument/2006/relationships/image" Target="../media/image1.jpg"/>
</Relationships>
</file>

<file path=ppt/slides/_rels/slide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 Id="rId3" Type="http://schemas.openxmlformats.org/officeDocument/2006/relationships/image" Target="../media/image1.jpg"/>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 Id="rId3" Type="http://schemas.openxmlformats.org/officeDocument/2006/relationships/image" Target="../media/image1.jpg"/>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 Id="rId3" Type="http://schemas.openxmlformats.org/officeDocument/2006/relationships/image" Target="../media/image1.jpg"/>
</Relationships>
</file>

<file path=ppt/slides/_rels/slide1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 Id="rId3" Type="http://schemas.openxmlformats.org/officeDocument/2006/relationships/image" Target="../media/image1.jp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 Id="rId3" Type="http://schemas.openxmlformats.org/officeDocument/2006/relationships/image" Target="../media/image1.jpg"/>
</Relationships>
</file>

<file path=ppt/slides/_rels/slide1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 Id="rId3" Type="http://schemas.openxmlformats.org/officeDocument/2006/relationships/image" Target="../media/image1.jpg"/>
<Relationship Id="rId4" Type="http://schemas.openxmlformats.org/officeDocument/2006/relationships/image" Target="../media/image4.png"/>
</Relationships>
</file>

<file path=ppt/slides/_rels/slide1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 Id="rId3" Type="http://schemas.openxmlformats.org/officeDocument/2006/relationships/image" Target="../media/image1.jpg"/>
<Relationship Id="rId4" Type="http://schemas.openxmlformats.org/officeDocument/2006/relationships/image" Target="../media/image5.pn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6.xml"/>
<Relationship Id="rId3" Type="http://schemas.openxmlformats.org/officeDocument/2006/relationships/image" Target="../media/image1.jp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7.xml"/>
<Relationship Id="rId3" Type="http://schemas.openxmlformats.org/officeDocument/2006/relationships/image" Target="../media/image1.jpg"/>
<Relationship Id="rId4" Type="http://schemas.openxmlformats.org/officeDocument/2006/relationships/image" Target="../media/image6.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8.xml"/>
<Relationship Id="rId3" Type="http://schemas.openxmlformats.org/officeDocument/2006/relationships/image" Target="../media/image1.jpg"/>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9.xml"/>
<Relationship Id="rId3" Type="http://schemas.openxmlformats.org/officeDocument/2006/relationships/image" Target="../media/image1.jpg"/>
<Relationship Id="rId4" Type="http://schemas.openxmlformats.org/officeDocument/2006/relationships/image" Target="../media/image7.png"/>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0.xml"/>
<Relationship Id="rId3" Type="http://schemas.openxmlformats.org/officeDocument/2006/relationships/image" Target="../media/image1.jpg"/>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1.xml"/>
<Relationship Id="rId3" Type="http://schemas.openxmlformats.org/officeDocument/2006/relationships/image" Target="../media/image1.jpg"/>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2.xml"/>
<Relationship Id="rId3" Type="http://schemas.openxmlformats.org/officeDocument/2006/relationships/image" Target="../media/image1.jp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 Id="rId3" Type="http://schemas.openxmlformats.org/officeDocument/2006/relationships/image" Target="../media/image1.jpg"/>
<Relationship Id="rId4" Type="http://schemas.openxmlformats.org/officeDocument/2006/relationships/image" Target="../media/image8.png"/>
</Relationships>
</file>

<file path=ppt/slides/_rels/slide2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4.xml"/>
<Relationship Id="rId3" Type="http://schemas.openxmlformats.org/officeDocument/2006/relationships/image" Target="../media/image1.jpg"/>
</Relationships>
</file>

<file path=ppt/slides/_rels/slide2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5.xml"/>
<Relationship Id="rId3" Type="http://schemas.openxmlformats.org/officeDocument/2006/relationships/image" Target="../media/image1.jpg"/>
</Relationships>
</file>

<file path=ppt/slides/_rels/slide2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6.xml"/>
<Relationship Id="rId3" Type="http://schemas.openxmlformats.org/officeDocument/2006/relationships/image" Target="../media/image1.jpg"/>
</Relationships>
</file>

<file path=ppt/slides/_rels/slide2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7.xml"/>
<Relationship Id="rId3" Type="http://schemas.openxmlformats.org/officeDocument/2006/relationships/image" Target="../media/image1.jpg"/>
</Relationships>
</file>

<file path=ppt/slides/_rels/slide2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8.xml"/>
<Relationship Id="rId3" Type="http://schemas.openxmlformats.org/officeDocument/2006/relationships/image" Target="../media/image1.jpg"/>
</Relationships>
</file>

<file path=ppt/slides/_rels/slide2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9.xml"/>
<Relationship Id="rId3" Type="http://schemas.openxmlformats.org/officeDocument/2006/relationships/image" Target="../media/image1.jpg"/>
</Relationships>
</file>

<file path=ppt/slides/_rels/slide3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0.xml"/>
<Relationship Id="rId3" Type="http://schemas.openxmlformats.org/officeDocument/2006/relationships/image" Target="../media/image1.jpg"/>
</Relationships>
</file>

<file path=ppt/slides/_rels/slide3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1.xml"/>
<Relationship Id="rId3" Type="http://schemas.openxmlformats.org/officeDocument/2006/relationships/image" Target="../media/image1.jpg"/>
</Relationships>
</file>

<file path=ppt/slides/_rels/slide3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2.xml"/>
<Relationship Id="rId3" Type="http://schemas.openxmlformats.org/officeDocument/2006/relationships/image" Target="../media/image1.jpg"/>
</Relationships>
</file>

<file path=ppt/slides/_rels/slide3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3.xml"/>
<Relationship Id="rId3" Type="http://schemas.openxmlformats.org/officeDocument/2006/relationships/image" Target="../media/image1.jpg"/>
</Relationships>
</file>

<file path=ppt/slides/_rels/slide3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4.xml"/>
<Relationship Id="rId3" Type="http://schemas.openxmlformats.org/officeDocument/2006/relationships/image" Target="../media/image1.jpg"/>
</Relationships>
</file>

<file path=ppt/slides/_rels/slide3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5.xml"/>
<Relationship Id="rId3" Type="http://schemas.openxmlformats.org/officeDocument/2006/relationships/image" Target="../media/image1.jpg"/>
</Relationships>
</file>

<file path=ppt/slides/_rels/slide3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6.xml"/>
<Relationship Id="rId3" Type="http://schemas.openxmlformats.org/officeDocument/2006/relationships/image" Target="../media/image1.jpg"/>
</Relationships>
</file>

<file path=ppt/slides/_rels/slide3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7.xml"/>
<Relationship Id="rId3" Type="http://schemas.openxmlformats.org/officeDocument/2006/relationships/image" Target="../media/image1.jpg"/>
</Relationships>
</file>

<file path=ppt/slides/_rels/slide3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8.xml"/>
<Relationship Id="rId3" Type="http://schemas.openxmlformats.org/officeDocument/2006/relationships/image" Target="../media/image1.jpg"/>
</Relationships>
</file>

<file path=ppt/slides/_rels/slide3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9.xml"/>
<Relationship Id="rId3" Type="http://schemas.openxmlformats.org/officeDocument/2006/relationships/image" Target="../media/image1.jpg"/>
<Relationship Id="rId4" Type="http://schemas.openxmlformats.org/officeDocument/2006/relationships/image" Target="../media/image9.png"/>
</Relationships>
</file>

<file path=ppt/slides/_rels/slide4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0.xml"/>
<Relationship Id="rId3" Type="http://schemas.openxmlformats.org/officeDocument/2006/relationships/image" Target="../media/image1.jpg"/>
</Relationships>
</file>

<file path=ppt/slides/_rels/slide4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1.xml"/>
<Relationship Id="rId3" Type="http://schemas.openxmlformats.org/officeDocument/2006/relationships/image" Target="../media/image1.jpg"/>
</Relationships>
</file>

<file path=ppt/slides/_rels/slide4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2.xml"/>
<Relationship Id="rId3" Type="http://schemas.openxmlformats.org/officeDocument/2006/relationships/image" Target="../media/image1.jpg"/>
</Relationships>
</file>

<file path=ppt/slides/_rels/slide4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3.xml"/>
<Relationship Id="rId3" Type="http://schemas.openxmlformats.org/officeDocument/2006/relationships/image" Target="../media/image1.jpg"/>
</Relationships>
</file>

<file path=ppt/slides/_rels/slide44.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4.xml"/>
<Relationship Id="rId3" Type="http://schemas.openxmlformats.org/officeDocument/2006/relationships/image" Target="../media/image1.jpg"/>
</Relationships>
</file>

<file path=ppt/slides/_rels/slide45.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5.xml"/>
<Relationship Id="rId3" Type="http://schemas.openxmlformats.org/officeDocument/2006/relationships/image" Target="../media/image1.jpg"/>
</Relationships>
</file>

<file path=ppt/slides/_rels/slide46.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6.xml"/>
<Relationship Id="rId3" Type="http://schemas.openxmlformats.org/officeDocument/2006/relationships/image" Target="../media/image1.jpg"/>
</Relationships>
</file>

<file path=ppt/slides/_rels/slide47.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7.xml"/>
<Relationship Id="rId3" Type="http://schemas.openxmlformats.org/officeDocument/2006/relationships/image" Target="../media/image1.jpg"/>
</Relationships>
</file>

<file path=ppt/slides/_rels/slide48.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8.xml"/>
<Relationship Id="rId3" Type="http://schemas.openxmlformats.org/officeDocument/2006/relationships/image" Target="../media/image1.jpg"/>
</Relationships>
</file>

<file path=ppt/slides/_rels/slide49.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9.xml"/>
<Relationship Id="rId3" Type="http://schemas.openxmlformats.org/officeDocument/2006/relationships/image" Target="../media/image1.jpg"/>
</Relationships>
</file>

<file path=ppt/slides/_rels/slide50.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0.xml"/>
<Relationship Id="rId3" Type="http://schemas.openxmlformats.org/officeDocument/2006/relationships/image" Target="../media/image1.jpg"/>
</Relationships>
</file>

<file path=ppt/slides/_rels/slide51.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1.xml"/>
<Relationship Id="rId3" Type="http://schemas.openxmlformats.org/officeDocument/2006/relationships/image" Target="../media/image1.jpg"/>
</Relationships>
</file>

<file path=ppt/slides/_rels/slide52.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2.xml"/>
<Relationship Id="rId3" Type="http://schemas.openxmlformats.org/officeDocument/2006/relationships/image" Target="../media/image1.jpg"/>
</Relationships>
</file>

<file path=ppt/slides/_rels/slide5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3.xml"/>
<Relationship Id="rId3" Type="http://schemas.openxmlformats.org/officeDocument/2006/relationships/image" Target="../media/image1.jp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768613" y="4410394"/>
            <a:ext cx="2566257" cy="2447606"/>
          </a:xfrm>
          <a:prstGeom prst="rect">
            <a:avLst/>
          </a:prstGeom>
        </p:spPr>
      </p:pic>
      <p:sp>
        <p:nvSpPr>
          <p:cNvPr id="3" name="Title"/>
          <p:cNvSpPr txBox="1"/>
          <p:nvPr/>
        </p:nvSpPr>
        <p:spPr>
          <a:xfrm>
            <a:off x="0" y="1500000"/>
            <a:ext cx="12192000" cy="1700000"/>
          </a:xfrm>
          <a:prstGeom prst="rect">
            <a:avLst/>
          </a:prstGeom>
          <a:noFill/>
          <a:ln>
            <a:noFill/>
          </a:ln>
        </p:spPr>
        <p:txBody>
          <a:bodyPr wrap="square" lIns="457200" tIns="0" rIns="457200" bIns="0" rtlCol="0" anchor="ctr"/>
          <a:lstStyle/>
          <a:p>
            <a:pPr marL="0" indent="0" algn="ctr">
              <a:buNone/>
            </a:pPr>
            <a:r>
              <a:rPr lang="en-US" sz="4000" b="1" dirty="0">
                <a:solidFill>
                  <a:srgbClr val="006666"/>
                </a:solidFill>
                <a:latin typeface="Arial"/>
                <a:cs typeface="Arial"/>
              </a:rPr>
              <a:t>Foundations of Clinical Research</a:t>
            </a:r>
          </a:p>
        </p:txBody>
      </p:sp>
      <p:sp>
        <p:nvSpPr>
          <p:cNvPr id="5" name="Subtitle"/>
          <p:cNvSpPr txBox="1"/>
          <p:nvPr/>
        </p:nvSpPr>
        <p:spPr>
          <a:xfrm>
            <a:off x="0" y="3250000"/>
            <a:ext cx="12192000" cy="1000000"/>
          </a:xfrm>
          <a:prstGeom prst="rect">
            <a:avLst/>
          </a:prstGeom>
          <a:noFill/>
          <a:ln>
            <a:noFill/>
          </a:ln>
        </p:spPr>
        <p:txBody>
          <a:bodyPr wrap="square" lIns="457200" tIns="45720" rIns="457200" bIns="45720" rtlCol="0" anchor="t"/>
          <a:lstStyle/>
          <a:p>
            <a:pPr marL="0" indent="0" algn="ctr">
              <a:spcBef>
                <a:spcPts val="440"/>
              </a:spcBef>
              <a:buNone/>
            </a:pPr>
            <a:r>
              <a:rPr lang="en-US" sz="2000" dirty="0">
                <a:solidFill>
                  <a:srgbClr val="000000"/>
                </a:solidFill>
                <a:latin typeface="Arial"/>
                <a:cs typeface="Arial"/>
              </a:rPr>
              <a:t>Level 1: From Clinical Question to Publication</a:t>
            </a:r>
          </a:p>
          <a:p>
            <a:pPr marL="0" indent="0" algn="ctr">
              <a:spcBef>
                <a:spcPts val="440"/>
              </a:spcBef>
              <a:buNone/>
            </a:pPr>
            <a:r>
              <a:rPr lang="en-US" sz="2000" dirty="0">
                <a:solidFill>
                  <a:srgbClr val="000000"/>
                </a:solidFill>
                <a:latin typeface="Arial"/>
                <a:cs typeface="Arial"/>
              </a:rPr>
              <a:t>8 Saturday evenings online, 19:30 to 22:30, 24 contact hours</a:t>
            </a:r>
          </a:p>
          <a:p>
            <a:pPr marL="0" indent="0" algn="ctr">
              <a:spcBef>
                <a:spcPts val="440"/>
              </a:spcBef>
              <a:buNone/>
            </a:pPr>
            <a:r>
              <a:rPr lang="en-US" sz="2000" dirty="0">
                <a:solidFill>
                  <a:srgbClr val="000000"/>
                </a:solidFill>
                <a:latin typeface="Arial"/>
                <a:cs typeface="Arial"/>
              </a:rPr>
              <a:t>Trainers: Vương Mỹ Lượng &amp; Bernard Osang'ir</a:t>
            </a:r>
          </a:p>
        </p:txBody>
      </p:sp>
      <p:sp>
        <p:nvSpPr>
          <p:cNvPr id="6" name="Date"/>
          <p:cNvSpPr txBox="1"/>
          <p:nvPr/>
        </p:nvSpPr>
        <p:spPr>
          <a:xfrm>
            <a:off x="7902094" y="5833766"/>
            <a:ext cx="3465009" cy="326571"/>
          </a:xfrm>
          <a:prstGeom prst="rect">
            <a:avLst/>
          </a:prstGeom>
          <a:noFill/>
          <a:ln>
            <a:noFill/>
          </a:ln>
        </p:spPr>
        <p:txBody>
          <a:bodyPr wrap="square" lIns="0" tIns="0" rIns="0" bIns="0" rtlCol="0" anchor="b"/>
          <a:lstStyle/>
          <a:p>
            <a:pPr marL="0" indent="0" algn="r">
              <a:buNone/>
            </a:pPr>
            <a:r>
              <a:rPr lang="en-US" sz="1400" b="1" dirty="0">
                <a:solidFill>
                  <a:srgbClr val="000000"/>
                </a:solidFill>
                <a:latin typeface="Arial"/>
                <a:cs typeface="Arial"/>
              </a:rPr>
              <a:t>Date: 31/10/2026</a:t>
            </a:r>
          </a:p>
        </p:txBody>
      </p:sp>
      <p:sp>
        <p:nvSpPr>
          <p:cNvPr id="7"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Every day you make decisions that research could improve.</a:t>
            </a:r>
          </a:p>
          <a:p>
            <a:pPr marL="0" indent="0" algn="ctr">
              <a:spcBef>
                <a:spcPts val="1200"/>
              </a:spcBef>
              <a:buNone/>
            </a:pPr>
            <a:r>
              <a:rPr lang="en-US" sz="1900" i="1" dirty="0">
                <a:solidFill>
                  <a:srgbClr val="595959"/>
                </a:solidFill>
                <a:latin typeface="Arial"/>
                <a:cs typeface="Arial"/>
              </a:rPr>
              <a:t>This course helps you ask those questions properly, answer them and publish the answer.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Eight Saturdays, eight sessions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699000"/>
          </a:xfrm>
          <a:prstGeom prst="rect">
            <a:avLst/>
          </a:prstGeom>
        </p:spPr>
      </p:pic>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This course is Level 1 of three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15682"/>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Level 1  (this course)</a:t>
            </a:r>
          </a:p>
        </p:txBody>
      </p:sp>
      <p:sp>
        <p:nvSpPr>
          <p:cNvPr id="71" name="CardBody"/>
          <p:cNvSpPr/>
          <p:nvPr/>
        </p:nvSpPr>
        <p:spPr>
          <a:xfrm>
            <a:off x="457200"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From question to publication</a:t>
            </a:r>
          </a:p>
          <a:p>
            <a:pPr marL="0" indent="0" algn="l">
              <a:lnSpc>
                <a:spcPct val="104000"/>
              </a:lnSpc>
              <a:spcBef>
                <a:spcPts val="400"/>
              </a:spcBef>
              <a:buNone/>
            </a:pPr>
            <a:r>
              <a:rPr lang="en-US" sz="1750" dirty="0">
                <a:solidFill>
                  <a:srgbClr val="000000"/>
                </a:solidFill>
                <a:latin typeface="Arial"/>
                <a:cs typeface="Arial"/>
              </a:rPr>
              <a:t>Ask, design, analyse, write and publish</a:t>
            </a:r>
          </a:p>
          <a:p>
            <a:pPr marL="0" indent="0" algn="l">
              <a:lnSpc>
                <a:spcPct val="104000"/>
              </a:lnSpc>
              <a:spcBef>
                <a:spcPts val="400"/>
              </a:spcBef>
              <a:buNone/>
            </a:pPr>
            <a:r>
              <a:rPr lang="en-US" sz="1750" dirty="0">
                <a:solidFill>
                  <a:srgbClr val="000000"/>
                </a:solidFill>
                <a:latin typeface="Arial"/>
                <a:cs typeface="Arial"/>
              </a:rPr>
              <a:t>8 sessions, whole department</a:t>
            </a:r>
          </a:p>
        </p:txBody>
      </p:sp>
      <p:sp>
        <p:nvSpPr>
          <p:cNvPr id="72" name="CardHead"/>
          <p:cNvSpPr/>
          <p:nvPr/>
        </p:nvSpPr>
        <p:spPr>
          <a:xfrm>
            <a:off x="4283066" y="1615682"/>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Level 2  (hands-on)</a:t>
            </a:r>
          </a:p>
        </p:txBody>
      </p:sp>
      <p:sp>
        <p:nvSpPr>
          <p:cNvPr id="73" name="CardBody"/>
          <p:cNvSpPr/>
          <p:nvPr/>
        </p:nvSpPr>
        <p:spPr>
          <a:xfrm>
            <a:off x="4283066"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Statistical modelling in R</a:t>
            </a:r>
          </a:p>
          <a:p>
            <a:pPr marL="0" indent="0" algn="l">
              <a:lnSpc>
                <a:spcPct val="104000"/>
              </a:lnSpc>
              <a:spcBef>
                <a:spcPts val="400"/>
              </a:spcBef>
              <a:buNone/>
            </a:pPr>
            <a:r>
              <a:rPr lang="en-US" sz="1750" dirty="0">
                <a:solidFill>
                  <a:srgbClr val="000000"/>
                </a:solidFill>
                <a:latin typeface="Arial"/>
                <a:cs typeface="Arial"/>
              </a:rPr>
              <a:t>Linear, logistic, count, Cox</a:t>
            </a:r>
          </a:p>
          <a:p>
            <a:pPr marL="0" indent="0" algn="l">
              <a:lnSpc>
                <a:spcPct val="104000"/>
              </a:lnSpc>
              <a:spcBef>
                <a:spcPts val="400"/>
              </a:spcBef>
              <a:buNone/>
            </a:pPr>
            <a:r>
              <a:rPr lang="en-US" sz="1750" dirty="0">
                <a:solidFill>
                  <a:srgbClr val="000000"/>
                </a:solidFill>
                <a:latin typeface="Arial"/>
                <a:cs typeface="Arial"/>
              </a:rPr>
              <a:t>Table 1, missing-data basics</a:t>
            </a:r>
          </a:p>
          <a:p>
            <a:pPr marL="0" indent="0" algn="l">
              <a:lnSpc>
                <a:spcPct val="104000"/>
              </a:lnSpc>
              <a:spcBef>
                <a:spcPts val="400"/>
              </a:spcBef>
              <a:buNone/>
            </a:pPr>
            <a:r>
              <a:rPr lang="en-US" sz="1750" dirty="0">
                <a:solidFill>
                  <a:srgbClr val="000000"/>
                </a:solidFill>
                <a:latin typeface="Arial"/>
                <a:cs typeface="Arial"/>
              </a:rPr>
              <a:t>Your own analysis project</a:t>
            </a:r>
          </a:p>
        </p:txBody>
      </p:sp>
      <p:sp>
        <p:nvSpPr>
          <p:cNvPr id="74" name="CardHead"/>
          <p:cNvSpPr/>
          <p:nvPr/>
        </p:nvSpPr>
        <p:spPr>
          <a:xfrm>
            <a:off x="8108932" y="1615682"/>
            <a:ext cx="3625866" cy="640000"/>
          </a:xfrm>
          <a:prstGeom prst="rect">
            <a:avLst/>
          </a:prstGeom>
          <a:solidFill>
            <a:srgbClr val="04242F"/>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Level 3  (advanced)</a:t>
            </a:r>
          </a:p>
        </p:txBody>
      </p:sp>
      <p:sp>
        <p:nvSpPr>
          <p:cNvPr id="75" name="CardBody"/>
          <p:cNvSpPr/>
          <p:nvPr/>
        </p:nvSpPr>
        <p:spPr>
          <a:xfrm>
            <a:off x="8108932" y="2255682"/>
            <a:ext cx="3625866"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Research craft and advanced methods</a:t>
            </a:r>
          </a:p>
          <a:p>
            <a:pPr marL="0" indent="0" algn="l">
              <a:lnSpc>
                <a:spcPct val="104000"/>
              </a:lnSpc>
              <a:spcBef>
                <a:spcPts val="400"/>
              </a:spcBef>
              <a:buNone/>
            </a:pPr>
            <a:r>
              <a:rPr lang="en-US" sz="1750" dirty="0">
                <a:solidFill>
                  <a:srgbClr val="000000"/>
                </a:solidFill>
                <a:latin typeface="Arial"/>
                <a:cs typeface="Arial"/>
              </a:rPr>
              <a:t>Reproducibility, Git, Quarto</a:t>
            </a:r>
          </a:p>
          <a:p>
            <a:pPr marL="0" indent="0" algn="l">
              <a:lnSpc>
                <a:spcPct val="104000"/>
              </a:lnSpc>
              <a:spcBef>
                <a:spcPts val="400"/>
              </a:spcBef>
              <a:buNone/>
            </a:pPr>
            <a:r>
              <a:rPr lang="en-US" sz="1750" dirty="0">
                <a:solidFill>
                  <a:srgbClr val="000000"/>
                </a:solidFill>
                <a:latin typeface="Arial"/>
                <a:cs typeface="Arial"/>
              </a:rPr>
              <a:t>Journal figures, sensitivity analyses, meta-analysis</a:t>
            </a:r>
          </a:p>
          <a:p>
            <a:pPr marL="0" indent="0" algn="l">
              <a:lnSpc>
                <a:spcPct val="104000"/>
              </a:lnSpc>
              <a:spcBef>
                <a:spcPts val="400"/>
              </a:spcBef>
              <a:buNone/>
            </a:pPr>
            <a:r>
              <a:rPr lang="en-US" sz="1750" dirty="0">
                <a:solidFill>
                  <a:srgbClr val="000000"/>
                </a:solidFill>
                <a:latin typeface="Arial"/>
                <a:cs typeface="Arial"/>
              </a:rPr>
              <a:t>More on request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Level 1 is this course, Level 2 is statistical modelling in R, Level 3 is advanced methods.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Two things you will produce, each on your own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Both are individual work. We guide every step in class.</a:t>
            </a:r>
          </a:p>
        </p:txBody>
      </p:sp>
      <p:sp>
        <p:nvSpPr>
          <p:cNvPr id="70" name="CardHead"/>
          <p:cNvSpPr/>
          <p:nvPr/>
        </p:nvSpPr>
        <p:spPr>
          <a:xfrm>
            <a:off x="457200" y="1909015"/>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Your research proposal</a:t>
            </a:r>
          </a:p>
        </p:txBody>
      </p:sp>
      <p:sp>
        <p:nvSpPr>
          <p:cNvPr id="71" name="CardBody"/>
          <p:cNvSpPr/>
          <p:nvPr/>
        </p:nvSpPr>
        <p:spPr>
          <a:xfrm>
            <a:off x="457200" y="2549015"/>
            <a:ext cx="5538800"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On a question from your own department</a:t>
            </a:r>
          </a:p>
          <a:p>
            <a:pPr marL="0" indent="0" algn="l">
              <a:lnSpc>
                <a:spcPct val="104000"/>
              </a:lnSpc>
              <a:spcBef>
                <a:spcPts val="400"/>
              </a:spcBef>
              <a:buNone/>
            </a:pPr>
            <a:r>
              <a:rPr lang="en-US" sz="1750" dirty="0">
                <a:solidFill>
                  <a:srgbClr val="000000"/>
                </a:solidFill>
                <a:latin typeface="Arial"/>
                <a:cs typeface="Arial"/>
              </a:rPr>
              <a:t>Built one part at a time, Sessions 1 to 7</a:t>
            </a:r>
          </a:p>
          <a:p>
            <a:pPr marL="0" indent="0" algn="l">
              <a:lnSpc>
                <a:spcPct val="104000"/>
              </a:lnSpc>
              <a:spcBef>
                <a:spcPts val="400"/>
              </a:spcBef>
              <a:buNone/>
            </a:pPr>
            <a:r>
              <a:rPr lang="en-US" sz="1750" dirty="0">
                <a:solidFill>
                  <a:srgbClr val="000000"/>
                </a:solidFill>
                <a:latin typeface="Arial"/>
                <a:cs typeface="Arial"/>
              </a:rPr>
              <a:t>Submitted by everyone in Session 8</a:t>
            </a:r>
          </a:p>
          <a:p>
            <a:pPr marL="0" indent="0" algn="l">
              <a:lnSpc>
                <a:spcPct val="104000"/>
              </a:lnSpc>
              <a:spcBef>
                <a:spcPts val="400"/>
              </a:spcBef>
              <a:buNone/>
            </a:pPr>
            <a:r>
              <a:rPr lang="en-US" sz="1750" dirty="0">
                <a:solidFill>
                  <a:srgbClr val="000000"/>
                </a:solidFill>
                <a:latin typeface="Arial"/>
                <a:cs typeface="Arial"/>
              </a:rPr>
              <a:t>A few volunteers also present it</a:t>
            </a:r>
          </a:p>
        </p:txBody>
      </p:sp>
      <p:sp>
        <p:nvSpPr>
          <p:cNvPr id="72" name="CardHead"/>
          <p:cNvSpPr/>
          <p:nvPr/>
        </p:nvSpPr>
        <p:spPr>
          <a:xfrm>
            <a:off x="6196000" y="1909015"/>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 draft manuscript</a:t>
            </a:r>
          </a:p>
        </p:txBody>
      </p:sp>
      <p:sp>
        <p:nvSpPr>
          <p:cNvPr id="73" name="CardBody"/>
          <p:cNvSpPr/>
          <p:nvPr/>
        </p:nvSpPr>
        <p:spPr>
          <a:xfrm>
            <a:off x="6196000" y="2549015"/>
            <a:ext cx="5538800" cy="22029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Based on the course study, FLUID-ICU</a:t>
            </a:r>
          </a:p>
          <a:p>
            <a:pPr marL="0" indent="0" algn="l">
              <a:lnSpc>
                <a:spcPct val="104000"/>
              </a:lnSpc>
              <a:spcBef>
                <a:spcPts val="400"/>
              </a:spcBef>
              <a:buNone/>
            </a:pPr>
            <a:r>
              <a:rPr lang="en-US" sz="1750" dirty="0">
                <a:solidFill>
                  <a:srgbClr val="000000"/>
                </a:solidFill>
                <a:latin typeface="Arial"/>
                <a:cs typeface="Arial"/>
              </a:rPr>
              <a:t>You choose one of its five questions (Q1 to Q5)</a:t>
            </a:r>
          </a:p>
          <a:p>
            <a:pPr marL="0" indent="0" algn="l">
              <a:lnSpc>
                <a:spcPct val="104000"/>
              </a:lnSpc>
              <a:spcBef>
                <a:spcPts val="400"/>
              </a:spcBef>
              <a:buNone/>
            </a:pPr>
            <a:r>
              <a:rPr lang="en-US" sz="1750" dirty="0">
                <a:solidFill>
                  <a:srgbClr val="000000"/>
                </a:solidFill>
                <a:latin typeface="Arial"/>
                <a:cs typeface="Arial"/>
              </a:rPr>
              <a:t>We give you the results. You write the paper</a:t>
            </a:r>
          </a:p>
          <a:p>
            <a:pPr marL="0" indent="0" algn="l">
              <a:lnSpc>
                <a:spcPct val="104000"/>
              </a:lnSpc>
              <a:spcBef>
                <a:spcPts val="400"/>
              </a:spcBef>
              <a:buNone/>
            </a:pPr>
            <a:r>
              <a:rPr lang="en-US" sz="1750" dirty="0">
                <a:solidFill>
                  <a:srgbClr val="000000"/>
                </a:solidFill>
                <a:latin typeface="Arial"/>
                <a:cs typeface="Arial"/>
              </a:rPr>
              <a:t>After Session 8 you review one colleague's draft</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By the end of the course you will be able to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80240"/>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Ask &amp; find</a:t>
            </a:r>
          </a:p>
        </p:txBody>
      </p:sp>
      <p:sp>
        <p:nvSpPr>
          <p:cNvPr id="71" name="CardBody"/>
          <p:cNvSpPr/>
          <p:nvPr/>
        </p:nvSpPr>
        <p:spPr>
          <a:xfrm>
            <a:off x="4572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Turn a problem into a PICO question</a:t>
            </a:r>
          </a:p>
          <a:p>
            <a:pPr marL="0" indent="0" algn="l">
              <a:lnSpc>
                <a:spcPct val="104000"/>
              </a:lnSpc>
              <a:spcBef>
                <a:spcPts val="400"/>
              </a:spcBef>
              <a:buNone/>
            </a:pPr>
            <a:r>
              <a:rPr lang="en-US" sz="1600" dirty="0">
                <a:solidFill>
                  <a:srgbClr val="000000"/>
                </a:solidFill>
                <a:latin typeface="Arial"/>
                <a:cs typeface="Arial"/>
              </a:rPr>
              <a:t>Search PubMed and manage references</a:t>
            </a:r>
          </a:p>
          <a:p>
            <a:pPr marL="0" indent="0" algn="l">
              <a:lnSpc>
                <a:spcPct val="104000"/>
              </a:lnSpc>
              <a:spcBef>
                <a:spcPts val="400"/>
              </a:spcBef>
              <a:buNone/>
            </a:pPr>
            <a:r>
              <a:rPr lang="en-US" sz="1600" dirty="0">
                <a:solidFill>
                  <a:srgbClr val="000000"/>
                </a:solidFill>
                <a:latin typeface="Arial"/>
                <a:cs typeface="Arial"/>
              </a:rPr>
              <a:t>Read a paper in 15 minutes</a:t>
            </a:r>
          </a:p>
        </p:txBody>
      </p:sp>
      <p:sp>
        <p:nvSpPr>
          <p:cNvPr id="72" name="CardHead"/>
          <p:cNvSpPr/>
          <p:nvPr/>
        </p:nvSpPr>
        <p:spPr>
          <a:xfrm>
            <a:off x="3326600" y="1680240"/>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Design</a:t>
            </a:r>
          </a:p>
        </p:txBody>
      </p:sp>
      <p:sp>
        <p:nvSpPr>
          <p:cNvPr id="73" name="CardBody"/>
          <p:cNvSpPr/>
          <p:nvPr/>
        </p:nvSpPr>
        <p:spPr>
          <a:xfrm>
            <a:off x="33266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Pick the right study design</a:t>
            </a:r>
          </a:p>
          <a:p>
            <a:pPr marL="0" indent="0" algn="l">
              <a:lnSpc>
                <a:spcPct val="104000"/>
              </a:lnSpc>
              <a:spcBef>
                <a:spcPts val="400"/>
              </a:spcBef>
              <a:buNone/>
            </a:pPr>
            <a:r>
              <a:rPr lang="en-US" sz="1600" dirty="0">
                <a:solidFill>
                  <a:srgbClr val="000000"/>
                </a:solidFill>
                <a:latin typeface="Arial"/>
                <a:cs typeface="Arial"/>
              </a:rPr>
              <a:t>Recognise bias and confounding</a:t>
            </a:r>
          </a:p>
          <a:p>
            <a:pPr marL="0" indent="0" algn="l">
              <a:lnSpc>
                <a:spcPct val="104000"/>
              </a:lnSpc>
              <a:spcBef>
                <a:spcPts val="400"/>
              </a:spcBef>
              <a:buNone/>
            </a:pPr>
            <a:r>
              <a:rPr lang="en-US" sz="1600" dirty="0">
                <a:solidFill>
                  <a:srgbClr val="000000"/>
                </a:solidFill>
                <a:latin typeface="Arial"/>
                <a:cs typeface="Arial"/>
              </a:rPr>
              <a:t>Read RR, OR, NNT and forest plots</a:t>
            </a:r>
          </a:p>
        </p:txBody>
      </p:sp>
      <p:sp>
        <p:nvSpPr>
          <p:cNvPr id="74" name="CardHead"/>
          <p:cNvSpPr/>
          <p:nvPr/>
        </p:nvSpPr>
        <p:spPr>
          <a:xfrm>
            <a:off x="6196000" y="1680240"/>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Analyse</a:t>
            </a:r>
          </a:p>
        </p:txBody>
      </p:sp>
      <p:sp>
        <p:nvSpPr>
          <p:cNvPr id="75" name="CardBody"/>
          <p:cNvSpPr/>
          <p:nvPr/>
        </p:nvSpPr>
        <p:spPr>
          <a:xfrm>
            <a:off x="61960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Plan good data and a CRF</a:t>
            </a:r>
          </a:p>
          <a:p>
            <a:pPr marL="0" indent="0" algn="l">
              <a:lnSpc>
                <a:spcPct val="104000"/>
              </a:lnSpc>
              <a:spcBef>
                <a:spcPts val="400"/>
              </a:spcBef>
              <a:buNone/>
            </a:pPr>
            <a:r>
              <a:rPr lang="en-US" sz="1600" dirty="0">
                <a:solidFill>
                  <a:srgbClr val="000000"/>
                </a:solidFill>
                <a:latin typeface="Arial"/>
                <a:cs typeface="Arial"/>
              </a:rPr>
              <a:t>Read CIs, p-values and regression</a:t>
            </a:r>
          </a:p>
          <a:p>
            <a:pPr marL="0" indent="0" algn="l">
              <a:lnSpc>
                <a:spcPct val="104000"/>
              </a:lnSpc>
              <a:spcBef>
                <a:spcPts val="400"/>
              </a:spcBef>
              <a:buNone/>
            </a:pPr>
            <a:r>
              <a:rPr lang="en-US" sz="1600" dirty="0">
                <a:solidFill>
                  <a:srgbClr val="000000"/>
                </a:solidFill>
                <a:latin typeface="Arial"/>
                <a:cs typeface="Arial"/>
              </a:rPr>
              <a:t>Interpret a real dataset's results</a:t>
            </a:r>
          </a:p>
        </p:txBody>
      </p:sp>
      <p:sp>
        <p:nvSpPr>
          <p:cNvPr id="76" name="CardHead"/>
          <p:cNvSpPr/>
          <p:nvPr/>
        </p:nvSpPr>
        <p:spPr>
          <a:xfrm>
            <a:off x="9065400" y="1680240"/>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Write &amp; publish</a:t>
            </a:r>
          </a:p>
        </p:txBody>
      </p:sp>
      <p:sp>
        <p:nvSpPr>
          <p:cNvPr id="77" name="CardBody"/>
          <p:cNvSpPr/>
          <p:nvPr/>
        </p:nvSpPr>
        <p:spPr>
          <a:xfrm>
            <a:off x="9065400" y="2320240"/>
            <a:ext cx="2669400" cy="20092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Plan ethics and registration</a:t>
            </a:r>
          </a:p>
          <a:p>
            <a:pPr marL="0" indent="0" algn="l">
              <a:lnSpc>
                <a:spcPct val="104000"/>
              </a:lnSpc>
              <a:spcBef>
                <a:spcPts val="400"/>
              </a:spcBef>
              <a:buNone/>
            </a:pPr>
            <a:r>
              <a:rPr lang="en-US" sz="1600" dirty="0">
                <a:solidFill>
                  <a:srgbClr val="000000"/>
                </a:solidFill>
                <a:latin typeface="Arial"/>
                <a:cs typeface="Arial"/>
              </a:rPr>
              <a:t>Write each section of a paper</a:t>
            </a:r>
          </a:p>
          <a:p>
            <a:pPr marL="0" indent="0" algn="l">
              <a:lnSpc>
                <a:spcPct val="104000"/>
              </a:lnSpc>
              <a:spcBef>
                <a:spcPts val="400"/>
              </a:spcBef>
              <a:buNone/>
            </a:pPr>
            <a:r>
              <a:rPr lang="en-US" sz="1600" dirty="0">
                <a:solidFill>
                  <a:srgbClr val="000000"/>
                </a:solidFill>
                <a:latin typeface="Arial"/>
                <a:cs typeface="Arial"/>
              </a:rPr>
              <a:t>Submit and answer reviewers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Understand and interpret: you will not be asked to calculate.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How each session runs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3947159"/>
          </a:xfrm>
          <a:prstGeom prst="rect">
            <a:avLst/>
          </a:prstGeom>
        </p:spPr>
      </p:pic>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Build your proposal one part at a time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80" name="Step"/>
          <p:cNvSpPr/>
          <p:nvPr/>
        </p:nvSpPr>
        <p:spPr>
          <a:xfrm>
            <a:off x="457200" y="1220000"/>
            <a:ext cx="2303520" cy="760000"/>
          </a:xfrm>
          <a:prstGeom prst="homePlate">
            <a:avLst>
              <a:gd name="adj" fmla="val 28000"/>
            </a:avLst>
          </a:prstGeom>
          <a:solidFill>
            <a:srgbClr val="0D7377"/>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Part 1</a:t>
            </a:r>
          </a:p>
        </p:txBody>
      </p:sp>
      <p:sp>
        <p:nvSpPr>
          <p:cNvPr id="81" name="StepText"/>
          <p:cNvSpPr/>
          <p:nvPr/>
        </p:nvSpPr>
        <p:spPr>
          <a:xfrm>
            <a:off x="49720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Sessions 1-2</a:t>
            </a:r>
          </a:p>
          <a:p>
            <a:pPr marL="0" indent="0" algn="l">
              <a:lnSpc>
                <a:spcPct val="104000"/>
              </a:lnSpc>
              <a:spcBef>
                <a:spcPts val="200"/>
              </a:spcBef>
              <a:buNone/>
            </a:pPr>
            <a:r>
              <a:rPr lang="en-US" sz="1700" dirty="0">
                <a:solidFill>
                  <a:srgbClr val="000000"/>
                </a:solidFill>
                <a:latin typeface="Arial"/>
                <a:cs typeface="Arial"/>
              </a:rPr>
              <a:t>Question, background, aims</a:t>
            </a:r>
          </a:p>
        </p:txBody>
      </p:sp>
      <p:sp>
        <p:nvSpPr>
          <p:cNvPr id="82" name="Step"/>
          <p:cNvSpPr/>
          <p:nvPr/>
        </p:nvSpPr>
        <p:spPr>
          <a:xfrm>
            <a:off x="2700720" y="1220000"/>
            <a:ext cx="2303520" cy="760000"/>
          </a:xfrm>
          <a:prstGeom prst="chevron">
            <a:avLst>
              <a:gd name="adj" fmla="val 28000"/>
            </a:avLst>
          </a:prstGeom>
          <a:solidFill>
            <a:srgbClr val="0B376C"/>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Part 2</a:t>
            </a:r>
          </a:p>
        </p:txBody>
      </p:sp>
      <p:sp>
        <p:nvSpPr>
          <p:cNvPr id="83" name="StepText"/>
          <p:cNvSpPr/>
          <p:nvPr/>
        </p:nvSpPr>
        <p:spPr>
          <a:xfrm>
            <a:off x="274072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Sessions 3-4</a:t>
            </a:r>
          </a:p>
          <a:p>
            <a:pPr marL="0" indent="0" algn="l">
              <a:lnSpc>
                <a:spcPct val="104000"/>
              </a:lnSpc>
              <a:spcBef>
                <a:spcPts val="200"/>
              </a:spcBef>
              <a:buNone/>
            </a:pPr>
            <a:r>
              <a:rPr lang="en-US" sz="1700" dirty="0">
                <a:solidFill>
                  <a:srgbClr val="000000"/>
                </a:solidFill>
                <a:latin typeface="Arial"/>
                <a:cs typeface="Arial"/>
              </a:rPr>
              <a:t>Design and participants</a:t>
            </a:r>
          </a:p>
        </p:txBody>
      </p:sp>
      <p:sp>
        <p:nvSpPr>
          <p:cNvPr id="84" name="Step"/>
          <p:cNvSpPr/>
          <p:nvPr/>
        </p:nvSpPr>
        <p:spPr>
          <a:xfrm>
            <a:off x="4944240" y="1220000"/>
            <a:ext cx="2303520" cy="760000"/>
          </a:xfrm>
          <a:prstGeom prst="chevron">
            <a:avLst>
              <a:gd name="adj" fmla="val 28000"/>
            </a:avLst>
          </a:prstGeom>
          <a:solidFill>
            <a:srgbClr val="5FA39B"/>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Part 3</a:t>
            </a:r>
          </a:p>
        </p:txBody>
      </p:sp>
      <p:sp>
        <p:nvSpPr>
          <p:cNvPr id="85" name="StepText"/>
          <p:cNvSpPr/>
          <p:nvPr/>
        </p:nvSpPr>
        <p:spPr>
          <a:xfrm>
            <a:off x="498424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Sessions 5-6</a:t>
            </a:r>
          </a:p>
          <a:p>
            <a:pPr marL="0" indent="0" algn="l">
              <a:lnSpc>
                <a:spcPct val="104000"/>
              </a:lnSpc>
              <a:spcBef>
                <a:spcPts val="200"/>
              </a:spcBef>
              <a:buNone/>
            </a:pPr>
            <a:r>
              <a:rPr lang="en-US" sz="1700" dirty="0">
                <a:solidFill>
                  <a:srgbClr val="000000"/>
                </a:solidFill>
                <a:latin typeface="Arial"/>
                <a:cs typeface="Arial"/>
              </a:rPr>
              <a:t>Data collection, sample size, analysis plan</a:t>
            </a:r>
          </a:p>
        </p:txBody>
      </p:sp>
      <p:sp>
        <p:nvSpPr>
          <p:cNvPr id="86" name="Step"/>
          <p:cNvSpPr/>
          <p:nvPr/>
        </p:nvSpPr>
        <p:spPr>
          <a:xfrm>
            <a:off x="7187760" y="1220000"/>
            <a:ext cx="2303520" cy="760000"/>
          </a:xfrm>
          <a:prstGeom prst="chevron">
            <a:avLst>
              <a:gd name="adj" fmla="val 28000"/>
            </a:avLst>
          </a:prstGeom>
          <a:solidFill>
            <a:srgbClr val="0070C0"/>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Part 4</a:t>
            </a:r>
          </a:p>
        </p:txBody>
      </p:sp>
      <p:sp>
        <p:nvSpPr>
          <p:cNvPr id="87" name="StepText"/>
          <p:cNvSpPr/>
          <p:nvPr/>
        </p:nvSpPr>
        <p:spPr>
          <a:xfrm>
            <a:off x="722776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Session 7</a:t>
            </a:r>
          </a:p>
          <a:p>
            <a:pPr marL="0" indent="0" algn="l">
              <a:lnSpc>
                <a:spcPct val="104000"/>
              </a:lnSpc>
              <a:spcBef>
                <a:spcPts val="200"/>
              </a:spcBef>
              <a:buNone/>
            </a:pPr>
            <a:r>
              <a:rPr lang="en-US" sz="1700" dirty="0">
                <a:solidFill>
                  <a:srgbClr val="000000"/>
                </a:solidFill>
                <a:latin typeface="Arial"/>
                <a:cs typeface="Arial"/>
              </a:rPr>
              <a:t>Ethics, feasibility, publication plan</a:t>
            </a:r>
          </a:p>
        </p:txBody>
      </p:sp>
      <p:sp>
        <p:nvSpPr>
          <p:cNvPr id="88" name="Step"/>
          <p:cNvSpPr/>
          <p:nvPr/>
        </p:nvSpPr>
        <p:spPr>
          <a:xfrm>
            <a:off x="9431280" y="1220000"/>
            <a:ext cx="2303520" cy="760000"/>
          </a:xfrm>
          <a:prstGeom prst="chevron">
            <a:avLst>
              <a:gd name="adj" fmla="val 28000"/>
            </a:avLst>
          </a:prstGeom>
          <a:solidFill>
            <a:srgbClr val="055F56"/>
          </a:solidFill>
          <a:ln>
            <a:noFill/>
          </a:ln>
        </p:spPr>
        <p:txBody>
          <a:bodyPr wrap="square" lIns="200000" tIns="45720" rIns="200000" bIns="45720" rtlCol="0" anchor="ctr">
            <a:normAutofit/>
          </a:bodyPr>
          <a:lstStyle/>
          <a:p>
            <a:pPr marL="0" indent="0" algn="ctr">
              <a:buNone/>
            </a:pPr>
            <a:r>
              <a:rPr lang="en-US" sz="1400" b="1" dirty="0">
                <a:solidFill>
                  <a:srgbClr val="FFFFFF"/>
                </a:solidFill>
                <a:latin typeface="Arial"/>
                <a:cs typeface="Arial"/>
              </a:rPr>
              <a:t>Submit</a:t>
            </a:r>
          </a:p>
        </p:txBody>
      </p:sp>
      <p:sp>
        <p:nvSpPr>
          <p:cNvPr id="89" name="StepText"/>
          <p:cNvSpPr/>
          <p:nvPr/>
        </p:nvSpPr>
        <p:spPr>
          <a:xfrm>
            <a:off x="9471280" y="2140000"/>
            <a:ext cx="2163520" cy="1463180"/>
          </a:xfrm>
          <a:prstGeom prst="rect">
            <a:avLst/>
          </a:prstGeom>
          <a:solidFill>
            <a:srgbClr val="EAF2F5"/>
          </a:solidFill>
          <a:ln>
            <a:noFill/>
          </a:ln>
        </p:spPr>
        <p:txBody>
          <a:bodyPr wrap="square" lIns="110000" tIns="91440" rIns="110000" bIns="91440" rtlCol="0" anchor="t">
            <a:normAutofit/>
          </a:bodyPr>
          <a:lstStyle/>
          <a:p>
            <a:pPr marL="0" indent="0" algn="l">
              <a:lnSpc>
                <a:spcPct val="104000"/>
              </a:lnSpc>
              <a:spcBef>
                <a:spcPts val="200"/>
              </a:spcBef>
              <a:buNone/>
            </a:pPr>
            <a:r>
              <a:rPr lang="en-US" sz="1700" b="1" dirty="0">
                <a:solidFill>
                  <a:srgbClr val="000000"/>
                </a:solidFill>
                <a:latin typeface="Arial"/>
                <a:cs typeface="Arial"/>
              </a:rPr>
              <a:t>Session 8</a:t>
            </a:r>
          </a:p>
          <a:p>
            <a:pPr marL="0" indent="0" algn="l">
              <a:lnSpc>
                <a:spcPct val="104000"/>
              </a:lnSpc>
              <a:spcBef>
                <a:spcPts val="200"/>
              </a:spcBef>
              <a:buNone/>
            </a:pPr>
            <a:r>
              <a:rPr lang="en-US" sz="1700" dirty="0">
                <a:solidFill>
                  <a:srgbClr val="000000"/>
                </a:solidFill>
                <a:latin typeface="Arial"/>
                <a:cs typeface="Arial"/>
              </a:rPr>
              <a:t>Complete proposal submitted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Your own question, one template, one part every two weeks, submitted in Session 8.</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Welcome: introduce yourself</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6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Type your name, department and profession in the chat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Add one question you wish research could answer in your department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Read the other messages: many are possible research topics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A few of you then say your question with the microphone on. We keep the full list for your proposals</a:t>
            </a:r>
          </a:p>
        </p:txBody>
      </p:sp>
      <p:sp>
        <p:nvSpPr>
          <p:cNvPr id="52" name="Side"/>
          <p:cNvSpPr/>
          <p:nvPr/>
        </p:nvSpPr>
        <p:spPr>
          <a:xfrm>
            <a:off x="7423760" y="1720000"/>
            <a:ext cx="4311040" cy="14155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Example message</a:t>
            </a:r>
          </a:p>
          <a:p>
            <a:pPr marL="0" indent="0" algn="l">
              <a:lnSpc>
                <a:spcPct val="104000"/>
              </a:lnSpc>
              <a:spcBef>
                <a:spcPts val="300"/>
              </a:spcBef>
              <a:buNone/>
            </a:pPr>
            <a:r>
              <a:rPr lang="en-US" sz="1500" dirty="0">
                <a:solidFill>
                  <a:srgbClr val="000000"/>
                </a:solidFill>
                <a:latin typeface="Arial"/>
                <a:cs typeface="Arial"/>
              </a:rPr>
              <a:t>Lan, ICU, nurse</a:t>
            </a:r>
          </a:p>
          <a:p>
            <a:pPr marL="0" indent="0" algn="l">
              <a:lnSpc>
                <a:spcPct val="104000"/>
              </a:lnSpc>
              <a:spcBef>
                <a:spcPts val="300"/>
              </a:spcBef>
              <a:buNone/>
            </a:pPr>
            <a:r>
              <a:rPr lang="en-US" sz="1500" dirty="0">
                <a:solidFill>
                  <a:srgbClr val="000000"/>
                </a:solidFill>
                <a:latin typeface="Arial"/>
                <a:cs typeface="Arial"/>
              </a:rPr>
              <a:t>'Do patients with septic shock need less fluid than we give?'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One introduction per person in the chat, and a few spoken questions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How we learn together online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2730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Ask anything</a:t>
            </a:r>
          </a:p>
        </p:txBody>
      </p:sp>
      <p:sp>
        <p:nvSpPr>
          <p:cNvPr id="71" name="CardBody"/>
          <p:cNvSpPr/>
          <p:nvPr/>
        </p:nvSpPr>
        <p:spPr>
          <a:xfrm>
            <a:off x="457200" y="236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There are no silly questions</a:t>
            </a:r>
          </a:p>
          <a:p>
            <a:pPr marL="0" indent="0" algn="l">
              <a:lnSpc>
                <a:spcPct val="104000"/>
              </a:lnSpc>
              <a:spcBef>
                <a:spcPts val="400"/>
              </a:spcBef>
              <a:buNone/>
            </a:pPr>
            <a:r>
              <a:rPr lang="en-US" sz="1600" dirty="0">
                <a:solidFill>
                  <a:srgbClr val="000000"/>
                </a:solidFill>
                <a:latin typeface="Arial"/>
                <a:cs typeface="Arial"/>
              </a:rPr>
              <a:t>Use the chat or 'raise hand'</a:t>
            </a:r>
          </a:p>
        </p:txBody>
      </p:sp>
      <p:sp>
        <p:nvSpPr>
          <p:cNvPr id="72" name="CardHead"/>
          <p:cNvSpPr/>
          <p:nvPr/>
        </p:nvSpPr>
        <p:spPr>
          <a:xfrm>
            <a:off x="3326600" y="172730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Go slow</a:t>
            </a:r>
          </a:p>
        </p:txBody>
      </p:sp>
      <p:sp>
        <p:nvSpPr>
          <p:cNvPr id="73" name="CardBody"/>
          <p:cNvSpPr/>
          <p:nvPr/>
        </p:nvSpPr>
        <p:spPr>
          <a:xfrm>
            <a:off x="3326600" y="236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We check understanding often</a:t>
            </a:r>
          </a:p>
          <a:p>
            <a:pPr marL="0" indent="0" algn="l">
              <a:lnSpc>
                <a:spcPct val="104000"/>
              </a:lnSpc>
              <a:spcBef>
                <a:spcPts val="400"/>
              </a:spcBef>
              <a:buNone/>
            </a:pPr>
            <a:r>
              <a:rPr lang="en-US" sz="1600" dirty="0">
                <a:solidFill>
                  <a:srgbClr val="000000"/>
                </a:solidFill>
                <a:latin typeface="Arial"/>
                <a:cs typeface="Arial"/>
              </a:rPr>
              <a:t>Extra slides only if time allows</a:t>
            </a:r>
          </a:p>
        </p:txBody>
      </p:sp>
      <p:sp>
        <p:nvSpPr>
          <p:cNvPr id="74" name="CardHead"/>
          <p:cNvSpPr/>
          <p:nvPr/>
        </p:nvSpPr>
        <p:spPr>
          <a:xfrm>
            <a:off x="6196000" y="172730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Bring your department</a:t>
            </a:r>
          </a:p>
        </p:txBody>
      </p:sp>
      <p:sp>
        <p:nvSpPr>
          <p:cNvPr id="75" name="CardBody"/>
          <p:cNvSpPr/>
          <p:nvPr/>
        </p:nvSpPr>
        <p:spPr>
          <a:xfrm>
            <a:off x="6196000" y="236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Use examples from your own practice</a:t>
            </a:r>
          </a:p>
          <a:p>
            <a:pPr marL="0" indent="0" algn="l">
              <a:lnSpc>
                <a:spcPct val="104000"/>
              </a:lnSpc>
              <a:spcBef>
                <a:spcPts val="400"/>
              </a:spcBef>
              <a:buNone/>
            </a:pPr>
            <a:r>
              <a:rPr lang="en-US" sz="1600" dirty="0">
                <a:solidFill>
                  <a:srgbClr val="000000"/>
                </a:solidFill>
                <a:latin typeface="Arial"/>
                <a:cs typeface="Arial"/>
              </a:rPr>
              <a:t>No patient names or details</a:t>
            </a:r>
          </a:p>
        </p:txBody>
      </p:sp>
      <p:sp>
        <p:nvSpPr>
          <p:cNvPr id="76" name="CardHead"/>
          <p:cNvSpPr/>
          <p:nvPr/>
        </p:nvSpPr>
        <p:spPr>
          <a:xfrm>
            <a:off x="9065400" y="172730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Online habits</a:t>
            </a:r>
          </a:p>
        </p:txBody>
      </p:sp>
      <p:sp>
        <p:nvSpPr>
          <p:cNvPr id="77" name="CardBody"/>
          <p:cNvSpPr/>
          <p:nvPr/>
        </p:nvSpPr>
        <p:spPr>
          <a:xfrm>
            <a:off x="9065400" y="2367306"/>
            <a:ext cx="2669400" cy="25680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Camera on when you can</a:t>
            </a:r>
          </a:p>
          <a:p>
            <a:pPr marL="0" indent="0" algn="l">
              <a:lnSpc>
                <a:spcPct val="104000"/>
              </a:lnSpc>
              <a:spcBef>
                <a:spcPts val="400"/>
              </a:spcBef>
              <a:buNone/>
            </a:pPr>
            <a:r>
              <a:rPr lang="en-US" sz="1600" dirty="0">
                <a:solidFill>
                  <a:srgbClr val="000000"/>
                </a:solidFill>
                <a:latin typeface="Arial"/>
                <a:cs typeface="Arial"/>
              </a:rPr>
              <a:t>Microphone off unless speaking</a:t>
            </a:r>
          </a:p>
          <a:p>
            <a:pPr marL="0" indent="0" algn="l">
              <a:lnSpc>
                <a:spcPct val="104000"/>
              </a:lnSpc>
              <a:spcBef>
                <a:spcPts val="400"/>
              </a:spcBef>
              <a:buNone/>
            </a:pPr>
            <a:r>
              <a:rPr lang="en-US" sz="1600" dirty="0">
                <a:solidFill>
                  <a:srgbClr val="000000"/>
                </a:solidFill>
                <a:latin typeface="Arial"/>
                <a:cs typeface="Arial"/>
              </a:rPr>
              <a:t>When called on, answer with the microphone on</a:t>
            </a:r>
          </a:p>
          <a:p>
            <a:pPr marL="0" indent="0" algn="l">
              <a:lnSpc>
                <a:spcPct val="104000"/>
              </a:lnSpc>
              <a:spcBef>
                <a:spcPts val="400"/>
              </a:spcBef>
              <a:buNone/>
            </a:pPr>
            <a:r>
              <a:rPr lang="en-US" sz="1600" dirty="0">
                <a:solidFill>
                  <a:srgbClr val="000000"/>
                </a:solidFill>
                <a:latin typeface="Arial"/>
                <a:cs typeface="Arial"/>
              </a:rPr>
              <a:t>Back on time after the break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Pre-course quiz (online form)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15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Open the quiz form: the link is in the chat now</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24 multiple-choice questions, one answer each (about 12 minutes)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Work alone: no notes and no colleagues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Guess if you are not sure: this is not an exam</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Enter your participant code, not your name</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Why a quiz now?</a:t>
            </a:r>
          </a:p>
          <a:p>
            <a:pPr marL="274320" indent="-274320" algn="l">
              <a:lnSpc>
                <a:spcPct val="104000"/>
              </a:lnSpc>
              <a:spcBef>
                <a:spcPts val="300"/>
              </a:spcBef>
              <a:buFont typeface="Arial"/>
              <a:buChar char="•"/>
            </a:pPr>
            <a:r>
              <a:rPr lang="en-US" sz="1500" dirty="0">
                <a:solidFill>
                  <a:srgbClr val="000000"/>
                </a:solidFill>
                <a:latin typeface="Arial"/>
                <a:cs typeface="Arial"/>
              </a:rPr>
              <a:t>Shows where the class starts</a:t>
            </a:r>
          </a:p>
          <a:p>
            <a:pPr marL="274320" indent="-274320" algn="l">
              <a:lnSpc>
                <a:spcPct val="104000"/>
              </a:lnSpc>
              <a:spcBef>
                <a:spcPts val="300"/>
              </a:spcBef>
              <a:buFont typeface="Arial"/>
              <a:buChar char="•"/>
            </a:pPr>
            <a:r>
              <a:rPr lang="en-US" sz="1500" dirty="0">
                <a:solidFill>
                  <a:srgbClr val="000000"/>
                </a:solidFill>
                <a:latin typeface="Arial"/>
                <a:cs typeface="Arial"/>
              </a:rPr>
              <a:t>The same quiz again in Session 8</a:t>
            </a:r>
          </a:p>
          <a:p>
            <a:pPr marL="274320" indent="-274320" algn="l">
              <a:lnSpc>
                <a:spcPct val="104000"/>
              </a:lnSpc>
              <a:spcBef>
                <a:spcPts val="300"/>
              </a:spcBef>
              <a:buFont typeface="Arial"/>
              <a:buChar char="•"/>
            </a:pPr>
            <a:r>
              <a:rPr lang="en-US" sz="1500" dirty="0">
                <a:solidFill>
                  <a:srgbClr val="000000"/>
                </a:solidFill>
                <a:latin typeface="Arial"/>
                <a:cs typeface="Arial"/>
              </a:rPr>
              <a:t>We measure the course, not you</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Form submitted (participant code only)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DayTitle"/>
          <p:cNvSpPr txBox="1"/>
          <p:nvPr/>
        </p:nvSpPr>
        <p:spPr>
          <a:xfrm>
            <a:off x="457200" y="548640"/>
            <a:ext cx="11430000" cy="700000"/>
          </a:xfrm>
          <a:prstGeom prst="rect">
            <a:avLst/>
          </a:prstGeom>
          <a:noFill/>
          <a:ln>
            <a:noFill/>
          </a:ln>
        </p:spPr>
        <p:txBody>
          <a:bodyPr wrap="square" lIns="91440" tIns="45720" rIns="91440" bIns="45720" rtlCol="0" anchor="t"/>
          <a:lstStyle/>
          <a:p>
            <a:pPr marL="0" indent="0" algn="l">
              <a:buNone/>
            </a:pPr>
            <a:r>
              <a:rPr lang="en-US" sz="2600" b="1" dirty="0">
                <a:solidFill>
                  <a:srgbClr val="0D7377"/>
                </a:solidFill>
                <a:latin typeface="Arial"/>
                <a:cs typeface="Arial"/>
              </a:rPr>
              <a:t>Session 1 · Ask: from clinical problem to research question</a:t>
            </a:r>
          </a:p>
        </p:txBody>
      </p:sp>
      <p:sp>
        <p:nvSpPr>
          <p:cNvPr id="7" name="Rule"/>
          <p:cNvSpPr/>
          <p:nvPr/>
        </p:nvSpPr>
        <p:spPr>
          <a:xfrm>
            <a:off x="457200" y="1325880"/>
            <a:ext cx="11277600" cy="19050"/>
          </a:xfrm>
          <a:prstGeom prst="rect">
            <a:avLst/>
          </a:prstGeom>
          <a:solidFill>
            <a:srgbClr val="0D7377"/>
          </a:solidFill>
          <a:ln>
            <a:noFill/>
          </a:ln>
        </p:spPr>
        <p:txBody>
          <a:bodyPr/>
          <a:lstStyle/>
          <a:p>
            <a:endParaRPr/>
          </a:p>
        </p:txBody>
      </p:sp>
      <p:sp>
        <p:nvSpPr>
          <p:cNvPr id="8" name="Agenda"/>
          <p:cNvSpPr txBox="1"/>
          <p:nvPr/>
        </p:nvSpPr>
        <p:spPr>
          <a:xfrm>
            <a:off x="457200" y="1600000"/>
            <a:ext cx="11277600" cy="4400000"/>
          </a:xfrm>
          <a:prstGeom prst="rect">
            <a:avLst/>
          </a:prstGeom>
          <a:noFill/>
          <a:ln>
            <a:noFill/>
          </a:ln>
        </p:spPr>
        <p:txBody>
          <a:bodyPr wrap="square" lIns="91440" tIns="45720" rIns="91440" bIns="45720" rtlCol="0" anchor="t"/>
          <a:lstStyle/>
          <a:p>
            <a:pPr marL="0" indent="0" algn="l">
              <a:buNone/>
            </a:pPr>
            <a:r>
              <a:rPr lang="en-US" sz="2800" dirty="0">
                <a:solidFill>
                  <a:srgbClr val="0070C0"/>
                </a:solidFill>
                <a:latin typeface="Arial"/>
                <a:cs typeface="Arial"/>
              </a:rPr>
              <a:t>Week 1 · Saturday</a:t>
            </a:r>
          </a:p>
          <a:p>
            <a:pPr>
              <a:buNone/>
            </a:pPr>
            <a:endParaRPr sz="800"/>
          </a:p>
          <a:p>
            <a:pPr marL="274320" indent="-274320" algn="l">
              <a:spcBef>
                <a:spcPts val="440"/>
              </a:spcBef>
              <a:buFont typeface="Arial"/>
              <a:buChar char="•"/>
            </a:pPr>
            <a:r>
              <a:rPr lang="en-US" sz="1900" dirty="0">
                <a:solidFill>
                  <a:srgbClr val="000000"/>
                </a:solidFill>
                <a:latin typeface="Arial"/>
                <a:cs typeface="Arial"/>
              </a:rPr>
              <a:t>1.1  Why research? Evidence, the two course papers, types of research, the road to publication</a:t>
            </a:r>
          </a:p>
          <a:p>
            <a:pPr marL="274320" indent="-274320" algn="l">
              <a:spcBef>
                <a:spcPts val="440"/>
              </a:spcBef>
              <a:buFont typeface="Arial"/>
              <a:buChar char="•"/>
            </a:pPr>
            <a:r>
              <a:rPr lang="en-US" sz="1900" dirty="0">
                <a:solidFill>
                  <a:srgbClr val="000000"/>
                </a:solidFill>
                <a:latin typeface="Arial"/>
                <a:cs typeface="Arial"/>
              </a:rPr>
              <a:t>Break</a:t>
            </a:r>
          </a:p>
          <a:p>
            <a:pPr marL="274320" indent="-274320" algn="l">
              <a:spcBef>
                <a:spcPts val="440"/>
              </a:spcBef>
              <a:buFont typeface="Arial"/>
              <a:buChar char="•"/>
            </a:pPr>
            <a:r>
              <a:rPr lang="en-US" sz="1900" dirty="0">
                <a:solidFill>
                  <a:srgbClr val="000000"/>
                </a:solidFill>
                <a:latin typeface="Arial"/>
                <a:cs typeface="Arial"/>
              </a:rPr>
              <a:t>1.2  From problem to question: PICO(T) and PECO, FINER, a whole-class task</a:t>
            </a:r>
          </a:p>
          <a:p>
            <a:pPr marL="274320" indent="-274320" algn="l">
              <a:spcBef>
                <a:spcPts val="440"/>
              </a:spcBef>
              <a:buFont typeface="Arial"/>
              <a:buChar char="•"/>
            </a:pPr>
            <a:r>
              <a:rPr lang="en-US" sz="1900" dirty="0">
                <a:solidFill>
                  <a:srgbClr val="000000"/>
                </a:solidFill>
                <a:latin typeface="Arial"/>
                <a:cs typeface="Arial"/>
              </a:rPr>
              <a:t>1.3  Aims, objectives and hypotheses (quick exercise)</a:t>
            </a:r>
          </a:p>
          <a:p>
            <a:pPr marL="274320" indent="-274320" algn="l">
              <a:spcBef>
                <a:spcPts val="440"/>
              </a:spcBef>
              <a:buFont typeface="Arial"/>
              <a:buChar char="•"/>
            </a:pPr>
            <a:r>
              <a:rPr lang="en-US" sz="1900" dirty="0">
                <a:solidFill>
                  <a:srgbClr val="000000"/>
                </a:solidFill>
                <a:latin typeface="Arial"/>
                <a:cs typeface="Arial"/>
              </a:rPr>
              <a:t>Proposal builder 1: start your own question, aim and objectives</a:t>
            </a:r>
          </a:p>
          <a:p>
            <a:pPr marL="274320" indent="-274320" algn="l">
              <a:spcBef>
                <a:spcPts val="440"/>
              </a:spcBef>
              <a:buFont typeface="Arial"/>
              <a:buChar char="•"/>
            </a:pPr>
            <a:r>
              <a:rPr lang="en-US" sz="1900" dirty="0">
                <a:solidFill>
                  <a:srgbClr val="000000"/>
                </a:solidFill>
                <a:latin typeface="Arial"/>
                <a:cs typeface="Arial"/>
              </a:rPr>
              <a:t>Wrap-up: key words, recap, exit question, homework for next Saturday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1.1  Why research?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Why do we need research when we already have experience?</a:t>
            </a:r>
          </a:p>
          <a:p>
            <a:pPr marL="0" indent="0" algn="ctr">
              <a:spcBef>
                <a:spcPts val="1200"/>
              </a:spcBef>
              <a:buNone/>
            </a:pPr>
            <a:r>
              <a:rPr lang="en-US" sz="1900" i="1" dirty="0">
                <a:solidFill>
                  <a:srgbClr val="595959"/>
                </a:solidFill>
                <a:latin typeface="Arial"/>
                <a:cs typeface="Arial"/>
              </a:rPr>
              <a:t>35 minutes: evidence, the two course papers, the pyramid, types of research and the road to publication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Anecdote vs evidence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Experience suggests questions. Fair comparisons in many patients answer them.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Why one ward's experience is not enough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677066" y="1150000"/>
            <a:ext cx="10837867"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Small numbers jump around by chance. Large, fair comparisons settle down.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two papers we read together in this course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Both are in the course folder, Course/Papers: the original and an annotated copy in English and Vietnamese.</a:t>
            </a:r>
          </a:p>
        </p:txBody>
      </p:sp>
      <p:sp>
        <p:nvSpPr>
          <p:cNvPr id="70" name="CardHead"/>
          <p:cNvSpPr/>
          <p:nvPr/>
        </p:nvSpPr>
        <p:spPr>
          <a:xfrm>
            <a:off x="457200" y="2006879"/>
            <a:ext cx="55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1: Boulet 2024, a trial</a:t>
            </a:r>
          </a:p>
        </p:txBody>
      </p:sp>
      <p:sp>
        <p:nvSpPr>
          <p:cNvPr id="71" name="CardBody"/>
          <p:cNvSpPr/>
          <p:nvPr/>
        </p:nvSpPr>
        <p:spPr>
          <a:xfrm>
            <a:off x="457200" y="2646879"/>
            <a:ext cx="5538800" cy="22029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b="1" dirty="0">
                <a:solidFill>
                  <a:srgbClr val="000000"/>
                </a:solidFill>
                <a:latin typeface="Arial"/>
                <a:cs typeface="Arial"/>
              </a:rPr>
              <a:t>Boulet N, et al. Crit Care 2024;28:429</a:t>
            </a:r>
          </a:p>
          <a:p>
            <a:pPr marL="0" indent="0" algn="l">
              <a:lnSpc>
                <a:spcPct val="104000"/>
              </a:lnSpc>
              <a:spcBef>
                <a:spcPts val="400"/>
              </a:spcBef>
              <a:buNone/>
            </a:pPr>
            <a:r>
              <a:rPr lang="en-US" sz="1500" i="1" dirty="0">
                <a:solidFill>
                  <a:srgbClr val="000000"/>
                </a:solidFill>
                <a:latin typeface="Arial"/>
                <a:cs typeface="Arial"/>
              </a:rPr>
              <a:t>Impact on fluid balance of an optimized restrictive strategy targeting non-resuscitative fluids in intensive care patients with septic shock</a:t>
            </a:r>
          </a:p>
          <a:p>
            <a:pPr marL="0" indent="0" algn="l">
              <a:lnSpc>
                <a:spcPct val="104000"/>
              </a:lnSpc>
              <a:spcBef>
                <a:spcPts val="400"/>
              </a:spcBef>
              <a:buNone/>
            </a:pPr>
            <a:r>
              <a:rPr lang="en-US" sz="1500" dirty="0">
                <a:solidFill>
                  <a:srgbClr val="000000"/>
                </a:solidFill>
                <a:latin typeface="Arial"/>
                <a:cs typeface="Arial"/>
              </a:rPr>
              <a:t>A small pilot randomised controlled trial (RCT) of 48 patients</a:t>
            </a:r>
          </a:p>
          <a:p>
            <a:pPr marL="0" indent="0" algn="l">
              <a:lnSpc>
                <a:spcPct val="104000"/>
              </a:lnSpc>
              <a:spcBef>
                <a:spcPts val="400"/>
              </a:spcBef>
              <a:buNone/>
            </a:pPr>
            <a:r>
              <a:rPr lang="en-US" sz="1500" dirty="0">
                <a:solidFill>
                  <a:srgbClr val="000000"/>
                </a:solidFill>
                <a:latin typeface="Arial"/>
                <a:cs typeface="Arial"/>
              </a:rPr>
              <a:t>Main outcome: fluid balance at day 5</a:t>
            </a:r>
          </a:p>
        </p:txBody>
      </p:sp>
      <p:sp>
        <p:nvSpPr>
          <p:cNvPr id="72" name="CardHead"/>
          <p:cNvSpPr/>
          <p:nvPr/>
        </p:nvSpPr>
        <p:spPr>
          <a:xfrm>
            <a:off x="6196000" y="2006879"/>
            <a:ext cx="55388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Paper 2: Hyun 2023, a cohort</a:t>
            </a:r>
          </a:p>
        </p:txBody>
      </p:sp>
      <p:sp>
        <p:nvSpPr>
          <p:cNvPr id="73" name="CardBody"/>
          <p:cNvSpPr/>
          <p:nvPr/>
        </p:nvSpPr>
        <p:spPr>
          <a:xfrm>
            <a:off x="6196000" y="2646879"/>
            <a:ext cx="5538800" cy="2202955"/>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500" b="1" dirty="0">
                <a:solidFill>
                  <a:srgbClr val="000000"/>
                </a:solidFill>
                <a:latin typeface="Arial"/>
                <a:cs typeface="Arial"/>
              </a:rPr>
              <a:t>Hyun DG, et al. Ann Intensive Care 2023;13:105</a:t>
            </a:r>
          </a:p>
          <a:p>
            <a:pPr marL="0" indent="0" algn="l">
              <a:lnSpc>
                <a:spcPct val="104000"/>
              </a:lnSpc>
              <a:spcBef>
                <a:spcPts val="400"/>
              </a:spcBef>
              <a:buNone/>
            </a:pPr>
            <a:r>
              <a:rPr lang="en-US" sz="1500" i="1" dirty="0">
                <a:solidFill>
                  <a:srgbClr val="000000"/>
                </a:solidFill>
                <a:latin typeface="Arial"/>
                <a:cs typeface="Arial"/>
              </a:rPr>
              <a:t>Impact of a cumulative positive fluid balance during the first three ICU days in patients with sepsis</a:t>
            </a:r>
          </a:p>
          <a:p>
            <a:pPr marL="0" indent="0" algn="l">
              <a:lnSpc>
                <a:spcPct val="104000"/>
              </a:lnSpc>
              <a:spcBef>
                <a:spcPts val="400"/>
              </a:spcBef>
              <a:buNone/>
            </a:pPr>
            <a:r>
              <a:rPr lang="en-US" sz="1500" dirty="0">
                <a:solidFill>
                  <a:srgbClr val="000000"/>
                </a:solidFill>
                <a:latin typeface="Arial"/>
                <a:cs typeface="Arial"/>
              </a:rPr>
              <a:t>A matched cohort study from the Korean sepsis registry</a:t>
            </a:r>
          </a:p>
          <a:p>
            <a:pPr marL="0" indent="0" algn="l">
              <a:lnSpc>
                <a:spcPct val="104000"/>
              </a:lnSpc>
              <a:spcBef>
                <a:spcPts val="400"/>
              </a:spcBef>
              <a:buNone/>
            </a:pPr>
            <a:r>
              <a:rPr lang="en-US" sz="1500" dirty="0">
                <a:solidFill>
                  <a:srgbClr val="000000"/>
                </a:solidFill>
                <a:latin typeface="Arial"/>
                <a:cs typeface="Arial"/>
              </a:rPr>
              <a:t>Main outcome: death by day 28</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Paper 1 is a trial, Paper 2 is a cohort. Both study fluids in sepsis.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evidence pyramid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Notes"/>
          <p:cNvSpPr txBox="1"/>
          <p:nvPr/>
        </p:nvSpPr>
        <p:spPr>
          <a:xfrm>
            <a:off x="457200" y="1150000"/>
            <a:ext cx="3600000" cy="5000000"/>
          </a:xfrm>
          <a:prstGeom prst="rect">
            <a:avLst/>
          </a:prstGeom>
          <a:noFill/>
          <a:ln>
            <a:noFill/>
          </a:ln>
        </p:spPr>
        <p:txBody>
          <a:bodyPr wrap="square" lIns="91440" tIns="45720" rIns="91440" bIns="45720" rtlCol="0" anchor="t"/>
          <a:lstStyle/>
          <a:p>
            <a:pPr marL="0" indent="0" algn="l">
              <a:buNone/>
            </a:pPr>
            <a:r>
              <a:rPr lang="en-US" sz="1700" b="1" dirty="0">
                <a:solidFill>
                  <a:srgbClr val="0D7377"/>
                </a:solidFill>
                <a:latin typeface="Arial"/>
                <a:cs typeface="Arial"/>
              </a:rPr>
              <a:t>How to read it</a:t>
            </a:r>
          </a:p>
          <a:p>
            <a:pPr marL="274320" indent="-274320" algn="l">
              <a:spcBef>
                <a:spcPts val="440"/>
              </a:spcBef>
              <a:buFont typeface="Arial"/>
              <a:buChar char="•"/>
            </a:pPr>
            <a:r>
              <a:rPr lang="en-US" sz="1450" dirty="0">
                <a:solidFill>
                  <a:srgbClr val="000000"/>
                </a:solidFill>
                <a:latin typeface="Arial"/>
                <a:cs typeface="Arial"/>
              </a:rPr>
              <a:t>Higher = less risk of bias for questions about treatment effects</a:t>
            </a:r>
          </a:p>
          <a:p>
            <a:pPr marL="274320" indent="-274320" algn="l">
              <a:spcBef>
                <a:spcPts val="440"/>
              </a:spcBef>
              <a:buFont typeface="Arial"/>
              <a:buChar char="•"/>
            </a:pPr>
            <a:r>
              <a:rPr lang="en-US" sz="1450" dirty="0">
                <a:solidFill>
                  <a:srgbClr val="000000"/>
                </a:solidFill>
                <a:latin typeface="Arial"/>
                <a:cs typeface="Arial"/>
              </a:rPr>
              <a:t>Paper 1 (Boulet 2024) is a trial. Paper 2 (Hyun 2023) is a cohort</a:t>
            </a:r>
          </a:p>
          <a:p>
            <a:pPr marL="274320" indent="-274320" algn="l">
              <a:spcBef>
                <a:spcPts val="440"/>
              </a:spcBef>
              <a:buFont typeface="Arial"/>
              <a:buChar char="•"/>
            </a:pPr>
            <a:r>
              <a:rPr lang="en-US" sz="1450" dirty="0">
                <a:solidFill>
                  <a:srgbClr val="000000"/>
                </a:solidFill>
                <a:latin typeface="Arial"/>
                <a:cs typeface="Arial"/>
              </a:rPr>
              <a:t>A well-done cohort can beat a poorly done trial</a:t>
            </a:r>
          </a:p>
          <a:p>
            <a:pPr marL="274320" indent="-274320" algn="l">
              <a:spcBef>
                <a:spcPts val="440"/>
              </a:spcBef>
              <a:buFont typeface="Arial"/>
              <a:buChar char="•"/>
            </a:pPr>
            <a:r>
              <a:rPr lang="en-US" sz="1450" dirty="0">
                <a:solidFill>
                  <a:srgbClr val="000000"/>
                </a:solidFill>
                <a:latin typeface="Arial"/>
                <a:cs typeface="Arial"/>
              </a:rPr>
              <a:t>Descriptive questions do not need a trial</a:t>
            </a:r>
          </a:p>
        </p:txBody>
      </p:sp>
      <p:pic>
        <p:nvPicPr>
          <p:cNvPr id="25" name="Figure"/>
          <p:cNvPicPr>
            <a:picLocks noChangeAspect="1"/>
          </p:cNvPicPr>
          <p:nvPr/>
        </p:nvPicPr>
        <p:blipFill>
          <a:blip r:embed="rId4"/>
          <a:stretch>
            <a:fillRect/>
          </a:stretch>
        </p:blipFill>
        <p:spPr>
          <a:xfrm>
            <a:off x="4307200" y="1150000"/>
            <a:ext cx="671064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pyramid ranks designs, not individual papers: quality still has to be checked.</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Quick quiz: rank the evidence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 question: do restrictive fluids reduce deaths in septic shock?</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a senior colleague says, 'In 20 years, my patients kept dry did better'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a study that followed thousands of ICU patients with sepsis in a registry (a cohort)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a trial that randomly assigned 1,554 patients to restrictive or usual fluids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 a systematic review that combines all trials of fluid restriction</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Vote in the poll: which order runs from weakest to strongest?</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Poll options</a:t>
            </a:r>
          </a:p>
          <a:p>
            <a:pPr marL="274320" indent="-274320" algn="l">
              <a:lnSpc>
                <a:spcPct val="104000"/>
              </a:lnSpc>
              <a:spcBef>
                <a:spcPts val="300"/>
              </a:spcBef>
              <a:buFont typeface="Arial"/>
              <a:buChar char="•"/>
            </a:pPr>
            <a:r>
              <a:rPr lang="en-US" sz="1500" dirty="0">
                <a:solidFill>
                  <a:srgbClr val="000000"/>
                </a:solidFill>
                <a:latin typeface="Arial"/>
                <a:cs typeface="Arial"/>
              </a:rPr>
              <a:t>A, B, C, D</a:t>
            </a:r>
          </a:p>
          <a:p>
            <a:pPr marL="274320" indent="-274320" algn="l">
              <a:lnSpc>
                <a:spcPct val="104000"/>
              </a:lnSpc>
              <a:spcBef>
                <a:spcPts val="300"/>
              </a:spcBef>
              <a:buFont typeface="Arial"/>
              <a:buChar char="•"/>
            </a:pPr>
            <a:r>
              <a:rPr lang="en-US" sz="1500" dirty="0">
                <a:solidFill>
                  <a:srgbClr val="000000"/>
                </a:solidFill>
                <a:latin typeface="Arial"/>
                <a:cs typeface="Arial"/>
              </a:rPr>
              <a:t>B, A, C, D</a:t>
            </a:r>
          </a:p>
          <a:p>
            <a:pPr marL="274320" indent="-274320" algn="l">
              <a:lnSpc>
                <a:spcPct val="104000"/>
              </a:lnSpc>
              <a:spcBef>
                <a:spcPts val="300"/>
              </a:spcBef>
              <a:buFont typeface="Arial"/>
              <a:buChar char="•"/>
            </a:pPr>
            <a:r>
              <a:rPr lang="en-US" sz="1500" dirty="0">
                <a:solidFill>
                  <a:srgbClr val="000000"/>
                </a:solidFill>
                <a:latin typeface="Arial"/>
                <a:cs typeface="Arial"/>
              </a:rPr>
              <a:t>A, C, B, D</a:t>
            </a:r>
          </a:p>
          <a:p>
            <a:pPr marL="274320" indent="-274320" algn="l">
              <a:lnSpc>
                <a:spcPct val="104000"/>
              </a:lnSpc>
              <a:spcBef>
                <a:spcPts val="300"/>
              </a:spcBef>
              <a:buFont typeface="Arial"/>
              <a:buChar char="•"/>
            </a:pPr>
            <a:r>
              <a:rPr lang="en-US" sz="1500" dirty="0">
                <a:solidFill>
                  <a:srgbClr val="000000"/>
                </a:solidFill>
                <a:latin typeface="Arial"/>
                <a:cs typeface="Arial"/>
              </a:rPr>
              <a:t>D, C, B, A</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Poll results on screen, then one question: what could make C weaker than B?</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research cycle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Research is a cycle: published results change practice and raise new questions.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question decides the type of research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176186"/>
          <a:ext cx="11277600" cy="4021440"/>
        </p:xfrm>
        <a:graphic>
          <a:graphicData uri="http://schemas.openxmlformats.org/drawingml/2006/table">
            <a:tbl>
              <a:tblPr firstRow="1" bandRow="1">
                <a:tableStyleId>{5C22544A-7EE6-4342-B048-85BDC9FD1C3A}</a:tableStyleId>
              </a:tblPr>
              <a:tblGrid>
                <a:gridCol w="2631440"/>
                <a:gridCol w="4636346"/>
                <a:gridCol w="4009814"/>
              </a:tblGrid>
              <a:tr h="416240">
                <a:tc>
                  <a:txBody>
                    <a:bodyPr/>
                    <a:lstStyle/>
                    <a:p>
                      <a:pPr algn="l"/>
                      <a:r>
                        <a:rPr lang="en-US" sz="2000" b="1" dirty="0">
                          <a:solidFill>
                            <a:srgbClr val="FFFFFF"/>
                          </a:solidFill>
                          <a:latin typeface="Arial"/>
                          <a:cs typeface="Arial"/>
                        </a:rPr>
                        <a:t>Type of research</a:t>
                      </a:r>
                    </a:p>
                  </a:txBody>
                  <a:tcPr marL="73152" marR="73152" marT="45720" marB="45720" anchor="ctr">
                    <a:solidFill>
                      <a:srgbClr val="0D7377"/>
                    </a:solidFill>
                  </a:tcPr>
                </a:tc>
                <a:tc>
                  <a:txBody>
                    <a:bodyPr/>
                    <a:lstStyle/>
                    <a:p>
                      <a:pPr algn="l"/>
                      <a:r>
                        <a:rPr lang="en-US" sz="2000" b="1" dirty="0">
                          <a:solidFill>
                            <a:srgbClr val="FFFFFF"/>
                          </a:solidFill>
                          <a:latin typeface="Arial"/>
                          <a:cs typeface="Arial"/>
                        </a:rPr>
                        <a:t>What it gives</a:t>
                      </a:r>
                    </a:p>
                  </a:txBody>
                  <a:tcPr marL="73152" marR="73152" marT="45720" marB="45720" anchor="ctr">
                    <a:solidFill>
                      <a:srgbClr val="0D7377"/>
                    </a:solidFill>
                  </a:tcPr>
                </a:tc>
                <a:tc>
                  <a:txBody>
                    <a:bodyPr/>
                    <a:lstStyle/>
                    <a:p>
                      <a:pPr algn="l"/>
                      <a:r>
                        <a:rPr lang="en-US" sz="2000" b="1" dirty="0">
                          <a:solidFill>
                            <a:srgbClr val="FFFFFF"/>
                          </a:solidFill>
                          <a:latin typeface="Arial"/>
                          <a:cs typeface="Arial"/>
                        </a:rPr>
                        <a:t>Example</a:t>
                      </a:r>
                    </a:p>
                  </a:txBody>
                  <a:tcPr marL="73152" marR="73152" marT="45720" marB="45720" anchor="ctr">
                    <a:solidFill>
                      <a:srgbClr val="0D7377"/>
                    </a:solidFill>
                  </a:tcPr>
                </a:tc>
              </a:tr>
              <a:tr h="721040">
                <a:tc>
                  <a:txBody>
                    <a:bodyPr/>
                    <a:lstStyle/>
                    <a:p>
                      <a:pPr algn="l"/>
                      <a:r>
                        <a:rPr lang="en-US" sz="2000" b="1" dirty="0">
                          <a:solidFill>
                            <a:srgbClr val="000000"/>
                          </a:solidFill>
                          <a:latin typeface="Arial"/>
                          <a:cs typeface="Arial"/>
                        </a:rPr>
                        <a:t>Quantitative</a:t>
                      </a:r>
                    </a:p>
                  </a:txBody>
                  <a:tcPr marL="73152" marR="73152" marT="45720" marB="45720" anchor="ctr">
                    <a:solidFill>
                      <a:srgbClr val="EAF2F5"/>
                    </a:solidFill>
                  </a:tcPr>
                </a:tc>
                <a:tc>
                  <a:txBody>
                    <a:bodyPr/>
                    <a:lstStyle/>
                    <a:p>
                      <a:pPr algn="l"/>
                      <a:r>
                        <a:rPr lang="en-US" sz="2000" dirty="0">
                          <a:solidFill>
                            <a:srgbClr val="000000"/>
                          </a:solidFill>
                          <a:latin typeface="Arial"/>
                          <a:cs typeface="Arial"/>
                        </a:rPr>
                        <a:t>Numbers: how many? Does X change Y?</a:t>
                      </a:r>
                    </a:p>
                  </a:txBody>
                  <a:tcPr marL="73152" marR="73152" marT="45720" marB="45720" anchor="ctr">
                    <a:solidFill>
                      <a:srgbClr val="FFFFFF"/>
                    </a:solidFill>
                  </a:tcPr>
                </a:tc>
                <a:tc>
                  <a:txBody>
                    <a:bodyPr/>
                    <a:lstStyle/>
                    <a:p>
                      <a:pPr algn="l"/>
                      <a:r>
                        <a:rPr lang="en-US" sz="2000" dirty="0">
                          <a:solidFill>
                            <a:srgbClr val="000000"/>
                          </a:solidFill>
                          <a:latin typeface="Arial"/>
                          <a:cs typeface="Arial"/>
                        </a:rPr>
                        <a:t>28-day mortality with two fluid strategies</a:t>
                      </a:r>
                    </a:p>
                  </a:txBody>
                  <a:tcPr marL="73152" marR="73152" marT="45720" marB="45720" anchor="ctr">
                    <a:solidFill>
                      <a:srgbClr val="FFFFFF"/>
                    </a:solidFill>
                  </a:tcPr>
                </a:tc>
              </a:tr>
              <a:tr h="721040">
                <a:tc>
                  <a:txBody>
                    <a:bodyPr/>
                    <a:lstStyle/>
                    <a:p>
                      <a:pPr algn="l"/>
                      <a:r>
                        <a:rPr lang="en-US" sz="2000" b="1" dirty="0">
                          <a:solidFill>
                            <a:srgbClr val="000000"/>
                          </a:solidFill>
                          <a:latin typeface="Arial"/>
                          <a:cs typeface="Arial"/>
                        </a:rPr>
                        <a:t>Qualitative</a:t>
                      </a:r>
                    </a:p>
                  </a:txBody>
                  <a:tcPr marL="73152" marR="73152" marT="45720" marB="45720" anchor="ctr">
                    <a:solidFill>
                      <a:srgbClr val="EAF2F5"/>
                    </a:solidFill>
                  </a:tcPr>
                </a:tc>
                <a:tc>
                  <a:txBody>
                    <a:bodyPr/>
                    <a:lstStyle/>
                    <a:p>
                      <a:pPr algn="l"/>
                      <a:r>
                        <a:rPr lang="en-US" sz="2000" dirty="0">
                          <a:solidFill>
                            <a:srgbClr val="000000"/>
                          </a:solidFill>
                          <a:latin typeface="Arial"/>
                          <a:cs typeface="Arial"/>
                        </a:rPr>
                        <a:t>Words: why? How? What is it like?</a:t>
                      </a:r>
                    </a:p>
                  </a:txBody>
                  <a:tcPr marL="73152" marR="73152" marT="45720" marB="45720" anchor="ctr">
                    <a:solidFill>
                      <a:srgbClr val="F5F9FA"/>
                    </a:solidFill>
                  </a:tcPr>
                </a:tc>
                <a:tc>
                  <a:txBody>
                    <a:bodyPr/>
                    <a:lstStyle/>
                    <a:p>
                      <a:pPr algn="l"/>
                      <a:r>
                        <a:rPr lang="en-US" sz="2000" dirty="0">
                          <a:solidFill>
                            <a:srgbClr val="000000"/>
                          </a:solidFill>
                          <a:latin typeface="Arial"/>
                          <a:cs typeface="Arial"/>
                        </a:rPr>
                        <a:t>Interviews: why nurses hesitate to stop fluids</a:t>
                      </a:r>
                    </a:p>
                  </a:txBody>
                  <a:tcPr marL="73152" marR="73152" marT="45720" marB="45720" anchor="ctr">
                    <a:solidFill>
                      <a:srgbClr val="F5F9FA"/>
                    </a:solidFill>
                  </a:tcPr>
                </a:tc>
              </a:tr>
              <a:tr h="721040">
                <a:tc>
                  <a:txBody>
                    <a:bodyPr/>
                    <a:lstStyle/>
                    <a:p>
                      <a:pPr algn="l"/>
                      <a:r>
                        <a:rPr lang="en-US" sz="2000" b="1" dirty="0">
                          <a:solidFill>
                            <a:srgbClr val="000000"/>
                          </a:solidFill>
                          <a:latin typeface="Arial"/>
                          <a:cs typeface="Arial"/>
                        </a:rPr>
                        <a:t>Mixed methods</a:t>
                      </a:r>
                    </a:p>
                  </a:txBody>
                  <a:tcPr marL="73152" marR="73152" marT="45720" marB="45720" anchor="ctr">
                    <a:solidFill>
                      <a:srgbClr val="EAF2F5"/>
                    </a:solidFill>
                  </a:tcPr>
                </a:tc>
                <a:tc>
                  <a:txBody>
                    <a:bodyPr/>
                    <a:lstStyle/>
                    <a:p>
                      <a:pPr algn="l"/>
                      <a:r>
                        <a:rPr lang="en-US" sz="2000" dirty="0">
                          <a:solidFill>
                            <a:srgbClr val="000000"/>
                          </a:solidFill>
                          <a:latin typeface="Arial"/>
                          <a:cs typeface="Arial"/>
                        </a:rPr>
                        <a:t>Numbers + words in one study</a:t>
                      </a:r>
                    </a:p>
                  </a:txBody>
                  <a:tcPr marL="73152" marR="73152" marT="45720" marB="45720" anchor="ctr">
                    <a:solidFill>
                      <a:srgbClr val="FFFFFF"/>
                    </a:solidFill>
                  </a:tcPr>
                </a:tc>
                <a:tc>
                  <a:txBody>
                    <a:bodyPr/>
                    <a:lstStyle/>
                    <a:p>
                      <a:pPr algn="l"/>
                      <a:r>
                        <a:rPr lang="en-US" sz="2000" dirty="0">
                          <a:solidFill>
                            <a:srgbClr val="000000"/>
                          </a:solidFill>
                          <a:latin typeface="Arial"/>
                          <a:cs typeface="Arial"/>
                        </a:rPr>
                        <a:t>Survey of fluid practice + focus groups</a:t>
                      </a:r>
                    </a:p>
                  </a:txBody>
                  <a:tcPr marL="73152" marR="73152" marT="45720" marB="45720" anchor="ctr">
                    <a:solidFill>
                      <a:srgbClr val="FFFFFF"/>
                    </a:solidFill>
                  </a:tcPr>
                </a:tc>
              </a:tr>
              <a:tr h="721040">
                <a:tc>
                  <a:txBody>
                    <a:bodyPr/>
                    <a:lstStyle/>
                    <a:p>
                      <a:pPr algn="l"/>
                      <a:r>
                        <a:rPr lang="en-US" sz="2000" b="1" dirty="0">
                          <a:solidFill>
                            <a:srgbClr val="000000"/>
                          </a:solidFill>
                          <a:latin typeface="Arial"/>
                          <a:cs typeface="Arial"/>
                        </a:rPr>
                        <a:t>Primary research</a:t>
                      </a:r>
                    </a:p>
                  </a:txBody>
                  <a:tcPr marL="73152" marR="73152" marT="45720" marB="45720" anchor="ctr">
                    <a:solidFill>
                      <a:srgbClr val="EAF2F5"/>
                    </a:solidFill>
                  </a:tcPr>
                </a:tc>
                <a:tc>
                  <a:txBody>
                    <a:bodyPr/>
                    <a:lstStyle/>
                    <a:p>
                      <a:pPr algn="l"/>
                      <a:r>
                        <a:rPr lang="en-US" sz="2000" dirty="0">
                          <a:solidFill>
                            <a:srgbClr val="000000"/>
                          </a:solidFill>
                          <a:latin typeface="Arial"/>
                          <a:cs typeface="Arial"/>
                        </a:rPr>
                        <a:t>You collect new data: trial, cohort, survey, interviews</a:t>
                      </a:r>
                    </a:p>
                  </a:txBody>
                  <a:tcPr marL="73152" marR="73152" marT="45720" marB="45720" anchor="ctr">
                    <a:solidFill>
                      <a:srgbClr val="F5F9FA"/>
                    </a:solidFill>
                  </a:tcPr>
                </a:tc>
                <a:tc>
                  <a:txBody>
                    <a:bodyPr/>
                    <a:lstStyle/>
                    <a:p>
                      <a:pPr algn="l"/>
                      <a:r>
                        <a:rPr lang="en-US" sz="2000" dirty="0">
                          <a:solidFill>
                            <a:srgbClr val="000000"/>
                          </a:solidFill>
                          <a:latin typeface="Arial"/>
                          <a:cs typeface="Arial"/>
                        </a:rPr>
                        <a:t>Paper 1: a new trial</a:t>
                      </a:r>
                    </a:p>
                  </a:txBody>
                  <a:tcPr marL="73152" marR="73152" marT="45720" marB="45720" anchor="ctr">
                    <a:solidFill>
                      <a:srgbClr val="F5F9FA"/>
                    </a:solidFill>
                  </a:tcPr>
                </a:tc>
              </a:tr>
              <a:tr h="721040">
                <a:tc>
                  <a:txBody>
                    <a:bodyPr/>
                    <a:lstStyle/>
                    <a:p>
                      <a:pPr algn="l"/>
                      <a:r>
                        <a:rPr lang="en-US" sz="2000" b="1" dirty="0">
                          <a:solidFill>
                            <a:srgbClr val="000000"/>
                          </a:solidFill>
                          <a:latin typeface="Arial"/>
                          <a:cs typeface="Arial"/>
                        </a:rPr>
                        <a:t>Secondary research</a:t>
                      </a:r>
                    </a:p>
                  </a:txBody>
                  <a:tcPr marL="73152" marR="73152" marT="45720" marB="45720" anchor="ctr">
                    <a:solidFill>
                      <a:srgbClr val="EAF2F5"/>
                    </a:solidFill>
                  </a:tcPr>
                </a:tc>
                <a:tc>
                  <a:txBody>
                    <a:bodyPr/>
                    <a:lstStyle/>
                    <a:p>
                      <a:pPr algn="l"/>
                      <a:r>
                        <a:rPr lang="en-US" sz="2000" dirty="0">
                          <a:solidFill>
                            <a:srgbClr val="000000"/>
                          </a:solidFill>
                          <a:latin typeface="Arial"/>
                          <a:cs typeface="Arial"/>
                        </a:rPr>
                        <a:t>You reuse data that exist: records, registries, systematic reviews</a:t>
                      </a:r>
                    </a:p>
                  </a:txBody>
                  <a:tcPr marL="73152" marR="73152" marT="45720" marB="45720" anchor="ctr">
                    <a:solidFill>
                      <a:srgbClr val="FFFFFF"/>
                    </a:solidFill>
                  </a:tcPr>
                </a:tc>
                <a:tc>
                  <a:txBody>
                    <a:bodyPr/>
                    <a:lstStyle/>
                    <a:p>
                      <a:pPr algn="l"/>
                      <a:r>
                        <a:rPr lang="en-US" sz="2000" dirty="0">
                          <a:solidFill>
                            <a:srgbClr val="000000"/>
                          </a:solidFill>
                          <a:latin typeface="Arial"/>
                          <a:cs typeface="Arial"/>
                        </a:rPr>
                        <a:t>Paper 2: a sepsis registry</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Numbers answer how many and how much. Words answer why and how.</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which type of research?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 counting how many patients with septic shock are fluid-positive on day 3 this year</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B: interviewing ICU nurses about why they hesitate to stop IV fluids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C: re-analysing 3 years of ICU records for fluid balance and death</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 a survey of fluid prescribing plus focus groups with doctors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For each: numbers, words or both? New data or existing data?</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Two or three people answer aloud, e.g. 'A: numbers, new'. The next slide shows them</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Answers: which type of research?</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916666"/>
            <a:ext cx="26694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A  Counting</a:t>
            </a:r>
          </a:p>
        </p:txBody>
      </p:sp>
      <p:sp>
        <p:nvSpPr>
          <p:cNvPr id="71" name="CardBody"/>
          <p:cNvSpPr/>
          <p:nvPr/>
        </p:nvSpPr>
        <p:spPr>
          <a:xfrm>
            <a:off x="4572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Quantitative</a:t>
            </a:r>
          </a:p>
          <a:p>
            <a:pPr marL="0" indent="0" algn="l">
              <a:lnSpc>
                <a:spcPct val="104000"/>
              </a:lnSpc>
              <a:spcBef>
                <a:spcPts val="400"/>
              </a:spcBef>
              <a:buNone/>
            </a:pPr>
            <a:r>
              <a:rPr lang="en-US" sz="1600" dirty="0">
                <a:solidFill>
                  <a:srgbClr val="000000"/>
                </a:solidFill>
                <a:latin typeface="Arial"/>
                <a:cs typeface="Arial"/>
              </a:rPr>
              <a:t>Primary</a:t>
            </a:r>
          </a:p>
          <a:p>
            <a:pPr marL="0" indent="0" algn="l">
              <a:lnSpc>
                <a:spcPct val="104000"/>
              </a:lnSpc>
              <a:spcBef>
                <a:spcPts val="400"/>
              </a:spcBef>
              <a:buNone/>
            </a:pPr>
            <a:r>
              <a:rPr lang="en-US" sz="1600" dirty="0">
                <a:solidFill>
                  <a:srgbClr val="000000"/>
                </a:solidFill>
                <a:latin typeface="Arial"/>
                <a:cs typeface="Arial"/>
              </a:rPr>
              <a:t>(new counts)</a:t>
            </a:r>
          </a:p>
        </p:txBody>
      </p:sp>
      <p:sp>
        <p:nvSpPr>
          <p:cNvPr id="72" name="CardHead"/>
          <p:cNvSpPr/>
          <p:nvPr/>
        </p:nvSpPr>
        <p:spPr>
          <a:xfrm>
            <a:off x="3326600" y="1916666"/>
            <a:ext cx="266940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B  Interviews</a:t>
            </a:r>
          </a:p>
        </p:txBody>
      </p:sp>
      <p:sp>
        <p:nvSpPr>
          <p:cNvPr id="73" name="CardBody"/>
          <p:cNvSpPr/>
          <p:nvPr/>
        </p:nvSpPr>
        <p:spPr>
          <a:xfrm>
            <a:off x="33266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Qualitative</a:t>
            </a:r>
          </a:p>
          <a:p>
            <a:pPr marL="0" indent="0" algn="l">
              <a:lnSpc>
                <a:spcPct val="104000"/>
              </a:lnSpc>
              <a:spcBef>
                <a:spcPts val="400"/>
              </a:spcBef>
              <a:buNone/>
            </a:pPr>
            <a:r>
              <a:rPr lang="en-US" sz="1600" dirty="0">
                <a:solidFill>
                  <a:srgbClr val="000000"/>
                </a:solidFill>
                <a:latin typeface="Arial"/>
                <a:cs typeface="Arial"/>
              </a:rPr>
              <a:t>Primary</a:t>
            </a:r>
          </a:p>
          <a:p>
            <a:pPr marL="0" indent="0" algn="l">
              <a:lnSpc>
                <a:spcPct val="104000"/>
              </a:lnSpc>
              <a:spcBef>
                <a:spcPts val="400"/>
              </a:spcBef>
              <a:buNone/>
            </a:pPr>
            <a:r>
              <a:rPr lang="en-US" sz="1600" dirty="0">
                <a:solidFill>
                  <a:srgbClr val="000000"/>
                </a:solidFill>
                <a:latin typeface="Arial"/>
                <a:cs typeface="Arial"/>
              </a:rPr>
              <a:t>(words, why)</a:t>
            </a:r>
          </a:p>
        </p:txBody>
      </p:sp>
      <p:sp>
        <p:nvSpPr>
          <p:cNvPr id="74" name="CardHead"/>
          <p:cNvSpPr/>
          <p:nvPr/>
        </p:nvSpPr>
        <p:spPr>
          <a:xfrm>
            <a:off x="6196000" y="1916666"/>
            <a:ext cx="266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C  Old records</a:t>
            </a:r>
          </a:p>
        </p:txBody>
      </p:sp>
      <p:sp>
        <p:nvSpPr>
          <p:cNvPr id="75" name="CardBody"/>
          <p:cNvSpPr/>
          <p:nvPr/>
        </p:nvSpPr>
        <p:spPr>
          <a:xfrm>
            <a:off x="61960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Quantitative</a:t>
            </a:r>
          </a:p>
          <a:p>
            <a:pPr marL="0" indent="0" algn="l">
              <a:lnSpc>
                <a:spcPct val="104000"/>
              </a:lnSpc>
              <a:spcBef>
                <a:spcPts val="400"/>
              </a:spcBef>
              <a:buNone/>
            </a:pPr>
            <a:r>
              <a:rPr lang="en-US" sz="1600" dirty="0">
                <a:solidFill>
                  <a:srgbClr val="000000"/>
                </a:solidFill>
                <a:latin typeface="Arial"/>
                <a:cs typeface="Arial"/>
              </a:rPr>
              <a:t>Secondary</a:t>
            </a:r>
          </a:p>
          <a:p>
            <a:pPr marL="0" indent="0" algn="l">
              <a:lnSpc>
                <a:spcPct val="104000"/>
              </a:lnSpc>
              <a:spcBef>
                <a:spcPts val="400"/>
              </a:spcBef>
              <a:buNone/>
            </a:pPr>
            <a:r>
              <a:rPr lang="en-US" sz="1600" dirty="0">
                <a:solidFill>
                  <a:srgbClr val="000000"/>
                </a:solidFill>
                <a:latin typeface="Arial"/>
                <a:cs typeface="Arial"/>
              </a:rPr>
              <a:t>(data exist)</a:t>
            </a:r>
          </a:p>
        </p:txBody>
      </p:sp>
      <p:sp>
        <p:nvSpPr>
          <p:cNvPr id="76" name="CardHead"/>
          <p:cNvSpPr/>
          <p:nvPr/>
        </p:nvSpPr>
        <p:spPr>
          <a:xfrm>
            <a:off x="9065400" y="1916666"/>
            <a:ext cx="266940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700" b="1" dirty="0">
                <a:solidFill>
                  <a:srgbClr val="FFFFFF"/>
                </a:solidFill>
                <a:latin typeface="Arial"/>
                <a:cs typeface="Arial"/>
              </a:rPr>
              <a:t>D  Survey + groups</a:t>
            </a:r>
          </a:p>
        </p:txBody>
      </p:sp>
      <p:sp>
        <p:nvSpPr>
          <p:cNvPr id="77" name="CardBody"/>
          <p:cNvSpPr/>
          <p:nvPr/>
        </p:nvSpPr>
        <p:spPr>
          <a:xfrm>
            <a:off x="9065400" y="2556666"/>
            <a:ext cx="266940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600" dirty="0">
                <a:solidFill>
                  <a:srgbClr val="000000"/>
                </a:solidFill>
                <a:latin typeface="Arial"/>
                <a:cs typeface="Arial"/>
              </a:rPr>
              <a:t>Mixed methods</a:t>
            </a:r>
          </a:p>
          <a:p>
            <a:pPr marL="0" indent="0" algn="l">
              <a:lnSpc>
                <a:spcPct val="104000"/>
              </a:lnSpc>
              <a:spcBef>
                <a:spcPts val="400"/>
              </a:spcBef>
              <a:buNone/>
            </a:pPr>
            <a:r>
              <a:rPr lang="en-US" sz="1600" dirty="0">
                <a:solidFill>
                  <a:srgbClr val="000000"/>
                </a:solidFill>
                <a:latin typeface="Arial"/>
                <a:cs typeface="Arial"/>
              </a:rPr>
              <a:t>Primary</a:t>
            </a:r>
          </a:p>
          <a:p>
            <a:pPr marL="0" indent="0" algn="l">
              <a:lnSpc>
                <a:spcPct val="104000"/>
              </a:lnSpc>
              <a:spcBef>
                <a:spcPts val="400"/>
              </a:spcBef>
              <a:buNone/>
            </a:pPr>
            <a:r>
              <a:rPr lang="en-US" sz="1600" dirty="0">
                <a:solidFill>
                  <a:srgbClr val="000000"/>
                </a:solidFill>
                <a:latin typeface="Arial"/>
                <a:cs typeface="Arial"/>
              </a:rPr>
              <a:t>(numbers + words)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Ask two things: numbers or words? New data or existing data?</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The whole road: from idea to publication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908500" y="1150000"/>
            <a:ext cx="10375000" cy="4150000"/>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This course walks the whole road. Your proposal covers stops 1 to 6.</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BreakCup"/>
          <p:cNvSpPr/>
          <p:nvPr/>
        </p:nvSpPr>
        <p:spPr>
          <a:xfrm>
            <a:off x="4976000" y="3180000"/>
            <a:ext cx="2408000" cy="308000"/>
          </a:xfrm>
          <a:prstGeom prst="ellipse">
            <a:avLst/>
          </a:prstGeom>
          <a:solidFill>
            <a:srgbClr val="D5DDE1"/>
          </a:solidFill>
          <a:ln>
            <a:noFill/>
          </a:ln>
        </p:spPr>
      </p:sp>
      <p:sp>
        <p:nvSpPr>
          <p:cNvPr id="31" name="BreakCup"/>
          <p:cNvSpPr/>
          <p:nvPr/>
        </p:nvSpPr>
        <p:spPr>
          <a:xfrm>
            <a:off x="4780000" y="800000"/>
            <a:ext cx="2800000" cy="2800000"/>
          </a:xfrm>
          <a:custGeom>
            <a:avLst/>
            <a:gdLst/>
            <a:ahLst/>
            <a:cxnLst/>
            <a:rect l="0" t="0" r="r" b="b"/>
            <a:pathLst>
              <a:path w="1000" h="1000" fill="none">
                <a:moveTo>
                  <a:pt x="735" y="500"/>
                </a:moveTo>
                <a:cubicBezTo>
                  <a:pt x="930" y="450"/>
                  <a:pt x="940" y="740"/>
                  <a:pt x="700" y="760"/>
                </a:cubicBezTo>
              </a:path>
            </a:pathLst>
          </a:custGeom>
          <a:noFill/>
          <a:ln w="168000" cap="rnd">
            <a:solidFill>
              <a:srgbClr val="0D7377"/>
            </a:solidFill>
            <a:round/>
          </a:ln>
        </p:spPr>
      </p:sp>
      <p:sp>
        <p:nvSpPr>
          <p:cNvPr id="32" name="BreakCup"/>
          <p:cNvSpPr/>
          <p:nvPr/>
        </p:nvSpPr>
        <p:spPr>
          <a:xfrm>
            <a:off x="4780000" y="800000"/>
            <a:ext cx="2800000" cy="2800000"/>
          </a:xfrm>
          <a:custGeom>
            <a:avLst/>
            <a:gdLst/>
            <a:ahLst/>
            <a:cxnLst/>
            <a:rect l="0" t="0" r="r" b="b"/>
            <a:pathLst>
              <a:path w="1000" h="1000">
                <a:moveTo>
                  <a:pt x="170" y="420"/>
                </a:moveTo>
                <a:lnTo>
                  <a:pt x="790" y="420"/>
                </a:lnTo>
                <a:cubicBezTo>
                  <a:pt x="790" y="700"/>
                  <a:pt x="690" y="885"/>
                  <a:pt x="480" y="885"/>
                </a:cubicBezTo>
                <a:cubicBezTo>
                  <a:pt x="270" y="885"/>
                  <a:pt x="170" y="700"/>
                  <a:pt x="170" y="420"/>
                </a:cubicBezTo>
                <a:close/>
              </a:path>
            </a:pathLst>
          </a:custGeom>
          <a:solidFill>
            <a:srgbClr val="0D7377"/>
          </a:solidFill>
          <a:ln>
            <a:noFill/>
          </a:ln>
        </p:spPr>
      </p:sp>
      <p:sp>
        <p:nvSpPr>
          <p:cNvPr id="33" name="BreakCup"/>
          <p:cNvSpPr/>
          <p:nvPr/>
        </p:nvSpPr>
        <p:spPr>
          <a:xfrm>
            <a:off x="5256000" y="1864000"/>
            <a:ext cx="1736000" cy="224000"/>
          </a:xfrm>
          <a:prstGeom prst="ellipse">
            <a:avLst/>
          </a:prstGeom>
          <a:solidFill>
            <a:srgbClr val="5FA39B"/>
          </a:solidFill>
          <a:ln>
            <a:noFill/>
          </a:ln>
        </p:spPr>
      </p:sp>
      <p:sp>
        <p:nvSpPr>
          <p:cNvPr id="34" name="BreakCup"/>
          <p:cNvSpPr/>
          <p:nvPr/>
        </p:nvSpPr>
        <p:spPr>
          <a:xfrm>
            <a:off x="5354000" y="1900400"/>
            <a:ext cx="1540000" cy="151200"/>
          </a:xfrm>
          <a:prstGeom prst="ellipse">
            <a:avLst/>
          </a:prstGeom>
          <a:solidFill>
            <a:srgbClr val="5B4032"/>
          </a:solidFill>
          <a:ln>
            <a:noFill/>
          </a:ln>
        </p:spPr>
      </p:sp>
      <p:sp>
        <p:nvSpPr>
          <p:cNvPr id="35" name="BreakCup"/>
          <p:cNvSpPr/>
          <p:nvPr/>
        </p:nvSpPr>
        <p:spPr>
          <a:xfrm>
            <a:off x="4780000" y="800000"/>
            <a:ext cx="2800000" cy="2800000"/>
          </a:xfrm>
          <a:custGeom>
            <a:avLst/>
            <a:gdLst/>
            <a:ahLst/>
            <a:cxnLst/>
            <a:rect l="0" t="0" r="r" b="b"/>
            <a:pathLst>
              <a:path w="1000" h="1000" fill="none">
                <a:moveTo>
                  <a:pt x="370" y="330"/>
                </a:moveTo>
                <a:cubicBezTo>
                  <a:pt x="325" y="280"/>
                  <a:pt x="415" y="230"/>
                  <a:pt x="370" y="180"/>
                </a:cubicBezTo>
                <a:cubicBezTo>
                  <a:pt x="325" y="130"/>
                  <a:pt x="405" y="90"/>
                  <a:pt x="370" y="50"/>
                </a:cubicBezTo>
              </a:path>
            </a:pathLst>
          </a:custGeom>
          <a:noFill/>
          <a:ln w="61600" cap="rnd">
            <a:solidFill>
              <a:srgbClr val="8A99A3"/>
            </a:solidFill>
            <a:round/>
          </a:ln>
        </p:spPr>
      </p:sp>
      <p:sp>
        <p:nvSpPr>
          <p:cNvPr id="36" name="BreakCup"/>
          <p:cNvSpPr/>
          <p:nvPr/>
        </p:nvSpPr>
        <p:spPr>
          <a:xfrm>
            <a:off x="4780000" y="800000"/>
            <a:ext cx="2800000" cy="2800000"/>
          </a:xfrm>
          <a:custGeom>
            <a:avLst/>
            <a:gdLst/>
            <a:ahLst/>
            <a:cxnLst/>
            <a:rect l="0" t="0" r="r" b="b"/>
            <a:pathLst>
              <a:path w="1000" h="1000" fill="none">
                <a:moveTo>
                  <a:pt x="480" y="330"/>
                </a:moveTo>
                <a:cubicBezTo>
                  <a:pt x="435" y="280"/>
                  <a:pt x="525" y="230"/>
                  <a:pt x="480" y="180"/>
                </a:cubicBezTo>
                <a:cubicBezTo>
                  <a:pt x="435" y="130"/>
                  <a:pt x="515" y="90"/>
                  <a:pt x="480" y="50"/>
                </a:cubicBezTo>
              </a:path>
            </a:pathLst>
          </a:custGeom>
          <a:noFill/>
          <a:ln w="61600" cap="rnd">
            <a:solidFill>
              <a:srgbClr val="8A99A3"/>
            </a:solidFill>
            <a:round/>
          </a:ln>
        </p:spPr>
      </p:sp>
      <p:sp>
        <p:nvSpPr>
          <p:cNvPr id="37" name="BreakCup"/>
          <p:cNvSpPr/>
          <p:nvPr/>
        </p:nvSpPr>
        <p:spPr>
          <a:xfrm>
            <a:off x="4780000" y="800000"/>
            <a:ext cx="2800000" cy="2800000"/>
          </a:xfrm>
          <a:custGeom>
            <a:avLst/>
            <a:gdLst/>
            <a:ahLst/>
            <a:cxnLst/>
            <a:rect l="0" t="0" r="r" b="b"/>
            <a:pathLst>
              <a:path w="1000" h="1000" fill="none">
                <a:moveTo>
                  <a:pt x="590" y="330"/>
                </a:moveTo>
                <a:cubicBezTo>
                  <a:pt x="545" y="280"/>
                  <a:pt x="635" y="230"/>
                  <a:pt x="590" y="180"/>
                </a:cubicBezTo>
                <a:cubicBezTo>
                  <a:pt x="545" y="130"/>
                  <a:pt x="625" y="90"/>
                  <a:pt x="590" y="50"/>
                </a:cubicBezTo>
              </a:path>
            </a:pathLst>
          </a:custGeom>
          <a:noFill/>
          <a:ln w="61600" cap="rnd">
            <a:solidFill>
              <a:srgbClr val="8A99A3"/>
            </a:solidFill>
            <a:round/>
          </a:ln>
        </p:spPr>
      </p:sp>
      <p:sp>
        <p:nvSpPr>
          <p:cNvPr id="45" name="BreakLabel"/>
          <p:cNvSpPr txBox="1"/>
          <p:nvPr/>
        </p:nvSpPr>
        <p:spPr>
          <a:xfrm>
            <a:off x="457200" y="3720000"/>
            <a:ext cx="11277600" cy="1250000"/>
          </a:xfrm>
          <a:prstGeom prst="rect">
            <a:avLst/>
          </a:prstGeom>
          <a:noFill/>
          <a:ln>
            <a:noFill/>
          </a:ln>
        </p:spPr>
        <p:txBody>
          <a:bodyPr wrap="square" lIns="91440" tIns="45720" rIns="91440" bIns="45720" rtlCol="0" anchor="t"/>
          <a:lstStyle/>
          <a:p>
            <a:pPr marL="0" indent="0" algn="ctr">
              <a:buNone/>
            </a:pPr>
            <a:r>
              <a:rPr lang="en-US" sz="4400" b="1" dirty="0">
                <a:solidFill>
                  <a:srgbClr val="0D7377"/>
                </a:solidFill>
                <a:latin typeface="Arial"/>
                <a:cs typeface="Arial"/>
              </a:rPr>
              <a:t>Break</a:t>
            </a:r>
          </a:p>
          <a:p>
            <a:pPr marL="0" indent="0" algn="ctr">
              <a:spcBef>
                <a:spcPts val="600"/>
              </a:spcBef>
              <a:buNone/>
            </a:pPr>
            <a:r>
              <a:rPr lang="en-US" sz="2400" dirty="0">
                <a:solidFill>
                  <a:srgbClr val="595959"/>
                </a:solidFill>
                <a:latin typeface="Arial"/>
                <a:cs typeface="Arial"/>
              </a:rPr>
              <a:t>15 min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1.2  From problem to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A good question is half of the answer.</a:t>
            </a:r>
          </a:p>
          <a:p>
            <a:pPr marL="0" indent="0" algn="ctr">
              <a:spcBef>
                <a:spcPts val="1200"/>
              </a:spcBef>
              <a:buNone/>
            </a:pPr>
            <a:r>
              <a:rPr lang="en-US" sz="1900" i="1" dirty="0">
                <a:solidFill>
                  <a:srgbClr val="595959"/>
                </a:solidFill>
                <a:latin typeface="Arial"/>
                <a:cs typeface="Arial"/>
              </a:rPr>
              <a:t>40 minutes: where questions come from, PICO(T) and PECO, question types and FINER, then a whole-class task</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Where do research questions come from?</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Clinical uncertainty: is the answer already known? How we find out: search first.</a:t>
            </a:r>
          </a:p>
        </p:txBody>
      </p:sp>
      <p:sp>
        <p:nvSpPr>
          <p:cNvPr id="70" name="CardHead"/>
          <p:cNvSpPr/>
          <p:nvPr/>
        </p:nvSpPr>
        <p:spPr>
          <a:xfrm>
            <a:off x="457200" y="1668773"/>
            <a:ext cx="543880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Where questions come from</a:t>
            </a:r>
          </a:p>
        </p:txBody>
      </p:sp>
      <p:sp>
        <p:nvSpPr>
          <p:cNvPr id="71" name="CardBody"/>
          <p:cNvSpPr/>
          <p:nvPr/>
        </p:nvSpPr>
        <p:spPr>
          <a:xfrm>
            <a:off x="457200" y="2308773"/>
            <a:ext cx="5438800" cy="2923680"/>
          </a:xfrm>
          <a:prstGeom prst="rect">
            <a:avLst/>
          </a:prstGeom>
          <a:solidFill>
            <a:srgbClr val="EAF2F5"/>
          </a:solidFill>
          <a:ln>
            <a:noFill/>
          </a:ln>
        </p:spPr>
        <p:txBody>
          <a:bodyPr wrap="square" lIns="137160" tIns="91440" rIns="137160" bIns="91440" rtlCol="0" anchor="t">
            <a:normAutofit/>
          </a:bodyPr>
          <a:lstStyle/>
          <a:p>
            <a:pPr marL="274320" indent="-274320" algn="l">
              <a:lnSpc>
                <a:spcPct val="104000"/>
              </a:lnSpc>
              <a:spcBef>
                <a:spcPts val="400"/>
              </a:spcBef>
              <a:buFont typeface="Arial"/>
              <a:buChar char="•"/>
            </a:pPr>
            <a:r>
              <a:rPr lang="en-US" sz="1800" dirty="0">
                <a:solidFill>
                  <a:srgbClr val="000000"/>
                </a:solidFill>
                <a:latin typeface="Arial"/>
                <a:cs typeface="Arial"/>
              </a:rPr>
              <a:t>Bedside doubt: "Why do we do it this way?"</a:t>
            </a:r>
          </a:p>
          <a:p>
            <a:pPr marL="274320" indent="-274320" algn="l">
              <a:lnSpc>
                <a:spcPct val="104000"/>
              </a:lnSpc>
              <a:spcBef>
                <a:spcPts val="400"/>
              </a:spcBef>
              <a:buFont typeface="Arial"/>
              <a:buChar char="•"/>
            </a:pPr>
            <a:r>
              <a:rPr lang="en-US" sz="1800" dirty="0">
                <a:solidFill>
                  <a:srgbClr val="000000"/>
                </a:solidFill>
                <a:latin typeface="Arial"/>
                <a:cs typeface="Arial"/>
              </a:rPr>
              <a:t>Variation: colleagues do it differently</a:t>
            </a:r>
          </a:p>
          <a:p>
            <a:pPr marL="274320" indent="-274320" algn="l">
              <a:lnSpc>
                <a:spcPct val="104000"/>
              </a:lnSpc>
              <a:spcBef>
                <a:spcPts val="400"/>
              </a:spcBef>
              <a:buFont typeface="Arial"/>
              <a:buChar char="•"/>
            </a:pPr>
            <a:r>
              <a:rPr lang="en-US" sz="1800" dirty="0">
                <a:solidFill>
                  <a:srgbClr val="000000"/>
                </a:solidFill>
                <a:latin typeface="Arial"/>
                <a:cs typeface="Arial"/>
              </a:rPr>
              <a:t>Audit, incident and registry data</a:t>
            </a:r>
          </a:p>
          <a:p>
            <a:pPr marL="274320" indent="-274320" algn="l">
              <a:lnSpc>
                <a:spcPct val="104000"/>
              </a:lnSpc>
              <a:spcBef>
                <a:spcPts val="400"/>
              </a:spcBef>
              <a:buFont typeface="Arial"/>
              <a:buChar char="•"/>
            </a:pPr>
            <a:r>
              <a:rPr lang="en-US" sz="1800" dirty="0">
                <a:solidFill>
                  <a:srgbClr val="000000"/>
                </a:solidFill>
                <a:latin typeface="Arial"/>
                <a:cs typeface="Arial"/>
              </a:rPr>
              <a:t>Guidelines that say "low-certainty evidence"</a:t>
            </a:r>
          </a:p>
          <a:p>
            <a:pPr marL="274320" indent="-274320" algn="l">
              <a:lnSpc>
                <a:spcPct val="104000"/>
              </a:lnSpc>
              <a:spcBef>
                <a:spcPts val="400"/>
              </a:spcBef>
              <a:buFont typeface="Arial"/>
              <a:buChar char="•"/>
            </a:pPr>
            <a:r>
              <a:rPr lang="en-US" sz="1800" dirty="0">
                <a:solidFill>
                  <a:srgbClr val="000000"/>
                </a:solidFill>
                <a:latin typeface="Arial"/>
                <a:cs typeface="Arial"/>
              </a:rPr>
              <a:t>Papers ending with "more research is needed"</a:t>
            </a:r>
          </a:p>
          <a:p>
            <a:pPr marL="274320" indent="-274320" algn="l">
              <a:lnSpc>
                <a:spcPct val="104000"/>
              </a:lnSpc>
              <a:spcBef>
                <a:spcPts val="400"/>
              </a:spcBef>
              <a:buFont typeface="Arial"/>
              <a:buChar char="•"/>
            </a:pPr>
            <a:r>
              <a:rPr lang="en-US" sz="1800" dirty="0">
                <a:solidFill>
                  <a:srgbClr val="000000"/>
                </a:solidFill>
                <a:latin typeface="Arial"/>
                <a:cs typeface="Arial"/>
              </a:rPr>
              <a:t>Questions from patients and families</a:t>
            </a:r>
          </a:p>
        </p:txBody>
      </p:sp>
      <p:sp>
        <p:nvSpPr>
          <p:cNvPr id="72" name="CardHead"/>
          <p:cNvSpPr/>
          <p:nvPr/>
        </p:nvSpPr>
        <p:spPr>
          <a:xfrm>
            <a:off x="6096000" y="1668773"/>
            <a:ext cx="271940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Yes: known</a:t>
            </a:r>
          </a:p>
        </p:txBody>
      </p:sp>
      <p:sp>
        <p:nvSpPr>
          <p:cNvPr id="73" name="CardBody"/>
          <p:cNvSpPr/>
          <p:nvPr/>
        </p:nvSpPr>
        <p:spPr>
          <a:xfrm>
            <a:off x="6096000" y="2308773"/>
            <a:ext cx="2719400" cy="29236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b="1" dirty="0">
                <a:solidFill>
                  <a:srgbClr val="000000"/>
                </a:solidFill>
                <a:latin typeface="Arial"/>
                <a:cs typeface="Arial"/>
              </a:rPr>
              <a:t>Apply it</a:t>
            </a:r>
          </a:p>
          <a:p>
            <a:pPr marL="0" indent="0" algn="l">
              <a:lnSpc>
                <a:spcPct val="104000"/>
              </a:lnSpc>
              <a:spcBef>
                <a:spcPts val="400"/>
              </a:spcBef>
              <a:buNone/>
            </a:pPr>
            <a:r>
              <a:rPr lang="en-US" sz="1800" dirty="0">
                <a:solidFill>
                  <a:srgbClr val="000000"/>
                </a:solidFill>
                <a:latin typeface="Arial"/>
                <a:cs typeface="Arial"/>
              </a:rPr>
              <a:t>Guideline, audit or quality improvement (QI) project</a:t>
            </a:r>
          </a:p>
        </p:txBody>
      </p:sp>
      <p:sp>
        <p:nvSpPr>
          <p:cNvPr id="74" name="CardHead"/>
          <p:cNvSpPr/>
          <p:nvPr/>
        </p:nvSpPr>
        <p:spPr>
          <a:xfrm>
            <a:off x="9015400" y="1668773"/>
            <a:ext cx="271940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No or unsure</a:t>
            </a:r>
          </a:p>
        </p:txBody>
      </p:sp>
      <p:sp>
        <p:nvSpPr>
          <p:cNvPr id="75" name="CardBody"/>
          <p:cNvSpPr/>
          <p:nvPr/>
        </p:nvSpPr>
        <p:spPr>
          <a:xfrm>
            <a:off x="9015400" y="2308773"/>
            <a:ext cx="2719400" cy="29236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800" b="1" dirty="0">
                <a:solidFill>
                  <a:srgbClr val="000000"/>
                </a:solidFill>
                <a:latin typeface="Arial"/>
                <a:cs typeface="Arial"/>
              </a:rPr>
              <a:t>Research question</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the answer is known, apply it. If it is not, you have a research question.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PICO(T): our running example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626796"/>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In adults with septic shock in the ICU, does a restrictive fluid strategy, compared with usual care, reduce 28-day mortality?</a:t>
            </a:r>
          </a:p>
        </p:txBody>
      </p:sp>
      <p:sp>
        <p:nvSpPr>
          <p:cNvPr id="70" name="CardHead"/>
          <p:cNvSpPr/>
          <p:nvPr/>
        </p:nvSpPr>
        <p:spPr>
          <a:xfrm>
            <a:off x="457200" y="2307864"/>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  Population</a:t>
            </a:r>
          </a:p>
        </p:txBody>
      </p:sp>
      <p:sp>
        <p:nvSpPr>
          <p:cNvPr id="71" name="CardBody"/>
          <p:cNvSpPr/>
          <p:nvPr/>
        </p:nvSpPr>
        <p:spPr>
          <a:xfrm>
            <a:off x="457200" y="2947864"/>
            <a:ext cx="209552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Adults (18+) with septic shock in the ICU</a:t>
            </a:r>
          </a:p>
        </p:txBody>
      </p:sp>
      <p:sp>
        <p:nvSpPr>
          <p:cNvPr id="72" name="CardHead"/>
          <p:cNvSpPr/>
          <p:nvPr/>
        </p:nvSpPr>
        <p:spPr>
          <a:xfrm>
            <a:off x="2752720" y="2307864"/>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  Intervention</a:t>
            </a:r>
          </a:p>
        </p:txBody>
      </p:sp>
      <p:sp>
        <p:nvSpPr>
          <p:cNvPr id="73" name="CardBody"/>
          <p:cNvSpPr/>
          <p:nvPr/>
        </p:nvSpPr>
        <p:spPr>
          <a:xfrm>
            <a:off x="2752720" y="2947864"/>
            <a:ext cx="209552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Restrictive fluid strategy</a:t>
            </a:r>
          </a:p>
        </p:txBody>
      </p:sp>
      <p:sp>
        <p:nvSpPr>
          <p:cNvPr id="74" name="CardHead"/>
          <p:cNvSpPr/>
          <p:nvPr/>
        </p:nvSpPr>
        <p:spPr>
          <a:xfrm>
            <a:off x="5048240" y="2307864"/>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  Comparison</a:t>
            </a:r>
          </a:p>
        </p:txBody>
      </p:sp>
      <p:sp>
        <p:nvSpPr>
          <p:cNvPr id="75" name="CardBody"/>
          <p:cNvSpPr/>
          <p:nvPr/>
        </p:nvSpPr>
        <p:spPr>
          <a:xfrm>
            <a:off x="5048240" y="2947864"/>
            <a:ext cx="209552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Usual care (standard fluids)</a:t>
            </a:r>
          </a:p>
        </p:txBody>
      </p:sp>
      <p:sp>
        <p:nvSpPr>
          <p:cNvPr id="76" name="CardHead"/>
          <p:cNvSpPr/>
          <p:nvPr/>
        </p:nvSpPr>
        <p:spPr>
          <a:xfrm>
            <a:off x="7343760" y="2307864"/>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  Outcome</a:t>
            </a:r>
          </a:p>
        </p:txBody>
      </p:sp>
      <p:sp>
        <p:nvSpPr>
          <p:cNvPr id="77" name="CardBody"/>
          <p:cNvSpPr/>
          <p:nvPr/>
        </p:nvSpPr>
        <p:spPr>
          <a:xfrm>
            <a:off x="7343760" y="2947864"/>
            <a:ext cx="209552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Death from any cause</a:t>
            </a:r>
          </a:p>
        </p:txBody>
      </p:sp>
      <p:sp>
        <p:nvSpPr>
          <p:cNvPr id="78" name="CardHead"/>
          <p:cNvSpPr/>
          <p:nvPr/>
        </p:nvSpPr>
        <p:spPr>
          <a:xfrm>
            <a:off x="9639280" y="2307864"/>
            <a:ext cx="2095520" cy="640000"/>
          </a:xfrm>
          <a:prstGeom prst="rect">
            <a:avLst/>
          </a:prstGeom>
          <a:solidFill>
            <a:srgbClr val="8A99A3"/>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  Time</a:t>
            </a:r>
          </a:p>
        </p:txBody>
      </p:sp>
      <p:sp>
        <p:nvSpPr>
          <p:cNvPr id="79" name="CardBody"/>
          <p:cNvSpPr/>
          <p:nvPr/>
        </p:nvSpPr>
        <p:spPr>
          <a:xfrm>
            <a:off x="9639280" y="2947864"/>
            <a:ext cx="2095520" cy="130000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Within 28 days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Every session we come back to this one question.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Three more examples: PICO, PECO and P + 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53680"/>
          <a:ext cx="11277600" cy="3188960"/>
        </p:xfrm>
        <a:graphic>
          <a:graphicData uri="http://schemas.openxmlformats.org/drawingml/2006/table">
            <a:tbl>
              <a:tblPr firstRow="1" bandRow="1">
                <a:tableStyleId>{5C22544A-7EE6-4342-B048-85BDC9FD1C3A}</a:tableStyleId>
              </a:tblPr>
              <a:tblGrid>
                <a:gridCol w="2182761"/>
                <a:gridCol w="2037243"/>
                <a:gridCol w="2037243"/>
                <a:gridCol w="1527932"/>
                <a:gridCol w="2037243"/>
                <a:gridCol w="1455178"/>
              </a:tblGrid>
              <a:tr h="385760">
                <a:tc>
                  <a:txBody>
                    <a:bodyPr/>
                    <a:lstStyle/>
                    <a:p>
                      <a:pPr algn="l"/>
                      <a:r>
                        <a:rPr lang="en-US" sz="18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800" b="1" dirty="0">
                          <a:solidFill>
                            <a:srgbClr val="FFFFFF"/>
                          </a:solidFill>
                          <a:latin typeface="Arial"/>
                          <a:cs typeface="Arial"/>
                        </a:rPr>
                        <a:t>P</a:t>
                      </a:r>
                    </a:p>
                  </a:txBody>
                  <a:tcPr marL="73152" marR="73152" marT="45720" marB="45720" anchor="ctr">
                    <a:solidFill>
                      <a:srgbClr val="0D7377"/>
                    </a:solidFill>
                  </a:tcPr>
                </a:tc>
                <a:tc>
                  <a:txBody>
                    <a:bodyPr/>
                    <a:lstStyle/>
                    <a:p>
                      <a:pPr algn="l"/>
                      <a:r>
                        <a:rPr lang="en-US" sz="1800" b="1" dirty="0">
                          <a:solidFill>
                            <a:srgbClr val="FFFFFF"/>
                          </a:solidFill>
                          <a:latin typeface="Arial"/>
                          <a:cs typeface="Arial"/>
                        </a:rPr>
                        <a:t>I / E</a:t>
                      </a:r>
                    </a:p>
                  </a:txBody>
                  <a:tcPr marL="73152" marR="73152" marT="45720" marB="45720" anchor="ctr">
                    <a:solidFill>
                      <a:srgbClr val="0B376C"/>
                    </a:solidFill>
                  </a:tcPr>
                </a:tc>
                <a:tc>
                  <a:txBody>
                    <a:bodyPr/>
                    <a:lstStyle/>
                    <a:p>
                      <a:pPr algn="l"/>
                      <a:r>
                        <a:rPr lang="en-US" sz="1800" b="1" dirty="0">
                          <a:solidFill>
                            <a:srgbClr val="FFFFFF"/>
                          </a:solidFill>
                          <a:latin typeface="Arial"/>
                          <a:cs typeface="Arial"/>
                        </a:rPr>
                        <a:t>C</a:t>
                      </a:r>
                    </a:p>
                  </a:txBody>
                  <a:tcPr marL="73152" marR="73152" marT="45720" marB="45720" anchor="ctr">
                    <a:solidFill>
                      <a:srgbClr val="5FA39B"/>
                    </a:solidFill>
                  </a:tcPr>
                </a:tc>
                <a:tc>
                  <a:txBody>
                    <a:bodyPr/>
                    <a:lstStyle/>
                    <a:p>
                      <a:pPr algn="l"/>
                      <a:r>
                        <a:rPr lang="en-US" sz="1800" b="1" dirty="0">
                          <a:solidFill>
                            <a:srgbClr val="FFFFFF"/>
                          </a:solidFill>
                          <a:latin typeface="Arial"/>
                          <a:cs typeface="Arial"/>
                        </a:rPr>
                        <a:t>O</a:t>
                      </a:r>
                    </a:p>
                  </a:txBody>
                  <a:tcPr marL="73152" marR="73152" marT="45720" marB="45720" anchor="ctr">
                    <a:solidFill>
                      <a:srgbClr val="0070C0"/>
                    </a:solidFill>
                  </a:tcPr>
                </a:tc>
                <a:tc>
                  <a:txBody>
                    <a:bodyPr/>
                    <a:lstStyle/>
                    <a:p>
                      <a:pPr algn="l"/>
                      <a:r>
                        <a:rPr lang="en-US" sz="1800" b="1" dirty="0">
                          <a:solidFill>
                            <a:srgbClr val="FFFFFF"/>
                          </a:solidFill>
                          <a:latin typeface="Arial"/>
                          <a:cs typeface="Arial"/>
                        </a:rPr>
                        <a:t>T</a:t>
                      </a:r>
                    </a:p>
                  </a:txBody>
                  <a:tcPr marL="73152" marR="73152" marT="45720" marB="45720" anchor="ctr">
                    <a:solidFill>
                      <a:srgbClr val="8A99A3"/>
                    </a:solidFill>
                  </a:tcPr>
                </a:tc>
              </a:tr>
              <a:tr h="934400">
                <a:tc>
                  <a:txBody>
                    <a:bodyPr/>
                    <a:lstStyle/>
                    <a:p>
                      <a:pPr algn="l"/>
                      <a:r>
                        <a:rPr lang="en-US" sz="1800" b="1" dirty="0">
                          <a:solidFill>
                            <a:srgbClr val="000000"/>
                          </a:solidFill>
                          <a:latin typeface="Arial"/>
                          <a:cs typeface="Arial"/>
                        </a:rPr>
                        <a:t>Treatment (PICO)</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Ventilated adults in the ICU</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Twice-daily bed-head checklist</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Usual care</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Ventilator-associated pneumonia</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ICU day 28</a:t>
                      </a:r>
                    </a:p>
                  </a:txBody>
                  <a:tcPr marL="73152" marR="73152" marT="45720" marB="45720" anchor="ctr">
                    <a:solidFill>
                      <a:srgbClr val="FFFFFF"/>
                    </a:solidFill>
                  </a:tcPr>
                </a:tc>
              </a:tr>
              <a:tr h="934400">
                <a:tc>
                  <a:txBody>
                    <a:bodyPr/>
                    <a:lstStyle/>
                    <a:p>
                      <a:pPr algn="l"/>
                      <a:r>
                        <a:rPr lang="en-US" sz="1800" b="1" dirty="0">
                          <a:solidFill>
                            <a:srgbClr val="000000"/>
                          </a:solidFill>
                          <a:latin typeface="Arial"/>
                          <a:cs typeface="Arial"/>
                        </a:rPr>
                        <a:t>Risk factor (PECO)</a:t>
                      </a:r>
                    </a:p>
                    <a:p>
                      <a:pPr algn="l"/>
                      <a:r>
                        <a:rPr lang="en-US" sz="1800" b="1" dirty="0">
                          <a:solidFill>
                            <a:srgbClr val="000000"/>
                          </a:solidFill>
                          <a:latin typeface="Arial"/>
                          <a:cs typeface="Arial"/>
                        </a:rPr>
                        <a:t>E = Exposure</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Adults on the medical ward</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Obesity (BMI 30+)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BMI under 30</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New pressure injury</a:t>
                      </a:r>
                    </a:p>
                  </a:txBody>
                  <a:tcPr marL="73152" marR="73152" marT="45720" marB="45720" anchor="ctr">
                    <a:solidFill>
                      <a:srgbClr val="F5F9FA"/>
                    </a:solidFill>
                  </a:tcPr>
                </a:tc>
                <a:tc>
                  <a:txBody>
                    <a:bodyPr/>
                    <a:lstStyle/>
                    <a:p>
                      <a:pPr algn="l"/>
                      <a:r>
                        <a:rPr lang="en-US" sz="1800" dirty="0">
                          <a:solidFill>
                            <a:srgbClr val="000000"/>
                          </a:solidFill>
                          <a:latin typeface="Arial"/>
                          <a:cs typeface="Arial"/>
                        </a:rPr>
                        <a:t>During admission</a:t>
                      </a:r>
                    </a:p>
                  </a:txBody>
                  <a:tcPr marL="73152" marR="73152" marT="45720" marB="45720" anchor="ctr">
                    <a:solidFill>
                      <a:srgbClr val="F5F9FA"/>
                    </a:solidFill>
                  </a:tcPr>
                </a:tc>
              </a:tr>
              <a:tr h="934400">
                <a:tc>
                  <a:txBody>
                    <a:bodyPr/>
                    <a:lstStyle/>
                    <a:p>
                      <a:pPr algn="l"/>
                      <a:r>
                        <a:rPr lang="en-US" sz="1800" b="1" dirty="0">
                          <a:solidFill>
                            <a:srgbClr val="000000"/>
                          </a:solidFill>
                          <a:latin typeface="Arial"/>
                          <a:cs typeface="Arial"/>
                        </a:rPr>
                        <a:t>How common? (P + O)</a:t>
                      </a:r>
                    </a:p>
                  </a:txBody>
                  <a:tcPr marL="73152" marR="73152" marT="45720" marB="45720" anchor="ctr">
                    <a:solidFill>
                      <a:srgbClr val="EAF2F5"/>
                    </a:solidFill>
                  </a:tcPr>
                </a:tc>
                <a:tc>
                  <a:txBody>
                    <a:bodyPr/>
                    <a:lstStyle/>
                    <a:p>
                      <a:pPr algn="l"/>
                      <a:r>
                        <a:rPr lang="en-US" sz="1800" dirty="0">
                          <a:solidFill>
                            <a:srgbClr val="000000"/>
                          </a:solidFill>
                          <a:latin typeface="Arial"/>
                          <a:cs typeface="Arial"/>
                        </a:rPr>
                        <a:t>Adults 65+ after hip surgery</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Delirium (4AT screen)</a:t>
                      </a:r>
                    </a:p>
                  </a:txBody>
                  <a:tcPr marL="73152" marR="73152" marT="45720" marB="45720" anchor="ctr">
                    <a:solidFill>
                      <a:srgbClr val="FFFFFF"/>
                    </a:solidFill>
                  </a:tcPr>
                </a:tc>
                <a:tc>
                  <a:txBody>
                    <a:bodyPr/>
                    <a:lstStyle/>
                    <a:p>
                      <a:pPr algn="l"/>
                      <a:r>
                        <a:rPr lang="en-US" sz="1800" dirty="0">
                          <a:solidFill>
                            <a:srgbClr val="000000"/>
                          </a:solidFill>
                          <a:latin typeface="Arial"/>
                          <a:cs typeface="Arial"/>
                        </a:rPr>
                        <a:t>First 7 days</a:t>
                      </a:r>
                    </a:p>
                  </a:txBody>
                  <a:tcPr marL="73152" marR="73152" marT="45720" marB="45720" anchor="ctr">
                    <a:solidFill>
                      <a:srgbClr val="FFFFFF"/>
                    </a:solidFill>
                  </a:tcPr>
                </a:tc>
              </a:tr>
            </a:tbl>
          </a:graphicData>
        </a:graphic>
      </p:graphicFrame>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PECO: E = Exposure, used when we cannot assign the factor (e.g. obesity).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Check your understanding: spot the PICO</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3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Paper 1's question (Boulet 2024): 'In adults with septic shock in the first 24 hours of vasopressors, does restricting non-resuscitative fluids, compared with usual care, reduce cumulative fluid balance at day 5?'</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Which words are P, I, C, O and T?</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Poll: which words are the outcome (O)?</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Then two or three people say the population (P), microphone on</a:t>
            </a:r>
          </a:p>
        </p:txBody>
      </p:sp>
      <p:sp>
        <p:nvSpPr>
          <p:cNvPr id="52" name="Side"/>
          <p:cNvSpPr/>
          <p:nvPr/>
        </p:nvSpPr>
        <p:spPr>
          <a:xfrm>
            <a:off x="7423760" y="1720000"/>
            <a:ext cx="4311040" cy="172988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Poll options</a:t>
            </a:r>
          </a:p>
          <a:p>
            <a:pPr marL="274320" indent="-274320" algn="l">
              <a:lnSpc>
                <a:spcPct val="104000"/>
              </a:lnSpc>
              <a:spcBef>
                <a:spcPts val="300"/>
              </a:spcBef>
              <a:buFont typeface="Arial"/>
              <a:buChar char="•"/>
            </a:pPr>
            <a:r>
              <a:rPr lang="en-US" sz="1500" dirty="0">
                <a:solidFill>
                  <a:srgbClr val="000000"/>
                </a:solidFill>
                <a:latin typeface="Arial"/>
                <a:cs typeface="Arial"/>
              </a:rPr>
              <a:t>A: septic shock</a:t>
            </a:r>
          </a:p>
          <a:p>
            <a:pPr marL="274320" indent="-274320" algn="l">
              <a:lnSpc>
                <a:spcPct val="104000"/>
              </a:lnSpc>
              <a:spcBef>
                <a:spcPts val="300"/>
              </a:spcBef>
              <a:buFont typeface="Arial"/>
              <a:buChar char="•"/>
            </a:pPr>
            <a:r>
              <a:rPr lang="en-US" sz="1500" dirty="0">
                <a:solidFill>
                  <a:srgbClr val="000000"/>
                </a:solidFill>
                <a:latin typeface="Arial"/>
                <a:cs typeface="Arial"/>
              </a:rPr>
              <a:t>B: restricting non-resuscitative fluids</a:t>
            </a:r>
          </a:p>
          <a:p>
            <a:pPr marL="274320" indent="-274320" algn="l">
              <a:lnSpc>
                <a:spcPct val="104000"/>
              </a:lnSpc>
              <a:spcBef>
                <a:spcPts val="300"/>
              </a:spcBef>
              <a:buFont typeface="Arial"/>
              <a:buChar char="•"/>
            </a:pPr>
            <a:r>
              <a:rPr lang="en-US" sz="1500" dirty="0">
                <a:solidFill>
                  <a:srgbClr val="000000"/>
                </a:solidFill>
                <a:latin typeface="Arial"/>
                <a:cs typeface="Arial"/>
              </a:rPr>
              <a:t>C: cumulative fluid balance</a:t>
            </a:r>
          </a:p>
          <a:p>
            <a:pPr marL="274320" indent="-274320" algn="l">
              <a:lnSpc>
                <a:spcPct val="104000"/>
              </a:lnSpc>
              <a:spcBef>
                <a:spcPts val="300"/>
              </a:spcBef>
              <a:buFont typeface="Arial"/>
              <a:buChar char="•"/>
            </a:pPr>
            <a:r>
              <a:rPr lang="en-US" sz="1500" dirty="0">
                <a:solidFill>
                  <a:srgbClr val="000000"/>
                </a:solidFill>
                <a:latin typeface="Arial"/>
                <a:cs typeface="Arial"/>
              </a:rPr>
              <a:t>D: day 5</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Poll answer, then P said aloud. The full answer is on the next slide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Answer: spot the PICO in Paper 1's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98256"/>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P</a:t>
            </a:r>
          </a:p>
        </p:txBody>
      </p:sp>
      <p:sp>
        <p:nvSpPr>
          <p:cNvPr id="71" name="CardBody"/>
          <p:cNvSpPr/>
          <p:nvPr/>
        </p:nvSpPr>
        <p:spPr>
          <a:xfrm>
            <a:off x="45720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Adults with septic shock</a:t>
            </a:r>
          </a:p>
          <a:p>
            <a:pPr marL="0" indent="0" algn="l">
              <a:lnSpc>
                <a:spcPct val="104000"/>
              </a:lnSpc>
              <a:spcBef>
                <a:spcPts val="400"/>
              </a:spcBef>
              <a:buNone/>
            </a:pPr>
            <a:r>
              <a:rPr lang="en-US" sz="1450" dirty="0">
                <a:solidFill>
                  <a:srgbClr val="000000"/>
                </a:solidFill>
                <a:latin typeface="Arial"/>
                <a:cs typeface="Arial"/>
              </a:rPr>
              <a:t>First 24 hours of vasopressors</a:t>
            </a:r>
          </a:p>
        </p:txBody>
      </p:sp>
      <p:sp>
        <p:nvSpPr>
          <p:cNvPr id="72" name="CardHead"/>
          <p:cNvSpPr/>
          <p:nvPr/>
        </p:nvSpPr>
        <p:spPr>
          <a:xfrm>
            <a:off x="2752720" y="1898256"/>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a:t>
            </a:r>
          </a:p>
        </p:txBody>
      </p:sp>
      <p:sp>
        <p:nvSpPr>
          <p:cNvPr id="73" name="CardBody"/>
          <p:cNvSpPr/>
          <p:nvPr/>
        </p:nvSpPr>
        <p:spPr>
          <a:xfrm>
            <a:off x="275272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Restricting non-resuscitative fluids</a:t>
            </a:r>
          </a:p>
        </p:txBody>
      </p:sp>
      <p:sp>
        <p:nvSpPr>
          <p:cNvPr id="74" name="CardHead"/>
          <p:cNvSpPr/>
          <p:nvPr/>
        </p:nvSpPr>
        <p:spPr>
          <a:xfrm>
            <a:off x="5048240" y="1898256"/>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C</a:t>
            </a:r>
          </a:p>
        </p:txBody>
      </p:sp>
      <p:sp>
        <p:nvSpPr>
          <p:cNvPr id="75" name="CardBody"/>
          <p:cNvSpPr/>
          <p:nvPr/>
        </p:nvSpPr>
        <p:spPr>
          <a:xfrm>
            <a:off x="504824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Usual care</a:t>
            </a:r>
          </a:p>
        </p:txBody>
      </p:sp>
      <p:sp>
        <p:nvSpPr>
          <p:cNvPr id="76" name="CardHead"/>
          <p:cNvSpPr/>
          <p:nvPr/>
        </p:nvSpPr>
        <p:spPr>
          <a:xfrm>
            <a:off x="7343760" y="1898256"/>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O</a:t>
            </a:r>
          </a:p>
        </p:txBody>
      </p:sp>
      <p:sp>
        <p:nvSpPr>
          <p:cNvPr id="77" name="CardBody"/>
          <p:cNvSpPr/>
          <p:nvPr/>
        </p:nvSpPr>
        <p:spPr>
          <a:xfrm>
            <a:off x="734376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Cumulative fluid balance</a:t>
            </a:r>
          </a:p>
        </p:txBody>
      </p:sp>
      <p:sp>
        <p:nvSpPr>
          <p:cNvPr id="78" name="CardHead"/>
          <p:cNvSpPr/>
          <p:nvPr/>
        </p:nvSpPr>
        <p:spPr>
          <a:xfrm>
            <a:off x="9639280" y="1898256"/>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T</a:t>
            </a:r>
          </a:p>
        </p:txBody>
      </p:sp>
      <p:sp>
        <p:nvSpPr>
          <p:cNvPr id="79" name="CardBody"/>
          <p:cNvSpPr/>
          <p:nvPr/>
        </p:nvSpPr>
        <p:spPr>
          <a:xfrm>
            <a:off x="9639280" y="2538256"/>
            <a:ext cx="2095520" cy="135523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Day 5</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condition that brings patients in (septic shock) is part of P, not O.</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Two families of questions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The question decides the design (more in Session 3).</a:t>
            </a:r>
          </a:p>
        </p:txBody>
      </p:sp>
      <p:sp>
        <p:nvSpPr>
          <p:cNvPr id="70" name="CardHead"/>
          <p:cNvSpPr/>
          <p:nvPr/>
        </p:nvSpPr>
        <p:spPr>
          <a:xfrm>
            <a:off x="457200" y="2001619"/>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Descriptive</a:t>
            </a:r>
          </a:p>
        </p:txBody>
      </p:sp>
      <p:sp>
        <p:nvSpPr>
          <p:cNvPr id="71" name="CardBody"/>
          <p:cNvSpPr/>
          <p:nvPr/>
        </p:nvSpPr>
        <p:spPr>
          <a:xfrm>
            <a:off x="457200" y="2641619"/>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What? How many? Who?</a:t>
            </a:r>
          </a:p>
          <a:p>
            <a:pPr marL="0" indent="0" algn="l">
              <a:lnSpc>
                <a:spcPct val="104000"/>
              </a:lnSpc>
              <a:spcBef>
                <a:spcPts val="400"/>
              </a:spcBef>
              <a:buNone/>
            </a:pPr>
            <a:r>
              <a:rPr lang="en-US" sz="1750" dirty="0">
                <a:solidFill>
                  <a:srgbClr val="000000"/>
                </a:solidFill>
                <a:latin typeface="Arial"/>
                <a:cs typeface="Arial"/>
              </a:rPr>
              <a:t>"How many of our septic shock patients have a positive fluid balance on day 3?"</a:t>
            </a:r>
          </a:p>
          <a:p>
            <a:pPr marL="0" indent="0" algn="l">
              <a:lnSpc>
                <a:spcPct val="104000"/>
              </a:lnSpc>
              <a:spcBef>
                <a:spcPts val="400"/>
              </a:spcBef>
              <a:buNone/>
            </a:pPr>
            <a:r>
              <a:rPr lang="en-US" sz="1750" b="1" dirty="0">
                <a:solidFill>
                  <a:srgbClr val="000000"/>
                </a:solidFill>
                <a:latin typeface="Arial"/>
                <a:cs typeface="Arial"/>
              </a:rPr>
              <a:t>Case series, cross-sectional</a:t>
            </a:r>
          </a:p>
        </p:txBody>
      </p:sp>
      <p:sp>
        <p:nvSpPr>
          <p:cNvPr id="72" name="CardHead"/>
          <p:cNvSpPr/>
          <p:nvPr/>
        </p:nvSpPr>
        <p:spPr>
          <a:xfrm>
            <a:off x="4283066" y="2001619"/>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Analytical: observe</a:t>
            </a:r>
          </a:p>
        </p:txBody>
      </p:sp>
      <p:sp>
        <p:nvSpPr>
          <p:cNvPr id="73" name="CardBody"/>
          <p:cNvSpPr/>
          <p:nvPr/>
        </p:nvSpPr>
        <p:spPr>
          <a:xfrm>
            <a:off x="4283066" y="2641619"/>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Is X linked to Y?</a:t>
            </a:r>
          </a:p>
          <a:p>
            <a:pPr marL="0" indent="0" algn="l">
              <a:lnSpc>
                <a:spcPct val="104000"/>
              </a:lnSpc>
              <a:spcBef>
                <a:spcPts val="400"/>
              </a:spcBef>
              <a:buNone/>
            </a:pPr>
            <a:r>
              <a:rPr lang="en-US" sz="1750" dirty="0">
                <a:solidFill>
                  <a:srgbClr val="000000"/>
                </a:solidFill>
                <a:latin typeface="Arial"/>
                <a:cs typeface="Arial"/>
              </a:rPr>
              <a:t>Observe (no intervention)</a:t>
            </a:r>
          </a:p>
          <a:p>
            <a:pPr marL="0" indent="0" algn="l">
              <a:lnSpc>
                <a:spcPct val="104000"/>
              </a:lnSpc>
              <a:spcBef>
                <a:spcPts val="400"/>
              </a:spcBef>
              <a:buNone/>
            </a:pPr>
            <a:r>
              <a:rPr lang="en-US" sz="1750" dirty="0">
                <a:solidFill>
                  <a:srgbClr val="000000"/>
                </a:solidFill>
                <a:latin typeface="Arial"/>
                <a:cs typeface="Arial"/>
              </a:rPr>
              <a:t>"Is a positive fluid balance associated with death?"</a:t>
            </a:r>
          </a:p>
          <a:p>
            <a:pPr marL="0" indent="0" algn="l">
              <a:lnSpc>
                <a:spcPct val="104000"/>
              </a:lnSpc>
              <a:spcBef>
                <a:spcPts val="400"/>
              </a:spcBef>
              <a:buNone/>
            </a:pPr>
            <a:r>
              <a:rPr lang="en-US" sz="1750" b="1" dirty="0">
                <a:solidFill>
                  <a:srgbClr val="000000"/>
                </a:solidFill>
                <a:latin typeface="Arial"/>
                <a:cs typeface="Arial"/>
              </a:rPr>
              <a:t>Cohort, case-control</a:t>
            </a:r>
          </a:p>
        </p:txBody>
      </p:sp>
      <p:sp>
        <p:nvSpPr>
          <p:cNvPr id="74" name="CardHead"/>
          <p:cNvSpPr/>
          <p:nvPr/>
        </p:nvSpPr>
        <p:spPr>
          <a:xfrm>
            <a:off x="8108932" y="2001619"/>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Analytical: intervene</a:t>
            </a:r>
          </a:p>
        </p:txBody>
      </p:sp>
      <p:sp>
        <p:nvSpPr>
          <p:cNvPr id="75" name="CardBody"/>
          <p:cNvSpPr/>
          <p:nvPr/>
        </p:nvSpPr>
        <p:spPr>
          <a:xfrm>
            <a:off x="8108932" y="2641619"/>
            <a:ext cx="3625866" cy="1925141"/>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i="1" dirty="0">
                <a:solidFill>
                  <a:srgbClr val="000000"/>
                </a:solidFill>
                <a:latin typeface="Arial"/>
                <a:cs typeface="Arial"/>
              </a:rPr>
              <a:t>Does X cause Y?</a:t>
            </a:r>
          </a:p>
          <a:p>
            <a:pPr marL="0" indent="0" algn="l">
              <a:lnSpc>
                <a:spcPct val="104000"/>
              </a:lnSpc>
              <a:spcBef>
                <a:spcPts val="400"/>
              </a:spcBef>
              <a:buNone/>
            </a:pPr>
            <a:r>
              <a:rPr lang="en-US" sz="1750" dirty="0">
                <a:solidFill>
                  <a:srgbClr val="000000"/>
                </a:solidFill>
                <a:latin typeface="Arial"/>
                <a:cs typeface="Arial"/>
              </a:rPr>
              <a:t>Intervene (we assign)</a:t>
            </a:r>
          </a:p>
          <a:p>
            <a:pPr marL="0" indent="0" algn="l">
              <a:lnSpc>
                <a:spcPct val="104000"/>
              </a:lnSpc>
              <a:spcBef>
                <a:spcPts val="400"/>
              </a:spcBef>
              <a:buNone/>
            </a:pPr>
            <a:r>
              <a:rPr lang="en-US" sz="1750" dirty="0">
                <a:solidFill>
                  <a:srgbClr val="000000"/>
                </a:solidFill>
                <a:latin typeface="Arial"/>
                <a:cs typeface="Arial"/>
              </a:rPr>
              <a:t>"Does restricting fluids reduce 28-day mortality?"</a:t>
            </a:r>
          </a:p>
          <a:p>
            <a:pPr marL="0" indent="0" algn="l">
              <a:lnSpc>
                <a:spcPct val="104000"/>
              </a:lnSpc>
              <a:spcBef>
                <a:spcPts val="400"/>
              </a:spcBef>
              <a:buNone/>
            </a:pPr>
            <a:r>
              <a:rPr lang="en-US" sz="1750" b="1" dirty="0">
                <a:solidFill>
                  <a:srgbClr val="000000"/>
                </a:solidFill>
                <a:latin typeface="Arial"/>
                <a:cs typeface="Arial"/>
              </a:rPr>
              <a:t>Randomised controlled trial</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Descriptive questions describe. Analytical questions compare or test a cause.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From a vague worry to an answerable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35249"/>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Vague</a:t>
            </a:r>
          </a:p>
        </p:txBody>
      </p:sp>
      <p:sp>
        <p:nvSpPr>
          <p:cNvPr id="71" name="CardBody"/>
          <p:cNvSpPr/>
          <p:nvPr/>
        </p:nvSpPr>
        <p:spPr>
          <a:xfrm>
            <a:off x="4572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b="1" dirty="0">
                <a:solidFill>
                  <a:srgbClr val="000000"/>
                </a:solidFill>
                <a:latin typeface="Arial"/>
                <a:cs typeface="Arial"/>
              </a:rPr>
              <a:t>"Are fluids bad for ICU patients?"</a:t>
            </a:r>
          </a:p>
          <a:p>
            <a:pPr marL="0" indent="0" algn="l">
              <a:lnSpc>
                <a:spcPct val="104000"/>
              </a:lnSpc>
              <a:spcBef>
                <a:spcPts val="400"/>
              </a:spcBef>
              <a:buNone/>
            </a:pPr>
            <a:r>
              <a:rPr lang="en-US" sz="1950" dirty="0">
                <a:solidFill>
                  <a:srgbClr val="000000"/>
                </a:solidFill>
                <a:latin typeface="Arial"/>
                <a:cs typeface="Arial"/>
              </a:rPr>
              <a:t>Which patients?</a:t>
            </a:r>
          </a:p>
          <a:p>
            <a:pPr marL="0" indent="0" algn="l">
              <a:lnSpc>
                <a:spcPct val="104000"/>
              </a:lnSpc>
              <a:spcBef>
                <a:spcPts val="400"/>
              </a:spcBef>
              <a:buNone/>
            </a:pPr>
            <a:r>
              <a:rPr lang="en-US" sz="1950" dirty="0">
                <a:solidFill>
                  <a:srgbClr val="000000"/>
                </a:solidFill>
                <a:latin typeface="Arial"/>
                <a:cs typeface="Arial"/>
              </a:rPr>
              <a:t>Which fluid, how much?</a:t>
            </a:r>
          </a:p>
          <a:p>
            <a:pPr marL="0" indent="0" algn="l">
              <a:lnSpc>
                <a:spcPct val="104000"/>
              </a:lnSpc>
              <a:spcBef>
                <a:spcPts val="400"/>
              </a:spcBef>
              <a:buNone/>
            </a:pPr>
            <a:r>
              <a:rPr lang="en-US" sz="1950" dirty="0">
                <a:solidFill>
                  <a:srgbClr val="000000"/>
                </a:solidFill>
                <a:latin typeface="Arial"/>
                <a:cs typeface="Arial"/>
              </a:rPr>
              <a:t>Bad compared with what?</a:t>
            </a:r>
          </a:p>
          <a:p>
            <a:pPr marL="0" indent="0" algn="l">
              <a:lnSpc>
                <a:spcPct val="104000"/>
              </a:lnSpc>
              <a:spcBef>
                <a:spcPts val="400"/>
              </a:spcBef>
              <a:buNone/>
            </a:pPr>
            <a:r>
              <a:rPr lang="en-US" sz="1950" dirty="0">
                <a:solidFill>
                  <a:srgbClr val="000000"/>
                </a:solidFill>
                <a:latin typeface="Arial"/>
                <a:cs typeface="Arial"/>
              </a:rPr>
              <a:t>Bad how? By when?</a:t>
            </a:r>
          </a:p>
        </p:txBody>
      </p:sp>
      <p:sp>
        <p:nvSpPr>
          <p:cNvPr id="72" name="CardHead"/>
          <p:cNvSpPr/>
          <p:nvPr/>
        </p:nvSpPr>
        <p:spPr>
          <a:xfrm>
            <a:off x="6196000" y="1535249"/>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Answerable, with PICO</a:t>
            </a:r>
          </a:p>
        </p:txBody>
      </p:sp>
      <p:sp>
        <p:nvSpPr>
          <p:cNvPr id="73" name="CardBody"/>
          <p:cNvSpPr/>
          <p:nvPr/>
        </p:nvSpPr>
        <p:spPr>
          <a:xfrm>
            <a:off x="61960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dirty="0">
                <a:solidFill>
                  <a:srgbClr val="000000"/>
                </a:solidFill>
                <a:latin typeface="Arial"/>
                <a:cs typeface="Arial"/>
              </a:rPr>
              <a:t>P: In adults with septic shock in the ICU,</a:t>
            </a:r>
          </a:p>
          <a:p>
            <a:pPr marL="0" indent="0" algn="l">
              <a:lnSpc>
                <a:spcPct val="104000"/>
              </a:lnSpc>
              <a:spcBef>
                <a:spcPts val="400"/>
              </a:spcBef>
              <a:buNone/>
            </a:pPr>
            <a:r>
              <a:rPr lang="en-US" sz="1950" dirty="0">
                <a:solidFill>
                  <a:srgbClr val="000000"/>
                </a:solidFill>
                <a:latin typeface="Arial"/>
                <a:cs typeface="Arial"/>
              </a:rPr>
              <a:t>I: does a restrictive fluid strategy,</a:t>
            </a:r>
          </a:p>
          <a:p>
            <a:pPr marL="0" indent="0" algn="l">
              <a:lnSpc>
                <a:spcPct val="104000"/>
              </a:lnSpc>
              <a:spcBef>
                <a:spcPts val="400"/>
              </a:spcBef>
              <a:buNone/>
            </a:pPr>
            <a:r>
              <a:rPr lang="en-US" sz="1950" dirty="0">
                <a:solidFill>
                  <a:srgbClr val="000000"/>
                </a:solidFill>
                <a:latin typeface="Arial"/>
                <a:cs typeface="Arial"/>
              </a:rPr>
              <a:t>C: compared with usual care,</a:t>
            </a:r>
          </a:p>
          <a:p>
            <a:pPr marL="0" indent="0" algn="l">
              <a:lnSpc>
                <a:spcPct val="104000"/>
              </a:lnSpc>
              <a:spcBef>
                <a:spcPts val="400"/>
              </a:spcBef>
              <a:buNone/>
            </a:pPr>
            <a:r>
              <a:rPr lang="en-US" sz="1950" dirty="0">
                <a:solidFill>
                  <a:srgbClr val="000000"/>
                </a:solidFill>
                <a:latin typeface="Arial"/>
                <a:cs typeface="Arial"/>
              </a:rPr>
              <a:t>O: reduce mortality</a:t>
            </a:r>
          </a:p>
          <a:p>
            <a:pPr marL="0" indent="0" algn="l">
              <a:lnSpc>
                <a:spcPct val="104000"/>
              </a:lnSpc>
              <a:spcBef>
                <a:spcPts val="400"/>
              </a:spcBef>
              <a:buNone/>
            </a:pPr>
            <a:r>
              <a:rPr lang="en-US" sz="1950" dirty="0">
                <a:solidFill>
                  <a:srgbClr val="000000"/>
                </a:solidFill>
                <a:latin typeface="Arial"/>
                <a:cs typeface="Arial"/>
              </a:rPr>
              <a:t>T: at 28 days?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you cannot fill all four PICO boxes, the question is not ready yet.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FINER: is the question worth asking?</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Check every question against five tests before you invest time in it.</a:t>
            </a:r>
          </a:p>
        </p:txBody>
      </p:sp>
      <p:sp>
        <p:nvSpPr>
          <p:cNvPr id="70" name="CardHead"/>
          <p:cNvSpPr/>
          <p:nvPr/>
        </p:nvSpPr>
        <p:spPr>
          <a:xfrm>
            <a:off x="457200" y="2174657"/>
            <a:ext cx="2095520"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F  Feasible</a:t>
            </a:r>
          </a:p>
        </p:txBody>
      </p:sp>
      <p:sp>
        <p:nvSpPr>
          <p:cNvPr id="71" name="CardBody"/>
          <p:cNvSpPr/>
          <p:nvPr/>
        </p:nvSpPr>
        <p:spPr>
          <a:xfrm>
            <a:off x="457200" y="2814657"/>
            <a:ext cx="2095520" cy="14060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Enough patients</a:t>
            </a:r>
          </a:p>
          <a:p>
            <a:pPr marL="0" indent="0" algn="l">
              <a:lnSpc>
                <a:spcPct val="104000"/>
              </a:lnSpc>
              <a:spcBef>
                <a:spcPts val="400"/>
              </a:spcBef>
              <a:buNone/>
            </a:pPr>
            <a:r>
              <a:rPr lang="en-US" sz="1450" dirty="0">
                <a:solidFill>
                  <a:srgbClr val="000000"/>
                </a:solidFill>
                <a:latin typeface="Arial"/>
                <a:cs typeface="Arial"/>
              </a:rPr>
              <a:t>Time, money and skills</a:t>
            </a:r>
          </a:p>
          <a:p>
            <a:pPr marL="0" indent="0" algn="l">
              <a:lnSpc>
                <a:spcPct val="104000"/>
              </a:lnSpc>
              <a:spcBef>
                <a:spcPts val="400"/>
              </a:spcBef>
              <a:buNone/>
            </a:pPr>
            <a:r>
              <a:rPr lang="en-US" sz="1450" dirty="0">
                <a:solidFill>
                  <a:srgbClr val="000000"/>
                </a:solidFill>
                <a:latin typeface="Arial"/>
                <a:cs typeface="Arial"/>
              </a:rPr>
              <a:t>Data you can get</a:t>
            </a:r>
          </a:p>
        </p:txBody>
      </p:sp>
      <p:sp>
        <p:nvSpPr>
          <p:cNvPr id="72" name="CardHead"/>
          <p:cNvSpPr/>
          <p:nvPr/>
        </p:nvSpPr>
        <p:spPr>
          <a:xfrm>
            <a:off x="2752720" y="2174657"/>
            <a:ext cx="2095520"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  Interesting</a:t>
            </a:r>
          </a:p>
        </p:txBody>
      </p:sp>
      <p:sp>
        <p:nvSpPr>
          <p:cNvPr id="73" name="CardBody"/>
          <p:cNvSpPr/>
          <p:nvPr/>
        </p:nvSpPr>
        <p:spPr>
          <a:xfrm>
            <a:off x="2752720" y="2814657"/>
            <a:ext cx="2095520" cy="14060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To you and your team</a:t>
            </a:r>
          </a:p>
          <a:p>
            <a:pPr marL="0" indent="0" algn="l">
              <a:lnSpc>
                <a:spcPct val="104000"/>
              </a:lnSpc>
              <a:spcBef>
                <a:spcPts val="400"/>
              </a:spcBef>
              <a:buNone/>
            </a:pPr>
            <a:r>
              <a:rPr lang="en-US" sz="1450" dirty="0">
                <a:solidFill>
                  <a:srgbClr val="000000"/>
                </a:solidFill>
                <a:latin typeface="Arial"/>
                <a:cs typeface="Arial"/>
              </a:rPr>
              <a:t>To readers</a:t>
            </a:r>
          </a:p>
        </p:txBody>
      </p:sp>
      <p:sp>
        <p:nvSpPr>
          <p:cNvPr id="74" name="CardHead"/>
          <p:cNvSpPr/>
          <p:nvPr/>
        </p:nvSpPr>
        <p:spPr>
          <a:xfrm>
            <a:off x="5048240" y="2174657"/>
            <a:ext cx="2095520"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  Novel</a:t>
            </a:r>
          </a:p>
        </p:txBody>
      </p:sp>
      <p:sp>
        <p:nvSpPr>
          <p:cNvPr id="75" name="CardBody"/>
          <p:cNvSpPr/>
          <p:nvPr/>
        </p:nvSpPr>
        <p:spPr>
          <a:xfrm>
            <a:off x="5048240" y="2814657"/>
            <a:ext cx="2095520" cy="14060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Confirms, refutes or extends what is known</a:t>
            </a:r>
          </a:p>
        </p:txBody>
      </p:sp>
      <p:sp>
        <p:nvSpPr>
          <p:cNvPr id="76" name="CardHead"/>
          <p:cNvSpPr/>
          <p:nvPr/>
        </p:nvSpPr>
        <p:spPr>
          <a:xfrm>
            <a:off x="7343760" y="2174657"/>
            <a:ext cx="2095520" cy="640000"/>
          </a:xfrm>
          <a:prstGeom prst="rect">
            <a:avLst/>
          </a:prstGeom>
          <a:solidFill>
            <a:srgbClr val="0070C0"/>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E  Ethical</a:t>
            </a:r>
          </a:p>
        </p:txBody>
      </p:sp>
      <p:sp>
        <p:nvSpPr>
          <p:cNvPr id="77" name="CardBody"/>
          <p:cNvSpPr/>
          <p:nvPr/>
        </p:nvSpPr>
        <p:spPr>
          <a:xfrm>
            <a:off x="7343760" y="2814657"/>
            <a:ext cx="2095520" cy="14060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An ethics committee could approve it</a:t>
            </a:r>
          </a:p>
        </p:txBody>
      </p:sp>
      <p:sp>
        <p:nvSpPr>
          <p:cNvPr id="78" name="CardHead"/>
          <p:cNvSpPr/>
          <p:nvPr/>
        </p:nvSpPr>
        <p:spPr>
          <a:xfrm>
            <a:off x="9639280" y="2174657"/>
            <a:ext cx="2095520"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R  Relevant</a:t>
            </a:r>
          </a:p>
        </p:txBody>
      </p:sp>
      <p:sp>
        <p:nvSpPr>
          <p:cNvPr id="79" name="CardBody"/>
          <p:cNvSpPr/>
          <p:nvPr/>
        </p:nvSpPr>
        <p:spPr>
          <a:xfrm>
            <a:off x="9639280" y="2814657"/>
            <a:ext cx="2095520" cy="14060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dirty="0">
                <a:solidFill>
                  <a:srgbClr val="000000"/>
                </a:solidFill>
                <a:latin typeface="Arial"/>
                <a:cs typeface="Arial"/>
              </a:rPr>
              <a:t>Could change practice, policy or research</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the question fails one letter, rewrite it before going further.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FINER check of our running example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19" name="Intro"/>
          <p:cNvSpPr txBox="1"/>
          <p:nvPr/>
        </p:nvSpPr>
        <p:spPr>
          <a:xfrm>
            <a:off x="457200" y="1100000"/>
            <a:ext cx="11277600" cy="480000"/>
          </a:xfrm>
          <a:prstGeom prst="rect">
            <a:avLst/>
          </a:prstGeom>
          <a:noFill/>
          <a:ln>
            <a:noFill/>
          </a:ln>
        </p:spPr>
        <p:txBody>
          <a:bodyPr wrap="square" lIns="91440" tIns="45720" rIns="91440" bIns="45720" rtlCol="0" anchor="t"/>
          <a:lstStyle/>
          <a:p>
            <a:pPr marL="0" indent="0" algn="l">
              <a:buNone/>
            </a:pPr>
            <a:r>
              <a:rPr lang="en-US" sz="1700" i="1" dirty="0">
                <a:solidFill>
                  <a:srgbClr val="595959"/>
                </a:solidFill>
                <a:latin typeface="Arial"/>
                <a:cs typeface="Arial"/>
              </a:rPr>
              <a:t>Restrictive fluids vs usual care in septic shock: 28-day mortality, in our own ICU.</a:t>
            </a:r>
          </a:p>
        </p:txBody>
      </p:sp>
      <p:sp>
        <p:nvSpPr>
          <p:cNvPr id="70" name="CardHead"/>
          <p:cNvSpPr/>
          <p:nvPr/>
        </p:nvSpPr>
        <p:spPr>
          <a:xfrm>
            <a:off x="457200" y="2021198"/>
            <a:ext cx="209552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F  Feasible</a:t>
            </a:r>
          </a:p>
        </p:txBody>
      </p:sp>
      <p:sp>
        <p:nvSpPr>
          <p:cNvPr id="71" name="CardBody"/>
          <p:cNvSpPr/>
          <p:nvPr/>
        </p:nvSpPr>
        <p:spPr>
          <a:xfrm>
            <a:off x="457200" y="2661198"/>
            <a:ext cx="2095520" cy="18664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B23B2E"/>
                </a:solidFill>
                <a:latin typeface="Arial"/>
                <a:cs typeface="Arial"/>
              </a:rPr>
              <a:t>Red</a:t>
            </a:r>
          </a:p>
          <a:p>
            <a:pPr marL="0" indent="0" algn="l">
              <a:lnSpc>
                <a:spcPct val="104000"/>
              </a:lnSpc>
              <a:spcBef>
                <a:spcPts val="400"/>
              </a:spcBef>
              <a:buNone/>
            </a:pPr>
            <a:r>
              <a:rPr lang="en-US" sz="1450" dirty="0">
                <a:solidFill>
                  <a:srgbClr val="000000"/>
                </a:solidFill>
                <a:latin typeface="Arial"/>
                <a:cs typeface="Arial"/>
              </a:rPr>
              <a:t>Mortality needs more than 1,000 patients</a:t>
            </a:r>
          </a:p>
          <a:p>
            <a:pPr marL="0" indent="0" algn="l">
              <a:lnSpc>
                <a:spcPct val="104000"/>
              </a:lnSpc>
              <a:spcBef>
                <a:spcPts val="400"/>
              </a:spcBef>
              <a:buNone/>
            </a:pPr>
            <a:r>
              <a:rPr lang="en-US" sz="1450" dirty="0">
                <a:solidFill>
                  <a:srgbClr val="000000"/>
                </a:solidFill>
                <a:latin typeface="Arial"/>
                <a:cs typeface="Arial"/>
              </a:rPr>
              <a:t>Too big for one unit</a:t>
            </a:r>
          </a:p>
        </p:txBody>
      </p:sp>
      <p:sp>
        <p:nvSpPr>
          <p:cNvPr id="72" name="CardHead"/>
          <p:cNvSpPr/>
          <p:nvPr/>
        </p:nvSpPr>
        <p:spPr>
          <a:xfrm>
            <a:off x="2752720" y="2021198"/>
            <a:ext cx="209552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I  Interesting</a:t>
            </a:r>
          </a:p>
        </p:txBody>
      </p:sp>
      <p:sp>
        <p:nvSpPr>
          <p:cNvPr id="73" name="CardBody"/>
          <p:cNvSpPr/>
          <p:nvPr/>
        </p:nvSpPr>
        <p:spPr>
          <a:xfrm>
            <a:off x="2752720" y="2661198"/>
            <a:ext cx="2095520" cy="18664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2E8B57"/>
                </a:solidFill>
                <a:latin typeface="Arial"/>
                <a:cs typeface="Arial"/>
              </a:rPr>
              <a:t>Green</a:t>
            </a:r>
          </a:p>
          <a:p>
            <a:pPr marL="0" indent="0" algn="l">
              <a:lnSpc>
                <a:spcPct val="104000"/>
              </a:lnSpc>
              <a:spcBef>
                <a:spcPts val="400"/>
              </a:spcBef>
              <a:buNone/>
            </a:pPr>
            <a:r>
              <a:rPr lang="en-US" sz="1450" dirty="0">
                <a:solidFill>
                  <a:srgbClr val="000000"/>
                </a:solidFill>
                <a:latin typeface="Arial"/>
                <a:cs typeface="Arial"/>
              </a:rPr>
              <a:t>Fluids are debated on every ward round</a:t>
            </a:r>
          </a:p>
        </p:txBody>
      </p:sp>
      <p:sp>
        <p:nvSpPr>
          <p:cNvPr id="74" name="CardHead"/>
          <p:cNvSpPr/>
          <p:nvPr/>
        </p:nvSpPr>
        <p:spPr>
          <a:xfrm>
            <a:off x="5048240" y="2021198"/>
            <a:ext cx="2095520" cy="640000"/>
          </a:xfrm>
          <a:prstGeom prst="rect">
            <a:avLst/>
          </a:prstGeom>
          <a:solidFill>
            <a:srgbClr val="D9822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N  Novel</a:t>
            </a:r>
          </a:p>
        </p:txBody>
      </p:sp>
      <p:sp>
        <p:nvSpPr>
          <p:cNvPr id="75" name="CardBody"/>
          <p:cNvSpPr/>
          <p:nvPr/>
        </p:nvSpPr>
        <p:spPr>
          <a:xfrm>
            <a:off x="5048240" y="2661198"/>
            <a:ext cx="2095520" cy="18664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D9822B"/>
                </a:solidFill>
                <a:latin typeface="Arial"/>
                <a:cs typeface="Arial"/>
              </a:rPr>
              <a:t>Amber</a:t>
            </a:r>
          </a:p>
          <a:p>
            <a:pPr marL="0" indent="0" algn="l">
              <a:lnSpc>
                <a:spcPct val="104000"/>
              </a:lnSpc>
              <a:spcBef>
                <a:spcPts val="400"/>
              </a:spcBef>
              <a:buNone/>
            </a:pPr>
            <a:r>
              <a:rPr lang="en-US" sz="1450" dirty="0">
                <a:solidFill>
                  <a:srgbClr val="000000"/>
                </a:solidFill>
                <a:latin typeface="Arial"/>
                <a:cs typeface="Arial"/>
              </a:rPr>
              <a:t>Large trials exist: CLASSIC 2022 and CLOVERS 2023</a:t>
            </a:r>
          </a:p>
        </p:txBody>
      </p:sp>
      <p:sp>
        <p:nvSpPr>
          <p:cNvPr id="76" name="CardHead"/>
          <p:cNvSpPr/>
          <p:nvPr/>
        </p:nvSpPr>
        <p:spPr>
          <a:xfrm>
            <a:off x="7343760" y="2021198"/>
            <a:ext cx="2095520" cy="640000"/>
          </a:xfrm>
          <a:prstGeom prst="rect">
            <a:avLst/>
          </a:prstGeom>
          <a:solidFill>
            <a:srgbClr val="D9822B"/>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E  Ethical</a:t>
            </a:r>
          </a:p>
        </p:txBody>
      </p:sp>
      <p:sp>
        <p:nvSpPr>
          <p:cNvPr id="77" name="CardBody"/>
          <p:cNvSpPr/>
          <p:nvPr/>
        </p:nvSpPr>
        <p:spPr>
          <a:xfrm>
            <a:off x="7343760" y="2661198"/>
            <a:ext cx="2095520" cy="18664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D9822B"/>
                </a:solidFill>
                <a:latin typeface="Arial"/>
                <a:cs typeface="Arial"/>
              </a:rPr>
              <a:t>Amber</a:t>
            </a:r>
          </a:p>
          <a:p>
            <a:pPr marL="0" indent="0" algn="l">
              <a:lnSpc>
                <a:spcPct val="104000"/>
              </a:lnSpc>
              <a:spcBef>
                <a:spcPts val="400"/>
              </a:spcBef>
              <a:buNone/>
            </a:pPr>
            <a:r>
              <a:rPr lang="en-US" sz="1450" dirty="0">
                <a:solidFill>
                  <a:srgbClr val="000000"/>
                </a:solidFill>
                <a:latin typeface="Arial"/>
                <a:cs typeface="Arial"/>
              </a:rPr>
              <a:t>Both strategies are used today</a:t>
            </a:r>
          </a:p>
          <a:p>
            <a:pPr marL="0" indent="0" algn="l">
              <a:lnSpc>
                <a:spcPct val="104000"/>
              </a:lnSpc>
              <a:spcBef>
                <a:spcPts val="400"/>
              </a:spcBef>
              <a:buNone/>
            </a:pPr>
            <a:r>
              <a:rPr lang="en-US" sz="1450" dirty="0">
                <a:solidFill>
                  <a:srgbClr val="000000"/>
                </a:solidFill>
                <a:latin typeface="Arial"/>
                <a:cs typeface="Arial"/>
              </a:rPr>
              <a:t>Consent in the ICU needs care</a:t>
            </a:r>
          </a:p>
        </p:txBody>
      </p:sp>
      <p:sp>
        <p:nvSpPr>
          <p:cNvPr id="78" name="CardHead"/>
          <p:cNvSpPr/>
          <p:nvPr/>
        </p:nvSpPr>
        <p:spPr>
          <a:xfrm>
            <a:off x="9639280" y="2021198"/>
            <a:ext cx="209552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550" b="1" dirty="0">
                <a:solidFill>
                  <a:srgbClr val="FFFFFF"/>
                </a:solidFill>
                <a:latin typeface="Arial"/>
                <a:cs typeface="Arial"/>
              </a:rPr>
              <a:t>R  Relevant</a:t>
            </a:r>
          </a:p>
        </p:txBody>
      </p:sp>
      <p:sp>
        <p:nvSpPr>
          <p:cNvPr id="79" name="CardBody"/>
          <p:cNvSpPr/>
          <p:nvPr/>
        </p:nvSpPr>
        <p:spPr>
          <a:xfrm>
            <a:off x="9639280" y="2661198"/>
            <a:ext cx="2095520" cy="186640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50" b="1" dirty="0">
                <a:solidFill>
                  <a:srgbClr val="2E8B57"/>
                </a:solidFill>
                <a:latin typeface="Arial"/>
                <a:cs typeface="Arial"/>
              </a:rPr>
              <a:t>Green</a:t>
            </a:r>
          </a:p>
          <a:p>
            <a:pPr marL="0" indent="0" algn="l">
              <a:lnSpc>
                <a:spcPct val="104000"/>
              </a:lnSpc>
              <a:spcBef>
                <a:spcPts val="400"/>
              </a:spcBef>
              <a:buNone/>
            </a:pPr>
            <a:r>
              <a:rPr lang="en-US" sz="1450" dirty="0">
                <a:solidFill>
                  <a:srgbClr val="000000"/>
                </a:solidFill>
                <a:latin typeface="Arial"/>
                <a:cs typeface="Arial"/>
              </a:rPr>
              <a:t>Every patient with septic shock gets fluid</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Important, but not feasible for one unit: rewrite it, e.g. as a pilot like Paper 1.</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Whole-class task: rescue our running example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D7377"/>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WHOLE-CLASS TASK   |   11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Open the Session 1 exercise sheet (PDF sent before the session), Exercise 1</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It gives three feasible versions of our question: A, B and C (right)</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Poll: which version could our own ICU do within two years?</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For the version most of the class chose, people called on give P, I or E, C, O and T aloud</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Together: name the question type and give each FINER letter a colour</a:t>
            </a:r>
          </a:p>
          <a:p>
            <a:pPr marL="380000" indent="-380000" algn="l">
              <a:lnSpc>
                <a:spcPct val="104000"/>
              </a:lnSpc>
              <a:spcBef>
                <a:spcPts val="450"/>
              </a:spcBef>
              <a:buClr>
                <a:srgbClr val="0D7377"/>
              </a:buClr>
              <a:buFont typeface="Arial"/>
              <a:buChar char="•"/>
            </a:pPr>
            <a:r>
              <a:rPr lang="en-US" sz="1650" dirty="0">
                <a:solidFill>
                  <a:srgbClr val="000000"/>
                </a:solidFill>
                <a:latin typeface="Arial"/>
                <a:cs typeface="Arial"/>
              </a:rPr>
              <a:t>Together: write H0 and H1, or say why none is needed</a:t>
            </a:r>
          </a:p>
        </p:txBody>
      </p:sp>
      <p:sp>
        <p:nvSpPr>
          <p:cNvPr id="52" name="Side"/>
          <p:cNvSpPr/>
          <p:nvPr/>
        </p:nvSpPr>
        <p:spPr>
          <a:xfrm>
            <a:off x="7423760" y="1720000"/>
            <a:ext cx="4311040" cy="2168030"/>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D7377"/>
                </a:solidFill>
                <a:latin typeface="Arial"/>
                <a:cs typeface="Arial"/>
              </a:rPr>
              <a:t>The three versions</a:t>
            </a:r>
          </a:p>
          <a:p>
            <a:pPr marL="274320" indent="-274320" algn="l">
              <a:lnSpc>
                <a:spcPct val="104000"/>
              </a:lnSpc>
              <a:spcBef>
                <a:spcPts val="300"/>
              </a:spcBef>
              <a:buFont typeface="Arial"/>
              <a:buChar char="•"/>
            </a:pPr>
            <a:r>
              <a:rPr lang="en-US" sz="1500" dirty="0">
                <a:solidFill>
                  <a:srgbClr val="000000"/>
                </a:solidFill>
                <a:latin typeface="Arial"/>
                <a:cs typeface="Arial"/>
              </a:rPr>
              <a:t>A: restrictive protocol vs usual care. Fluid balance at day 5 (a pilot trial)</a:t>
            </a:r>
          </a:p>
          <a:p>
            <a:pPr marL="274320" indent="-274320" algn="l">
              <a:lnSpc>
                <a:spcPct val="104000"/>
              </a:lnSpc>
              <a:spcBef>
                <a:spcPts val="300"/>
              </a:spcBef>
              <a:buFont typeface="Arial"/>
              <a:buChar char="•"/>
            </a:pPr>
            <a:r>
              <a:rPr lang="en-US" sz="1500" dirty="0">
                <a:solidFill>
                  <a:srgbClr val="000000"/>
                </a:solidFill>
                <a:latin typeface="Arial"/>
                <a:cs typeface="Arial"/>
              </a:rPr>
              <a:t>B: fluid-positive vs not by day 3. Death by day 28 (a cohort)</a:t>
            </a:r>
          </a:p>
          <a:p>
            <a:pPr marL="274320" indent="-274320" algn="l">
              <a:lnSpc>
                <a:spcPct val="104000"/>
              </a:lnSpc>
              <a:spcBef>
                <a:spcPts val="300"/>
              </a:spcBef>
              <a:buFont typeface="Arial"/>
              <a:buChar char="•"/>
            </a:pPr>
            <a:r>
              <a:rPr lang="en-US" sz="1500" dirty="0">
                <a:solidFill>
                  <a:srgbClr val="000000"/>
                </a:solidFill>
                <a:latin typeface="Arial"/>
                <a:cs typeface="Arial"/>
              </a:rPr>
              <a:t>C: how many of our patients are fluid-positive on day 3? (descriptive)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D7377"/>
            </a:solidFill>
          </a:ln>
        </p:spPr>
        <p:txBody>
          <a:bodyPr wrap="square" lIns="182880" tIns="45720" rIns="182880" bIns="45720" rtlCol="0" anchor="ctr">
            <a:normAutofit/>
          </a:bodyPr>
          <a:lstStyle/>
          <a:p>
            <a:pPr marL="0" indent="0" algn="ctr">
              <a:buNone/>
            </a:pPr>
            <a:r>
              <a:rPr lang="en-US" sz="1300" b="1" dirty="0">
                <a:solidFill>
                  <a:srgbClr val="0D7377"/>
                </a:solidFill>
                <a:latin typeface="Arial"/>
                <a:cs typeface="Arial"/>
              </a:rPr>
              <a:t>OUTPUT   </a:t>
            </a:r>
            <a:r>
              <a:rPr lang="en-US" sz="1500" dirty="0">
                <a:solidFill>
                  <a:srgbClr val="000000"/>
                </a:solidFill>
                <a:latin typeface="Arial"/>
                <a:cs typeface="Arial"/>
              </a:rPr>
              <a:t>One class question with PICO(T), FINER colours and H0/H1, typed on the shared screen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1.3  Aims, objectives, hypotheses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A question tells us what we want to know. Aims and objectives tell us what we will do.</a:t>
            </a:r>
          </a:p>
          <a:p>
            <a:pPr marL="0" indent="0" algn="ctr">
              <a:spcBef>
                <a:spcPts val="1200"/>
              </a:spcBef>
              <a:buNone/>
            </a:pPr>
            <a:r>
              <a:rPr lang="en-US" sz="1900" i="1" dirty="0">
                <a:solidFill>
                  <a:srgbClr val="595959"/>
                </a:solidFill>
                <a:latin typeface="Arial"/>
                <a:cs typeface="Arial"/>
              </a:rPr>
              <a:t>20 minutes: aim, objectives, null and alternative hypotheses, and one quick exercise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Aim, objectives, hypothesis: our running example</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430473"/>
            <a:ext cx="3625866" cy="640000"/>
          </a:xfrm>
          <a:prstGeom prst="rect">
            <a:avLst/>
          </a:prstGeom>
          <a:solidFill>
            <a:srgbClr val="055F56"/>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Aim</a:t>
            </a:r>
          </a:p>
        </p:txBody>
      </p:sp>
      <p:sp>
        <p:nvSpPr>
          <p:cNvPr id="71" name="CardBody"/>
          <p:cNvSpPr/>
          <p:nvPr/>
        </p:nvSpPr>
        <p:spPr>
          <a:xfrm>
            <a:off x="457200" y="2070473"/>
            <a:ext cx="3625866" cy="2758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The broad why, in one sentence</a:t>
            </a:r>
          </a:p>
          <a:p>
            <a:pPr marL="0" indent="0" algn="l">
              <a:lnSpc>
                <a:spcPct val="104000"/>
              </a:lnSpc>
              <a:spcBef>
                <a:spcPts val="400"/>
              </a:spcBef>
              <a:buNone/>
            </a:pPr>
            <a:r>
              <a:rPr lang="en-US" sz="1750" dirty="0">
                <a:solidFill>
                  <a:srgbClr val="000000"/>
                </a:solidFill>
                <a:latin typeface="Arial"/>
                <a:cs typeface="Arial"/>
              </a:rPr>
              <a:t>To compare a restrictive fluid strategy with usual care in adults with septic shock in the ICU</a:t>
            </a:r>
          </a:p>
        </p:txBody>
      </p:sp>
      <p:sp>
        <p:nvSpPr>
          <p:cNvPr id="72" name="CardHead"/>
          <p:cNvSpPr/>
          <p:nvPr/>
        </p:nvSpPr>
        <p:spPr>
          <a:xfrm>
            <a:off x="4283066" y="143047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Objectives</a:t>
            </a:r>
          </a:p>
        </p:txBody>
      </p:sp>
      <p:sp>
        <p:nvSpPr>
          <p:cNvPr id="73" name="CardBody"/>
          <p:cNvSpPr/>
          <p:nvPr/>
        </p:nvSpPr>
        <p:spPr>
          <a:xfrm>
            <a:off x="4283066" y="2070473"/>
            <a:ext cx="3625866" cy="2758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The specific what, with measurable verbs</a:t>
            </a:r>
          </a:p>
          <a:p>
            <a:pPr marL="0" indent="0" algn="l">
              <a:lnSpc>
                <a:spcPct val="104000"/>
              </a:lnSpc>
              <a:spcBef>
                <a:spcPts val="400"/>
              </a:spcBef>
              <a:buNone/>
            </a:pPr>
            <a:r>
              <a:rPr lang="en-US" sz="1750" dirty="0">
                <a:solidFill>
                  <a:srgbClr val="000000"/>
                </a:solidFill>
                <a:latin typeface="Arial"/>
                <a:cs typeface="Arial"/>
              </a:rPr>
              <a:t>Primary: compare 28-day mortality</a:t>
            </a:r>
          </a:p>
          <a:p>
            <a:pPr marL="0" indent="0" algn="l">
              <a:lnSpc>
                <a:spcPct val="104000"/>
              </a:lnSpc>
              <a:spcBef>
                <a:spcPts val="400"/>
              </a:spcBef>
              <a:buNone/>
            </a:pPr>
            <a:r>
              <a:rPr lang="en-US" sz="1750" dirty="0">
                <a:solidFill>
                  <a:srgbClr val="000000"/>
                </a:solidFill>
                <a:latin typeface="Arial"/>
                <a:cs typeface="Arial"/>
              </a:rPr>
              <a:t>Compare fluid balance at day 5</a:t>
            </a:r>
          </a:p>
          <a:p>
            <a:pPr marL="0" indent="0" algn="l">
              <a:lnSpc>
                <a:spcPct val="104000"/>
              </a:lnSpc>
              <a:spcBef>
                <a:spcPts val="400"/>
              </a:spcBef>
              <a:buNone/>
            </a:pPr>
            <a:r>
              <a:rPr lang="en-US" sz="1750" dirty="0">
                <a:solidFill>
                  <a:srgbClr val="000000"/>
                </a:solidFill>
                <a:latin typeface="Arial"/>
                <a:cs typeface="Arial"/>
              </a:rPr>
              <a:t>Compare kidney injury needing dialysis</a:t>
            </a:r>
          </a:p>
        </p:txBody>
      </p:sp>
      <p:sp>
        <p:nvSpPr>
          <p:cNvPr id="74" name="CardHead"/>
          <p:cNvSpPr/>
          <p:nvPr/>
        </p:nvSpPr>
        <p:spPr>
          <a:xfrm>
            <a:off x="8108932" y="143047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Hypothesis</a:t>
            </a:r>
          </a:p>
        </p:txBody>
      </p:sp>
      <p:sp>
        <p:nvSpPr>
          <p:cNvPr id="75" name="CardBody"/>
          <p:cNvSpPr/>
          <p:nvPr/>
        </p:nvSpPr>
        <p:spPr>
          <a:xfrm>
            <a:off x="8108932" y="2070473"/>
            <a:ext cx="3625866" cy="27585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b="1" dirty="0">
                <a:solidFill>
                  <a:srgbClr val="000000"/>
                </a:solidFill>
                <a:latin typeface="Arial"/>
                <a:cs typeface="Arial"/>
              </a:rPr>
              <a:t>The predicted answer to the primary objective</a:t>
            </a:r>
          </a:p>
          <a:p>
            <a:pPr marL="0" indent="0" algn="l">
              <a:lnSpc>
                <a:spcPct val="104000"/>
              </a:lnSpc>
              <a:spcBef>
                <a:spcPts val="400"/>
              </a:spcBef>
              <a:buNone/>
            </a:pPr>
            <a:r>
              <a:rPr lang="en-US" sz="1750" dirty="0">
                <a:solidFill>
                  <a:srgbClr val="000000"/>
                </a:solidFill>
                <a:latin typeface="Arial"/>
                <a:cs typeface="Arial"/>
              </a:rPr>
              <a:t>H0: 28-day mortality is the same in both groups</a:t>
            </a:r>
          </a:p>
          <a:p>
            <a:pPr marL="0" indent="0" algn="l">
              <a:lnSpc>
                <a:spcPct val="104000"/>
              </a:lnSpc>
              <a:spcBef>
                <a:spcPts val="400"/>
              </a:spcBef>
              <a:buNone/>
            </a:pPr>
            <a:r>
              <a:rPr lang="en-US" sz="1750" dirty="0">
                <a:solidFill>
                  <a:srgbClr val="000000"/>
                </a:solidFill>
                <a:latin typeface="Arial"/>
                <a:cs typeface="Arial"/>
              </a:rPr>
              <a:t>H1: 28-day mortality differs between the groups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One aim, 2-3 measurable objectives, one testable hypothesis per main objective.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Objectives start with a measurable verb</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781840"/>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Vague verbs</a:t>
            </a:r>
          </a:p>
        </p:txBody>
      </p:sp>
      <p:sp>
        <p:nvSpPr>
          <p:cNvPr id="71" name="CardBody"/>
          <p:cNvSpPr/>
          <p:nvPr/>
        </p:nvSpPr>
        <p:spPr>
          <a:xfrm>
            <a:off x="457200" y="2421840"/>
            <a:ext cx="55388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2000" dirty="0">
                <a:solidFill>
                  <a:srgbClr val="000000"/>
                </a:solidFill>
                <a:latin typeface="Arial"/>
                <a:cs typeface="Arial"/>
              </a:rPr>
              <a:t>understand, know, study, explore, look at</a:t>
            </a:r>
          </a:p>
          <a:p>
            <a:pPr marL="0" indent="0" algn="l">
              <a:lnSpc>
                <a:spcPct val="104000"/>
              </a:lnSpc>
              <a:spcBef>
                <a:spcPts val="400"/>
              </a:spcBef>
              <a:buNone/>
            </a:pPr>
            <a:r>
              <a:rPr lang="en-US" sz="2000" i="1" dirty="0">
                <a:solidFill>
                  <a:srgbClr val="000000"/>
                </a:solidFill>
                <a:latin typeface="Arial"/>
                <a:cs typeface="Arial"/>
              </a:rPr>
              <a:t>"To understand fluid management in our ICU"</a:t>
            </a:r>
          </a:p>
        </p:txBody>
      </p:sp>
      <p:sp>
        <p:nvSpPr>
          <p:cNvPr id="72" name="CardHead"/>
          <p:cNvSpPr/>
          <p:nvPr/>
        </p:nvSpPr>
        <p:spPr>
          <a:xfrm>
            <a:off x="6196000" y="1781840"/>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Measurable verbs</a:t>
            </a:r>
          </a:p>
        </p:txBody>
      </p:sp>
      <p:sp>
        <p:nvSpPr>
          <p:cNvPr id="73" name="CardBody"/>
          <p:cNvSpPr/>
          <p:nvPr/>
        </p:nvSpPr>
        <p:spPr>
          <a:xfrm>
            <a:off x="6196000" y="2421840"/>
            <a:ext cx="5538800" cy="17044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2000" dirty="0">
                <a:solidFill>
                  <a:srgbClr val="000000"/>
                </a:solidFill>
                <a:latin typeface="Arial"/>
                <a:cs typeface="Arial"/>
              </a:rPr>
              <a:t>compare, estimate, describe, determine, measure</a:t>
            </a:r>
          </a:p>
          <a:p>
            <a:pPr marL="0" indent="0" algn="l">
              <a:lnSpc>
                <a:spcPct val="104000"/>
              </a:lnSpc>
              <a:spcBef>
                <a:spcPts val="400"/>
              </a:spcBef>
              <a:buNone/>
            </a:pPr>
            <a:r>
              <a:rPr lang="en-US" sz="2000" i="1" dirty="0">
                <a:solidFill>
                  <a:srgbClr val="000000"/>
                </a:solidFill>
                <a:latin typeface="Arial"/>
                <a:cs typeface="Arial"/>
              </a:rPr>
              <a:t>"To compare cumulative fluid balance at day 5 between the two groups"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If you cannot say how you will measure it, it is not yet an objective.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Null and alternative hypotheses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pic>
        <p:nvPicPr>
          <p:cNvPr id="25" name="Figure"/>
          <p:cNvPicPr>
            <a:picLocks noChangeAspect="1"/>
          </p:cNvPicPr>
          <p:nvPr/>
        </p:nvPicPr>
        <p:blipFill>
          <a:blip r:embed="rId4"/>
          <a:stretch>
            <a:fillRect/>
          </a:stretch>
        </p:blipFill>
        <p:spPr>
          <a:xfrm>
            <a:off x="457200" y="1150000"/>
            <a:ext cx="11277600" cy="4135119"/>
          </a:xfrm>
          <a:prstGeom prst="rect">
            <a:avLst/>
          </a:prstGeom>
        </p:spPr>
      </p:pic>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We test H0. Data can reject it or fail to reject it, but never prove 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400" b="1" dirty="0">
                <a:solidFill>
                  <a:srgbClr val="0D7377"/>
                </a:solidFill>
                <a:latin typeface="Arial"/>
                <a:cs typeface="Arial"/>
              </a:rPr>
              <a:t>Quick exercise: aim, objectives and hypothesis for the pilot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   |   7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Our pilot question (version A of Exercise 1): in adults with septic shock, does a restrictive fluid protocol, compared with usual care, reduce cumulative fluid balance at day 5?</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On your own, write one aim: 'To compare...'</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Write two objectives with measurable verbs. Mark the primary one</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Write H0 and H1 for the primary objective</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Two or three people read their primary objective aloud</a:t>
            </a:r>
          </a:p>
        </p:txBody>
      </p:sp>
      <p:sp>
        <p:nvSpPr>
          <p:cNvPr id="52" name="Side"/>
          <p:cNvSpPr/>
          <p:nvPr/>
        </p:nvSpPr>
        <p:spPr>
          <a:xfrm>
            <a:off x="7423760" y="1720000"/>
            <a:ext cx="4311040" cy="20061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Verbs that work</a:t>
            </a:r>
          </a:p>
          <a:p>
            <a:pPr marL="274320" indent="-274320" algn="l">
              <a:lnSpc>
                <a:spcPct val="104000"/>
              </a:lnSpc>
              <a:spcBef>
                <a:spcPts val="300"/>
              </a:spcBef>
              <a:buFont typeface="Arial"/>
              <a:buChar char="•"/>
            </a:pPr>
            <a:r>
              <a:rPr lang="en-US" sz="1500" dirty="0">
                <a:solidFill>
                  <a:srgbClr val="000000"/>
                </a:solidFill>
                <a:latin typeface="Arial"/>
                <a:cs typeface="Arial"/>
              </a:rPr>
              <a:t>compare</a:t>
            </a:r>
          </a:p>
          <a:p>
            <a:pPr marL="274320" indent="-274320" algn="l">
              <a:lnSpc>
                <a:spcPct val="104000"/>
              </a:lnSpc>
              <a:spcBef>
                <a:spcPts val="300"/>
              </a:spcBef>
              <a:buFont typeface="Arial"/>
              <a:buChar char="•"/>
            </a:pPr>
            <a:r>
              <a:rPr lang="en-US" sz="1500" dirty="0">
                <a:solidFill>
                  <a:srgbClr val="000000"/>
                </a:solidFill>
                <a:latin typeface="Arial"/>
                <a:cs typeface="Arial"/>
              </a:rPr>
              <a:t>estimate</a:t>
            </a:r>
          </a:p>
          <a:p>
            <a:pPr marL="274320" indent="-274320" algn="l">
              <a:lnSpc>
                <a:spcPct val="104000"/>
              </a:lnSpc>
              <a:spcBef>
                <a:spcPts val="300"/>
              </a:spcBef>
              <a:buFont typeface="Arial"/>
              <a:buChar char="•"/>
            </a:pPr>
            <a:r>
              <a:rPr lang="en-US" sz="1500" dirty="0">
                <a:solidFill>
                  <a:srgbClr val="000000"/>
                </a:solidFill>
                <a:latin typeface="Arial"/>
                <a:cs typeface="Arial"/>
              </a:rPr>
              <a:t>describe</a:t>
            </a:r>
          </a:p>
          <a:p>
            <a:pPr marL="274320" indent="-274320" algn="l">
              <a:lnSpc>
                <a:spcPct val="104000"/>
              </a:lnSpc>
              <a:spcBef>
                <a:spcPts val="300"/>
              </a:spcBef>
              <a:buFont typeface="Arial"/>
              <a:buChar char="•"/>
            </a:pPr>
            <a:r>
              <a:rPr lang="en-US" sz="1500" dirty="0">
                <a:solidFill>
                  <a:srgbClr val="000000"/>
                </a:solidFill>
                <a:latin typeface="Arial"/>
                <a:cs typeface="Arial"/>
              </a:rPr>
              <a:t>determine</a:t>
            </a:r>
          </a:p>
          <a:p>
            <a:pPr marL="274320" indent="-274320" algn="l">
              <a:lnSpc>
                <a:spcPct val="104000"/>
              </a:lnSpc>
              <a:spcBef>
                <a:spcPts val="300"/>
              </a:spcBef>
              <a:buFont typeface="Arial"/>
              <a:buChar char="•"/>
            </a:pPr>
            <a:r>
              <a:rPr lang="en-US" sz="1500" dirty="0">
                <a:solidFill>
                  <a:srgbClr val="000000"/>
                </a:solidFill>
                <a:latin typeface="Arial"/>
                <a:cs typeface="Arial"/>
              </a:rPr>
              <a:t>measure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Exercise 2 on the Session 1 exercise sheet. Model answer on the next slide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Model answer: the pilot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649548"/>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Aim</a:t>
            </a:r>
          </a:p>
        </p:txBody>
      </p:sp>
      <p:sp>
        <p:nvSpPr>
          <p:cNvPr id="71" name="CardBody"/>
          <p:cNvSpPr/>
          <p:nvPr/>
        </p:nvSpPr>
        <p:spPr>
          <a:xfrm>
            <a:off x="457200" y="2289548"/>
            <a:ext cx="3625866" cy="21013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To compare a restrictive fluid protocol with usual care in adults with septic shock in our ICU</a:t>
            </a:r>
          </a:p>
        </p:txBody>
      </p:sp>
      <p:sp>
        <p:nvSpPr>
          <p:cNvPr id="72" name="CardHead"/>
          <p:cNvSpPr/>
          <p:nvPr/>
        </p:nvSpPr>
        <p:spPr>
          <a:xfrm>
            <a:off x="4283066" y="1649548"/>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Objectives</a:t>
            </a:r>
          </a:p>
        </p:txBody>
      </p:sp>
      <p:sp>
        <p:nvSpPr>
          <p:cNvPr id="73" name="CardBody"/>
          <p:cNvSpPr/>
          <p:nvPr/>
        </p:nvSpPr>
        <p:spPr>
          <a:xfrm>
            <a:off x="4283066" y="2289548"/>
            <a:ext cx="3625866" cy="21013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Primary: to compare cumulative fluid balance at day 5 between groups</a:t>
            </a:r>
          </a:p>
          <a:p>
            <a:pPr marL="0" indent="0" algn="l">
              <a:lnSpc>
                <a:spcPct val="104000"/>
              </a:lnSpc>
              <a:spcBef>
                <a:spcPts val="400"/>
              </a:spcBef>
              <a:buNone/>
            </a:pPr>
            <a:r>
              <a:rPr lang="en-US" sz="1750" dirty="0">
                <a:solidFill>
                  <a:srgbClr val="000000"/>
                </a:solidFill>
                <a:latin typeface="Arial"/>
                <a:cs typeface="Arial"/>
              </a:rPr>
              <a:t>Secondary: to estimate the recruitment rate and protocol adherence</a:t>
            </a:r>
          </a:p>
        </p:txBody>
      </p:sp>
      <p:sp>
        <p:nvSpPr>
          <p:cNvPr id="74" name="CardHead"/>
          <p:cNvSpPr/>
          <p:nvPr/>
        </p:nvSpPr>
        <p:spPr>
          <a:xfrm>
            <a:off x="8108932" y="1649548"/>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Hypothesis</a:t>
            </a:r>
          </a:p>
        </p:txBody>
      </p:sp>
      <p:sp>
        <p:nvSpPr>
          <p:cNvPr id="75" name="CardBody"/>
          <p:cNvSpPr/>
          <p:nvPr/>
        </p:nvSpPr>
        <p:spPr>
          <a:xfrm>
            <a:off x="8108932" y="2289548"/>
            <a:ext cx="3625866" cy="2101354"/>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H0: fluid balance at day 5 is the same in both groups</a:t>
            </a:r>
          </a:p>
          <a:p>
            <a:pPr marL="0" indent="0" algn="l">
              <a:lnSpc>
                <a:spcPct val="104000"/>
              </a:lnSpc>
              <a:spcBef>
                <a:spcPts val="400"/>
              </a:spcBef>
              <a:buNone/>
            </a:pPr>
            <a:r>
              <a:rPr lang="en-US" sz="1750" dirty="0">
                <a:solidFill>
                  <a:srgbClr val="000000"/>
                </a:solidFill>
                <a:latin typeface="Arial"/>
                <a:cs typeface="Arial"/>
              </a:rPr>
              <a:t>H1: it differs between the groups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Aim, primary objective and hypothesis all name the same outcome.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1</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Now start your own proposal: one question, one aim.</a:t>
            </a:r>
          </a:p>
          <a:p>
            <a:pPr marL="0" indent="0" algn="ctr">
              <a:spcBef>
                <a:spcPts val="1200"/>
              </a:spcBef>
              <a:buNone/>
            </a:pPr>
            <a:r>
              <a:rPr lang="en-US" sz="1900" i="1" dirty="0">
                <a:solidFill>
                  <a:srgbClr val="595959"/>
                </a:solidFill>
                <a:latin typeface="Arial"/>
                <a:cs typeface="Arial"/>
              </a:rPr>
              <a:t>30 minutes: we model Part 1 on the running example, then you draft your own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Proposal builder 1: your own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55F56"/>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PROPOSAL BUILDER   |   30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Watch: we fill Part 1 of the proposal template for the running example</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Open your copy of the template (sent by email before the session)</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Choose one problem from your own department</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Write your PICO(T) question in one sentence and check it with FINER</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Add one aim, 2-3 objectives (mark the primary) and H0/H1</a:t>
            </a:r>
          </a:p>
          <a:p>
            <a:pPr marL="380000" indent="-380000" algn="l">
              <a:lnSpc>
                <a:spcPct val="104000"/>
              </a:lnSpc>
              <a:spcBef>
                <a:spcPts val="450"/>
              </a:spcBef>
              <a:buClr>
                <a:srgbClr val="055F56"/>
              </a:buClr>
              <a:buFont typeface="Arial"/>
              <a:buChar char="•"/>
            </a:pPr>
            <a:r>
              <a:rPr lang="en-US" sz="1650" dirty="0">
                <a:solidFill>
                  <a:srgbClr val="000000"/>
                </a:solidFill>
                <a:latin typeface="Arial"/>
                <a:cs typeface="Arial"/>
              </a:rPr>
              <a:t>Two volunteers read their question aloud. Others suggest one improvement, microphone on</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55F56"/>
                </a:solidFill>
                <a:latin typeface="Arial"/>
                <a:cs typeface="Arial"/>
              </a:rPr>
              <a:t>Timing</a:t>
            </a:r>
          </a:p>
          <a:p>
            <a:pPr marL="0" indent="0" algn="l">
              <a:lnSpc>
                <a:spcPct val="104000"/>
              </a:lnSpc>
              <a:spcBef>
                <a:spcPts val="300"/>
              </a:spcBef>
              <a:buNone/>
            </a:pPr>
            <a:r>
              <a:rPr lang="en-US" sz="1500" dirty="0">
                <a:solidFill>
                  <a:srgbClr val="000000"/>
                </a:solidFill>
                <a:latin typeface="Arial"/>
                <a:cs typeface="Arial"/>
              </a:rPr>
              <a:t>0-8 min: we model Part 1</a:t>
            </a:r>
          </a:p>
          <a:p>
            <a:pPr marL="0" indent="0" algn="l">
              <a:lnSpc>
                <a:spcPct val="104000"/>
              </a:lnSpc>
              <a:spcBef>
                <a:spcPts val="300"/>
              </a:spcBef>
              <a:buNone/>
            </a:pPr>
            <a:r>
              <a:rPr lang="en-US" sz="1500" dirty="0">
                <a:solidFill>
                  <a:srgbClr val="000000"/>
                </a:solidFill>
                <a:latin typeface="Arial"/>
                <a:cs typeface="Arial"/>
              </a:rPr>
              <a:t>8-25 min: you draft your own</a:t>
            </a:r>
          </a:p>
          <a:p>
            <a:pPr marL="0" indent="0" algn="l">
              <a:lnSpc>
                <a:spcPct val="104000"/>
              </a:lnSpc>
              <a:spcBef>
                <a:spcPts val="300"/>
              </a:spcBef>
              <a:buNone/>
            </a:pPr>
            <a:r>
              <a:rPr lang="en-US" sz="1500" dirty="0">
                <a:solidFill>
                  <a:srgbClr val="000000"/>
                </a:solidFill>
                <a:latin typeface="Arial"/>
                <a:cs typeface="Arial"/>
              </a:rPr>
              <a:t>25-30 min: two volunteers share</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55F56"/>
            </a:solidFill>
          </a:ln>
        </p:spPr>
        <p:txBody>
          <a:bodyPr wrap="square" lIns="182880" tIns="45720" rIns="182880" bIns="45720" rtlCol="0" anchor="ctr">
            <a:normAutofit/>
          </a:bodyPr>
          <a:lstStyle/>
          <a:p>
            <a:pPr marL="0" indent="0" algn="ctr">
              <a:buNone/>
            </a:pPr>
            <a:r>
              <a:rPr lang="en-US" sz="1300" b="1" dirty="0">
                <a:solidFill>
                  <a:srgbClr val="055F56"/>
                </a:solidFill>
                <a:latin typeface="Arial"/>
                <a:cs typeface="Arial"/>
              </a:rPr>
              <a:t>OUTPUT   </a:t>
            </a:r>
            <a:r>
              <a:rPr lang="en-US" sz="1500" dirty="0">
                <a:solidFill>
                  <a:srgbClr val="000000"/>
                </a:solidFill>
                <a:latin typeface="Arial"/>
                <a:cs typeface="Arial"/>
              </a:rPr>
              <a:t>Your Proposal Part 1 started: question, FINER check, aim, objectives, hypothesis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Key words of the day</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86053"/>
          <a:ext cx="11277600" cy="3791840"/>
        </p:xfrm>
        <a:graphic>
          <a:graphicData uri="http://schemas.openxmlformats.org/drawingml/2006/table">
            <a:tbl>
              <a:tblPr firstRow="1" bandRow="1">
                <a:tableStyleId>{5C22544A-7EE6-4342-B048-85BDC9FD1C3A}</a:tableStyleId>
              </a:tblPr>
              <a:tblGrid>
                <a:gridCol w="5638800"/>
                <a:gridCol w="5638800"/>
              </a:tblGrid>
              <a:tr h="380000">
                <a:tc>
                  <a:txBody>
                    <a:bodyPr/>
                    <a:lstStyle/>
                    <a:p>
                      <a:pPr algn="l"/>
                      <a:r>
                        <a:rPr lang="en-US" sz="1500" b="1" dirty="0">
                          <a:solidFill>
                            <a:srgbClr val="FFFFFF"/>
                          </a:solidFill>
                          <a:latin typeface="Arial"/>
                          <a:cs typeface="Arial"/>
                        </a:rPr>
                        <a:t>Key word</a:t>
                      </a:r>
                    </a:p>
                  </a:txBody>
                  <a:tcPr marL="73152" marR="73152" marT="45720" marB="45720" anchor="ctr">
                    <a:solidFill>
                      <a:srgbClr val="0D7377"/>
                    </a:solidFill>
                  </a:tcPr>
                </a:tc>
                <a:tc>
                  <a:txBody>
                    <a:bodyPr/>
                    <a:lstStyle/>
                    <a:p>
                      <a:pPr algn="l"/>
                      <a:r>
                        <a:rPr lang="en-US" sz="1500" b="1" dirty="0">
                          <a:solidFill>
                            <a:srgbClr val="FFFFFF"/>
                          </a:solidFill>
                          <a:latin typeface="Arial"/>
                          <a:cs typeface="Arial"/>
                        </a:rPr>
                        <a:t>In one line</a:t>
                      </a:r>
                    </a:p>
                  </a:txBody>
                  <a:tcPr marL="73152" marR="73152" marT="45720" marB="45720" anchor="ctr">
                    <a:solidFill>
                      <a:srgbClr val="0D7377"/>
                    </a:solidFill>
                  </a:tcPr>
                </a:tc>
              </a:tr>
              <a:tr h="568640">
                <a:tc>
                  <a:txBody>
                    <a:bodyPr/>
                    <a:lstStyle/>
                    <a:p>
                      <a:pPr algn="l"/>
                      <a:r>
                        <a:rPr lang="en-US" sz="1500" dirty="0">
                          <a:solidFill>
                            <a:srgbClr val="000000"/>
                          </a:solidFill>
                          <a:latin typeface="Arial"/>
                          <a:cs typeface="Arial"/>
                        </a:rPr>
                        <a:t>Evidence pyramid</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Ranks designs by how well they protect against bias</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PICO(T)</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Population, Intervention, Comparison, Outcome, Time</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PECO</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The same, with E = Exposure, for factors we do not assign</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FINER</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Feasible, Interesting, Novel, Ethical, Relevant</a:t>
                      </a:r>
                    </a:p>
                  </a:txBody>
                  <a:tcPr marL="73152" marR="73152" marT="45720" marB="45720" anchor="ctr">
                    <a:solidFill>
                      <a:srgbClr val="F5F9FA"/>
                    </a:solidFill>
                  </a:tcPr>
                </a:tc>
              </a:tr>
              <a:tr h="568640">
                <a:tc>
                  <a:txBody>
                    <a:bodyPr/>
                    <a:lstStyle/>
                    <a:p>
                      <a:pPr algn="l"/>
                      <a:r>
                        <a:rPr lang="en-US" sz="1500" dirty="0">
                          <a:solidFill>
                            <a:srgbClr val="000000"/>
                          </a:solidFill>
                          <a:latin typeface="Arial"/>
                          <a:cs typeface="Arial"/>
                        </a:rPr>
                        <a:t>Aim / objective</a:t>
                      </a:r>
                    </a:p>
                  </a:txBody>
                  <a:tcPr marL="73152" marR="73152" marT="45720" marB="45720" anchor="ctr">
                    <a:solidFill>
                      <a:srgbClr val="FFFFFF"/>
                    </a:solidFill>
                  </a:tcPr>
                </a:tc>
                <a:tc>
                  <a:txBody>
                    <a:bodyPr/>
                    <a:lstStyle/>
                    <a:p>
                      <a:pPr algn="l"/>
                      <a:r>
                        <a:rPr lang="en-US" sz="1500" dirty="0">
                          <a:solidFill>
                            <a:srgbClr val="000000"/>
                          </a:solidFill>
                          <a:latin typeface="Arial"/>
                          <a:cs typeface="Arial"/>
                        </a:rPr>
                        <a:t>The broad why / the specific, measurable what</a:t>
                      </a:r>
                    </a:p>
                  </a:txBody>
                  <a:tcPr marL="73152" marR="73152" marT="45720" marB="45720" anchor="ctr">
                    <a:solidFill>
                      <a:srgbClr val="FFFFFF"/>
                    </a:solidFill>
                  </a:tcPr>
                </a:tc>
              </a:tr>
              <a:tr h="568640">
                <a:tc>
                  <a:txBody>
                    <a:bodyPr/>
                    <a:lstStyle/>
                    <a:p>
                      <a:pPr algn="l"/>
                      <a:r>
                        <a:rPr lang="en-US" sz="1500" dirty="0">
                          <a:solidFill>
                            <a:srgbClr val="000000"/>
                          </a:solidFill>
                          <a:latin typeface="Arial"/>
                          <a:cs typeface="Arial"/>
                        </a:rPr>
                        <a:t>H0 / H1</a:t>
                      </a:r>
                    </a:p>
                  </a:txBody>
                  <a:tcPr marL="73152" marR="73152" marT="45720" marB="45720" anchor="ctr">
                    <a:solidFill>
                      <a:srgbClr val="F5F9FA"/>
                    </a:solidFill>
                  </a:tcPr>
                </a:tc>
                <a:tc>
                  <a:txBody>
                    <a:bodyPr/>
                    <a:lstStyle/>
                    <a:p>
                      <a:pPr algn="l"/>
                      <a:r>
                        <a:rPr lang="en-US" sz="1500" dirty="0">
                          <a:solidFill>
                            <a:srgbClr val="000000"/>
                          </a:solidFill>
                          <a:latin typeface="Arial"/>
                          <a:cs typeface="Arial"/>
                        </a:rPr>
                        <a:t>No difference / a difference (we test H0)</a:t>
                      </a:r>
                    </a:p>
                  </a:txBody>
                  <a:tcPr marL="73152" marR="73152" marT="45720" marB="45720" anchor="ctr">
                    <a:solidFill>
                      <a:srgbClr val="F5F9FA"/>
                    </a:solidFill>
                  </a:tcPr>
                </a:tc>
              </a:tr>
            </a:tbl>
          </a:graphicData>
        </a:graphic>
      </p:graphicFrame>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Session 1 recap</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817823"/>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Why research</a:t>
            </a:r>
          </a:p>
        </p:txBody>
      </p:sp>
      <p:sp>
        <p:nvSpPr>
          <p:cNvPr id="71" name="CardBody"/>
          <p:cNvSpPr/>
          <p:nvPr/>
        </p:nvSpPr>
        <p:spPr>
          <a:xfrm>
            <a:off x="457200"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Experience suggests questions</a:t>
            </a:r>
          </a:p>
          <a:p>
            <a:pPr marL="0" indent="0" algn="l">
              <a:lnSpc>
                <a:spcPct val="104000"/>
              </a:lnSpc>
              <a:spcBef>
                <a:spcPts val="400"/>
              </a:spcBef>
              <a:buNone/>
            </a:pPr>
            <a:r>
              <a:rPr lang="en-US" sz="1750" dirty="0">
                <a:solidFill>
                  <a:srgbClr val="000000"/>
                </a:solidFill>
                <a:latin typeface="Arial"/>
                <a:cs typeface="Arial"/>
              </a:rPr>
              <a:t>Fair comparisons in enough patients answer them</a:t>
            </a:r>
          </a:p>
        </p:txBody>
      </p:sp>
      <p:sp>
        <p:nvSpPr>
          <p:cNvPr id="72" name="CardHead"/>
          <p:cNvSpPr/>
          <p:nvPr/>
        </p:nvSpPr>
        <p:spPr>
          <a:xfrm>
            <a:off x="4283066" y="1817823"/>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Ask precisely</a:t>
            </a:r>
          </a:p>
        </p:txBody>
      </p:sp>
      <p:sp>
        <p:nvSpPr>
          <p:cNvPr id="73" name="CardBody"/>
          <p:cNvSpPr/>
          <p:nvPr/>
        </p:nvSpPr>
        <p:spPr>
          <a:xfrm>
            <a:off x="4283066"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A PICO(T) question</a:t>
            </a:r>
          </a:p>
          <a:p>
            <a:pPr marL="0" indent="0" algn="l">
              <a:lnSpc>
                <a:spcPct val="104000"/>
              </a:lnSpc>
              <a:spcBef>
                <a:spcPts val="400"/>
              </a:spcBef>
              <a:buNone/>
            </a:pPr>
            <a:r>
              <a:rPr lang="en-US" sz="1750" dirty="0">
                <a:solidFill>
                  <a:srgbClr val="000000"/>
                </a:solidFill>
                <a:latin typeface="Arial"/>
                <a:cs typeface="Arial"/>
              </a:rPr>
              <a:t>One primary outcome</a:t>
            </a:r>
          </a:p>
          <a:p>
            <a:pPr marL="0" indent="0" algn="l">
              <a:lnSpc>
                <a:spcPct val="104000"/>
              </a:lnSpc>
              <a:spcBef>
                <a:spcPts val="400"/>
              </a:spcBef>
              <a:buNone/>
            </a:pPr>
            <a:r>
              <a:rPr lang="en-US" sz="1750" dirty="0">
                <a:solidFill>
                  <a:srgbClr val="000000"/>
                </a:solidFill>
                <a:latin typeface="Arial"/>
                <a:cs typeface="Arial"/>
              </a:rPr>
              <a:t>A FINER check before you start</a:t>
            </a:r>
          </a:p>
        </p:txBody>
      </p:sp>
      <p:sp>
        <p:nvSpPr>
          <p:cNvPr id="74" name="CardHead"/>
          <p:cNvSpPr/>
          <p:nvPr/>
        </p:nvSpPr>
        <p:spPr>
          <a:xfrm>
            <a:off x="8108932" y="1817823"/>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Plan it</a:t>
            </a:r>
          </a:p>
        </p:txBody>
      </p:sp>
      <p:sp>
        <p:nvSpPr>
          <p:cNvPr id="75" name="CardBody"/>
          <p:cNvSpPr/>
          <p:nvPr/>
        </p:nvSpPr>
        <p:spPr>
          <a:xfrm>
            <a:off x="8108932" y="2457823"/>
            <a:ext cx="3625866" cy="1596529"/>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750" dirty="0">
                <a:solidFill>
                  <a:srgbClr val="000000"/>
                </a:solidFill>
                <a:latin typeface="Arial"/>
                <a:cs typeface="Arial"/>
              </a:rPr>
              <a:t>One aim</a:t>
            </a:r>
          </a:p>
          <a:p>
            <a:pPr marL="0" indent="0" algn="l">
              <a:lnSpc>
                <a:spcPct val="104000"/>
              </a:lnSpc>
              <a:spcBef>
                <a:spcPts val="400"/>
              </a:spcBef>
              <a:buNone/>
            </a:pPr>
            <a:r>
              <a:rPr lang="en-US" sz="1750" dirty="0">
                <a:solidFill>
                  <a:srgbClr val="000000"/>
                </a:solidFill>
                <a:latin typeface="Arial"/>
                <a:cs typeface="Arial"/>
              </a:rPr>
              <a:t>2-3 measurable objectives</a:t>
            </a:r>
          </a:p>
          <a:p>
            <a:pPr marL="0" indent="0" algn="l">
              <a:lnSpc>
                <a:spcPct val="104000"/>
              </a:lnSpc>
              <a:spcBef>
                <a:spcPts val="400"/>
              </a:spcBef>
              <a:buNone/>
            </a:pPr>
            <a:r>
              <a:rPr lang="en-US" sz="1750" dirty="0">
                <a:solidFill>
                  <a:srgbClr val="000000"/>
                </a:solidFill>
                <a:latin typeface="Arial"/>
                <a:cs typeface="Arial"/>
              </a:rPr>
              <a:t>A testable H0 and H1</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Next Saturday: find and read what is already known about your question.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Exit question (in the chat)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2 min</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Answer now in the chat, or in the 1-question form linked there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Q1: which FINER letter did our running example fail, and why?</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Q2: rewrite as an objective: 'To understand fluid balance in our ICU'</a:t>
            </a:r>
          </a:p>
        </p:txBody>
      </p:sp>
      <p:sp>
        <p:nvSpPr>
          <p:cNvPr id="52" name="Side"/>
          <p:cNvSpPr/>
          <p:nvPr/>
        </p:nvSpPr>
        <p:spPr>
          <a:xfrm>
            <a:off x="7423760" y="1720000"/>
            <a:ext cx="4311040" cy="196800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6C3483"/>
                </a:solidFill>
                <a:latin typeface="Arial"/>
                <a:cs typeface="Arial"/>
              </a:rPr>
              <a:t>Why we ask</a:t>
            </a:r>
          </a:p>
          <a:p>
            <a:pPr marL="274320" indent="-274320" algn="l">
              <a:lnSpc>
                <a:spcPct val="104000"/>
              </a:lnSpc>
              <a:spcBef>
                <a:spcPts val="300"/>
              </a:spcBef>
              <a:buFont typeface="Arial"/>
              <a:buChar char="•"/>
            </a:pPr>
            <a:r>
              <a:rPr lang="en-US" sz="1500" dirty="0">
                <a:solidFill>
                  <a:srgbClr val="000000"/>
                </a:solidFill>
                <a:latin typeface="Arial"/>
                <a:cs typeface="Arial"/>
              </a:rPr>
              <a:t>It is not homework and not marked</a:t>
            </a:r>
          </a:p>
          <a:p>
            <a:pPr marL="274320" indent="-274320" algn="l">
              <a:lnSpc>
                <a:spcPct val="104000"/>
              </a:lnSpc>
              <a:spcBef>
                <a:spcPts val="300"/>
              </a:spcBef>
              <a:buFont typeface="Arial"/>
              <a:buChar char="•"/>
            </a:pPr>
            <a:r>
              <a:rPr lang="en-US" sz="1500" dirty="0">
                <a:solidFill>
                  <a:srgbClr val="000000"/>
                </a:solidFill>
                <a:latin typeface="Arial"/>
                <a:cs typeface="Arial"/>
              </a:rPr>
              <a:t>It shows us what is still unclear</a:t>
            </a:r>
          </a:p>
          <a:p>
            <a:pPr marL="274320" indent="-274320" algn="l">
              <a:lnSpc>
                <a:spcPct val="104000"/>
              </a:lnSpc>
              <a:spcBef>
                <a:spcPts val="300"/>
              </a:spcBef>
              <a:buFont typeface="Arial"/>
              <a:buChar char="•"/>
            </a:pPr>
            <a:r>
              <a:rPr lang="en-US" sz="1500" dirty="0">
                <a:solidFill>
                  <a:srgbClr val="000000"/>
                </a:solidFill>
                <a:latin typeface="Arial"/>
                <a:cs typeface="Arial"/>
              </a:rPr>
              <a:t>We read every answer before next Saturday</a:t>
            </a:r>
          </a:p>
          <a:p>
            <a:pPr marL="274320" indent="-274320" algn="l">
              <a:lnSpc>
                <a:spcPct val="104000"/>
              </a:lnSpc>
              <a:spcBef>
                <a:spcPts val="300"/>
              </a:spcBef>
              <a:buFont typeface="Arial"/>
              <a:buChar char="•"/>
            </a:pPr>
            <a:r>
              <a:rPr lang="en-US" sz="1500" dirty="0">
                <a:solidFill>
                  <a:srgbClr val="000000"/>
                </a:solidFill>
                <a:latin typeface="Arial"/>
                <a:cs typeface="Arial"/>
              </a:rPr>
              <a:t>Session 2 opens with what we find</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short answer per person, before you leave</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Homework for next Saturday (Session 2)</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0B376C"/>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INDIVIDUAL TASK</a:t>
            </a:r>
          </a:p>
        </p:txBody>
      </p:sp>
      <p:sp>
        <p:nvSpPr>
          <p:cNvPr id="51" name="Steps"/>
          <p:cNvSpPr txBox="1"/>
          <p:nvPr/>
        </p:nvSpPr>
        <p:spPr>
          <a:xfrm>
            <a:off x="457200" y="1720000"/>
            <a:ext cx="676656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Finish your own Proposal Part 1 draft: question, FINER check, aim, objectives, H0/H1</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Exercise 4 on the Session 1 exercise sheet: 2-3 English synonyms for each PICO word</a:t>
            </a:r>
          </a:p>
          <a:p>
            <a:pPr marL="380000" indent="-380000" algn="l">
              <a:lnSpc>
                <a:spcPct val="104000"/>
              </a:lnSpc>
              <a:spcBef>
                <a:spcPts val="450"/>
              </a:spcBef>
              <a:buClr>
                <a:srgbClr val="0B376C"/>
              </a:buClr>
              <a:buFont typeface="Arial"/>
              <a:buChar char="•"/>
            </a:pPr>
            <a:r>
              <a:rPr lang="en-US" sz="1650" dirty="0">
                <a:solidFill>
                  <a:srgbClr val="000000"/>
                </a:solidFill>
                <a:latin typeface="Arial"/>
                <a:cs typeface="Arial"/>
              </a:rPr>
              <a:t>Install Zotero (free, zotero.org) and its Word plug-in: required before Session 2</a:t>
            </a:r>
          </a:p>
        </p:txBody>
      </p:sp>
      <p:sp>
        <p:nvSpPr>
          <p:cNvPr id="52" name="Side"/>
          <p:cNvSpPr/>
          <p:nvPr/>
        </p:nvSpPr>
        <p:spPr>
          <a:xfrm>
            <a:off x="7423760" y="1720000"/>
            <a:ext cx="4311040" cy="1453655"/>
          </a:xfrm>
          <a:prstGeom prst="roundRect">
            <a:avLst>
              <a:gd name="adj" fmla="val 5000"/>
            </a:avLst>
          </a:prstGeom>
          <a:solidFill>
            <a:srgbClr val="EAF2F5"/>
          </a:solidFill>
          <a:ln>
            <a:noFill/>
          </a:ln>
        </p:spPr>
        <p:txBody>
          <a:bodyPr wrap="square" lIns="137160" tIns="91440" rIns="137160" bIns="91440" rtlCol="0" anchor="t">
            <a:normAutofit/>
          </a:bodyPr>
          <a:lstStyle/>
          <a:p>
            <a:pPr marL="0" indent="0" algn="l">
              <a:buNone/>
            </a:pPr>
            <a:r>
              <a:rPr lang="en-US" sz="1600" b="1" dirty="0">
                <a:solidFill>
                  <a:srgbClr val="0B376C"/>
                </a:solidFill>
                <a:latin typeface="Arial"/>
                <a:cs typeface="Arial"/>
              </a:rPr>
              <a:t>Ready for next Saturday</a:t>
            </a:r>
          </a:p>
          <a:p>
            <a:pPr marL="274320" indent="-274320" algn="l">
              <a:lnSpc>
                <a:spcPct val="104000"/>
              </a:lnSpc>
              <a:spcBef>
                <a:spcPts val="300"/>
              </a:spcBef>
              <a:buFont typeface="Arial"/>
              <a:buChar char="•"/>
            </a:pPr>
            <a:r>
              <a:rPr lang="en-US" sz="1500" dirty="0">
                <a:solidFill>
                  <a:srgbClr val="000000"/>
                </a:solidFill>
                <a:latin typeface="Arial"/>
                <a:cs typeface="Arial"/>
              </a:rPr>
              <a:t>Your PICO question</a:t>
            </a:r>
          </a:p>
          <a:p>
            <a:pPr marL="274320" indent="-274320" algn="l">
              <a:lnSpc>
                <a:spcPct val="104000"/>
              </a:lnSpc>
              <a:spcBef>
                <a:spcPts val="300"/>
              </a:spcBef>
              <a:buFont typeface="Arial"/>
              <a:buChar char="•"/>
            </a:pPr>
            <a:r>
              <a:rPr lang="en-US" sz="1500" dirty="0">
                <a:solidFill>
                  <a:srgbClr val="000000"/>
                </a:solidFill>
                <a:latin typeface="Arial"/>
                <a:cs typeface="Arial"/>
              </a:rPr>
              <a:t>Your synonym list</a:t>
            </a:r>
          </a:p>
          <a:p>
            <a:pPr marL="274320" indent="-274320" algn="l">
              <a:lnSpc>
                <a:spcPct val="104000"/>
              </a:lnSpc>
              <a:spcBef>
                <a:spcPts val="300"/>
              </a:spcBef>
              <a:buFont typeface="Arial"/>
              <a:buChar char="•"/>
            </a:pPr>
            <a:r>
              <a:rPr lang="en-US" sz="1500" dirty="0">
                <a:solidFill>
                  <a:srgbClr val="000000"/>
                </a:solidFill>
                <a:latin typeface="Arial"/>
                <a:cs typeface="Arial"/>
              </a:rPr>
              <a:t>A computer with internet and Zotero</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0B376C"/>
            </a:solidFill>
          </a:ln>
        </p:spPr>
        <p:txBody>
          <a:bodyPr wrap="square" lIns="182880" tIns="45720" rIns="182880" bIns="45720" rtlCol="0" anchor="ctr">
            <a:normAutofit/>
          </a:bodyPr>
          <a:lstStyle/>
          <a:p>
            <a:pPr marL="0" indent="0" algn="ctr">
              <a:buNone/>
            </a:pPr>
            <a:r>
              <a:rPr lang="en-US" sz="1300" b="1" dirty="0">
                <a:solidFill>
                  <a:srgbClr val="0B376C"/>
                </a:solidFill>
                <a:latin typeface="Arial"/>
                <a:cs typeface="Arial"/>
              </a:rPr>
              <a:t>OUTPUT   </a:t>
            </a:r>
            <a:r>
              <a:rPr lang="en-US" sz="1500" dirty="0">
                <a:solidFill>
                  <a:srgbClr val="000000"/>
                </a:solidFill>
                <a:latin typeface="Arial"/>
                <a:cs typeface="Arial"/>
              </a:rPr>
              <a:t>Question, synonym list and Zotero ready for next Saturday's search</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Statement"/>
          <p:cNvSpPr txBox="1"/>
          <p:nvPr/>
        </p:nvSpPr>
        <p:spPr>
          <a:xfrm>
            <a:off x="1057200" y="1280000"/>
            <a:ext cx="10077600" cy="4470000"/>
          </a:xfrm>
          <a:prstGeom prst="rect">
            <a:avLst/>
          </a:prstGeom>
          <a:noFill/>
          <a:ln>
            <a:noFill/>
          </a:ln>
        </p:spPr>
        <p:txBody>
          <a:bodyPr wrap="square" lIns="91440" tIns="45720" rIns="91440" bIns="45720" rtlCol="0" anchor="ctr"/>
          <a:lstStyle/>
          <a:p>
            <a:pPr marL="0" indent="0" algn="ctr">
              <a:lnSpc>
                <a:spcPct val="110000"/>
              </a:lnSpc>
              <a:buNone/>
            </a:pPr>
            <a:r>
              <a:rPr lang="en-US" sz="3200" b="1" dirty="0">
                <a:solidFill>
                  <a:srgbClr val="0D7377"/>
                </a:solidFill>
                <a:latin typeface="Arial"/>
                <a:cs typeface="Arial"/>
              </a:rPr>
              <a:t>Extra slides: Session 1</a:t>
            </a:r>
          </a:p>
          <a:p>
            <a:pPr marL="0" indent="0" algn="ctr">
              <a:spcBef>
                <a:spcPts val="1200"/>
              </a:spcBef>
              <a:buNone/>
            </a:pPr>
            <a:r>
              <a:rPr lang="en-US" sz="1900" i="1" dirty="0">
                <a:solidFill>
                  <a:srgbClr val="595959"/>
                </a:solidFill>
                <a:latin typeface="Arial"/>
                <a:cs typeface="Arial"/>
              </a:rPr>
              <a:t>Use if time allows, or for self-study</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Research, audit or quality improvement?</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graphicFrame>
        <p:nvGraphicFramePr>
          <p:cNvPr id="30" name="Table"/>
          <p:cNvGraphicFramePr/>
          <p:nvPr/>
        </p:nvGraphicFramePr>
        <p:xfrm>
          <a:off x="457200" y="1431744"/>
          <a:ext cx="11277600" cy="2898392"/>
        </p:xfrm>
        <a:graphic>
          <a:graphicData uri="http://schemas.openxmlformats.org/drawingml/2006/table">
            <a:tbl>
              <a:tblPr firstRow="1" bandRow="1">
                <a:tableStyleId>{5C22544A-7EE6-4342-B048-85BDC9FD1C3A}</a:tableStyleId>
              </a:tblPr>
              <a:tblGrid>
                <a:gridCol w="2200507"/>
                <a:gridCol w="3025697"/>
                <a:gridCol w="3025697"/>
                <a:gridCol w="3025699"/>
              </a:tblGrid>
              <a:tr h="380000">
                <a:tc>
                  <a:txBody>
                    <a:bodyPr/>
                    <a:lstStyle/>
                    <a:p>
                      <a:pPr algn="l"/>
                      <a:r>
                        <a:rPr lang="en-US" sz="1700" b="1" dirty="0">
                          <a:solidFill>
                            <a:srgbClr val="FFFFFF"/>
                          </a:solidFill>
                          <a:latin typeface="Arial"/>
                          <a:cs typeface="Arial"/>
                        </a:rPr>
                        <a:t> </a:t>
                      </a:r>
                    </a:p>
                  </a:txBody>
                  <a:tcPr marL="73152" marR="73152" marT="45720" marB="45720" anchor="ctr">
                    <a:solidFill>
                      <a:srgbClr val="FFFFFF"/>
                    </a:solidFill>
                  </a:tcPr>
                </a:tc>
                <a:tc>
                  <a:txBody>
                    <a:bodyPr/>
                    <a:lstStyle/>
                    <a:p>
                      <a:pPr algn="l"/>
                      <a:r>
                        <a:rPr lang="en-US" sz="1700" b="1" dirty="0">
                          <a:solidFill>
                            <a:srgbClr val="FFFFFF"/>
                          </a:solidFill>
                          <a:latin typeface="Arial"/>
                          <a:cs typeface="Arial"/>
                        </a:rPr>
                        <a:t>Research</a:t>
                      </a:r>
                    </a:p>
                  </a:txBody>
                  <a:tcPr marL="73152" marR="73152" marT="45720" marB="45720" anchor="ctr">
                    <a:solidFill>
                      <a:srgbClr val="0D7377"/>
                    </a:solidFill>
                  </a:tcPr>
                </a:tc>
                <a:tc>
                  <a:txBody>
                    <a:bodyPr/>
                    <a:lstStyle/>
                    <a:p>
                      <a:pPr algn="l"/>
                      <a:r>
                        <a:rPr lang="en-US" sz="1700" b="1" dirty="0">
                          <a:solidFill>
                            <a:srgbClr val="FFFFFF"/>
                          </a:solidFill>
                          <a:latin typeface="Arial"/>
                          <a:cs typeface="Arial"/>
                        </a:rPr>
                        <a:t>Clinical audit</a:t>
                      </a:r>
                    </a:p>
                  </a:txBody>
                  <a:tcPr marL="73152" marR="73152" marT="45720" marB="45720" anchor="ctr">
                    <a:solidFill>
                      <a:srgbClr val="0B376C"/>
                    </a:solidFill>
                  </a:tcPr>
                </a:tc>
                <a:tc>
                  <a:txBody>
                    <a:bodyPr/>
                    <a:lstStyle/>
                    <a:p>
                      <a:pPr algn="l"/>
                      <a:r>
                        <a:rPr lang="en-US" sz="1700" b="1" dirty="0">
                          <a:solidFill>
                            <a:srgbClr val="FFFFFF"/>
                          </a:solidFill>
                          <a:latin typeface="Arial"/>
                          <a:cs typeface="Arial"/>
                        </a:rPr>
                        <a:t>Quality improvement</a:t>
                      </a:r>
                    </a:p>
                  </a:txBody>
                  <a:tcPr marL="73152" marR="73152" marT="45720" marB="45720" anchor="ctr">
                    <a:solidFill>
                      <a:srgbClr val="5FA39B"/>
                    </a:solidFill>
                  </a:tcPr>
                </a:tc>
              </a:tr>
              <a:tr h="629598">
                <a:tc>
                  <a:txBody>
                    <a:bodyPr/>
                    <a:lstStyle/>
                    <a:p>
                      <a:pPr algn="l"/>
                      <a:r>
                        <a:rPr lang="en-US" sz="1700" b="1" dirty="0">
                          <a:solidFill>
                            <a:srgbClr val="000000"/>
                          </a:solidFill>
                          <a:latin typeface="Arial"/>
                          <a:cs typeface="Arial"/>
                        </a:rPr>
                        <a:t>Asks</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What is the best practice?</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Are we meeting the standard?</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How do we get better, step by step?</a:t>
                      </a:r>
                    </a:p>
                  </a:txBody>
                  <a:tcPr marL="73152" marR="73152" marT="45720" marB="45720" anchor="ctr">
                    <a:solidFill>
                      <a:srgbClr val="FFFFFF"/>
                    </a:solidFill>
                  </a:tcPr>
                </a:tc>
              </a:tr>
              <a:tr h="629598">
                <a:tc>
                  <a:txBody>
                    <a:bodyPr/>
                    <a:lstStyle/>
                    <a:p>
                      <a:pPr algn="l"/>
                      <a:r>
                        <a:rPr lang="en-US" sz="1700" b="1" dirty="0">
                          <a:solidFill>
                            <a:srgbClr val="000000"/>
                          </a:solidFill>
                          <a:latin typeface="Arial"/>
                          <a:cs typeface="Arial"/>
                        </a:rPr>
                        <a:t>Fluid example</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Restrictive vs usual: which is better?</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Is fluid balance recorded daily?</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A daily checklist, tested in PDSA cycles</a:t>
                      </a:r>
                    </a:p>
                  </a:txBody>
                  <a:tcPr marL="73152" marR="73152" marT="45720" marB="45720" anchor="ctr">
                    <a:solidFill>
                      <a:srgbClr val="F5F9FA"/>
                    </a:solidFill>
                  </a:tcPr>
                </a:tc>
              </a:tr>
              <a:tr h="629598">
                <a:tc>
                  <a:txBody>
                    <a:bodyPr/>
                    <a:lstStyle/>
                    <a:p>
                      <a:pPr algn="l"/>
                      <a:r>
                        <a:rPr lang="en-US" sz="1700" b="1" dirty="0">
                          <a:solidFill>
                            <a:srgbClr val="000000"/>
                          </a:solidFill>
                          <a:latin typeface="Arial"/>
                          <a:cs typeface="Arial"/>
                        </a:rPr>
                        <a:t>Results apply to</a:t>
                      </a:r>
                    </a:p>
                  </a:txBody>
                  <a:tcPr marL="73152" marR="73152" marT="45720" marB="45720" anchor="ctr">
                    <a:solidFill>
                      <a:srgbClr val="EAF2F5"/>
                    </a:solidFill>
                  </a:tcPr>
                </a:tc>
                <a:tc>
                  <a:txBody>
                    <a:bodyPr/>
                    <a:lstStyle/>
                    <a:p>
                      <a:pPr algn="l"/>
                      <a:r>
                        <a:rPr lang="en-US" sz="1700" dirty="0">
                          <a:solidFill>
                            <a:srgbClr val="000000"/>
                          </a:solidFill>
                          <a:latin typeface="Arial"/>
                          <a:cs typeface="Arial"/>
                        </a:rPr>
                        <a:t>Patients elsewhere (generalisable)</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Our unit</a:t>
                      </a:r>
                    </a:p>
                  </a:txBody>
                  <a:tcPr marL="73152" marR="73152" marT="45720" marB="45720" anchor="ctr">
                    <a:solidFill>
                      <a:srgbClr val="FFFFFF"/>
                    </a:solidFill>
                  </a:tcPr>
                </a:tc>
                <a:tc>
                  <a:txBody>
                    <a:bodyPr/>
                    <a:lstStyle/>
                    <a:p>
                      <a:pPr algn="l"/>
                      <a:r>
                        <a:rPr lang="en-US" sz="1700" dirty="0">
                          <a:solidFill>
                            <a:srgbClr val="000000"/>
                          </a:solidFill>
                          <a:latin typeface="Arial"/>
                          <a:cs typeface="Arial"/>
                        </a:rPr>
                        <a:t>Our unit</a:t>
                      </a:r>
                    </a:p>
                  </a:txBody>
                  <a:tcPr marL="73152" marR="73152" marT="45720" marB="45720" anchor="ctr">
                    <a:solidFill>
                      <a:srgbClr val="FFFFFF"/>
                    </a:solidFill>
                  </a:tcPr>
                </a:tc>
              </a:tr>
              <a:tr h="629598">
                <a:tc>
                  <a:txBody>
                    <a:bodyPr/>
                    <a:lstStyle/>
                    <a:p>
                      <a:pPr algn="l"/>
                      <a:r>
                        <a:rPr lang="en-US" sz="1700" b="1" dirty="0">
                          <a:solidFill>
                            <a:srgbClr val="000000"/>
                          </a:solidFill>
                          <a:latin typeface="Arial"/>
                          <a:cs typeface="Arial"/>
                        </a:rPr>
                        <a:t>Ethics</a:t>
                      </a:r>
                    </a:p>
                  </a:txBody>
                  <a:tcPr marL="73152" marR="73152" marT="45720" marB="45720" anchor="ctr">
                    <a:solidFill>
                      <a:srgbClr val="EAF2F5"/>
                    </a:solidFill>
                  </a:tcPr>
                </a:tc>
                <a:tc>
                  <a:txBody>
                    <a:bodyPr/>
                    <a:lstStyle/>
                    <a:p>
                      <a:pPr algn="l"/>
                      <a:r>
                        <a:rPr lang="en-US" sz="1700" b="1" dirty="0">
                          <a:solidFill>
                            <a:srgbClr val="B23B2E"/>
                          </a:solidFill>
                          <a:latin typeface="Arial"/>
                          <a:cs typeface="Arial"/>
                        </a:rPr>
                        <a:t>Ethics committee approval: always</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Local approval, usually no committee</a:t>
                      </a:r>
                    </a:p>
                  </a:txBody>
                  <a:tcPr marL="73152" marR="73152" marT="45720" marB="45720" anchor="ctr">
                    <a:solidFill>
                      <a:srgbClr val="F5F9FA"/>
                    </a:solidFill>
                  </a:tcPr>
                </a:tc>
                <a:tc>
                  <a:txBody>
                    <a:bodyPr/>
                    <a:lstStyle/>
                    <a:p>
                      <a:pPr algn="l"/>
                      <a:r>
                        <a:rPr lang="en-US" sz="1700" dirty="0">
                          <a:solidFill>
                            <a:srgbClr val="000000"/>
                          </a:solidFill>
                          <a:latin typeface="Arial"/>
                          <a:cs typeface="Arial"/>
                        </a:rPr>
                        <a:t>Local approval, ethics review if new risk</a:t>
                      </a:r>
                    </a:p>
                  </a:txBody>
                  <a:tcPr marL="73152" marR="73152" marT="45720" marB="45720" anchor="ctr">
                    <a:solidFill>
                      <a:srgbClr val="F5F9FA"/>
                    </a:solidFill>
                  </a:tcPr>
                </a:tc>
              </a:tr>
            </a:tbl>
          </a:graphicData>
        </a:graphic>
      </p:graphicFrame>
      <p:sp>
        <p:nvSpPr>
          <p:cNvPr id="31" name="Caption"/>
          <p:cNvSpPr txBox="1"/>
          <p:nvPr/>
        </p:nvSpPr>
        <p:spPr>
          <a:xfrm>
            <a:off x="457200" y="4420136"/>
            <a:ext cx="11277600" cy="356375"/>
          </a:xfrm>
          <a:prstGeom prst="rect">
            <a:avLst/>
          </a:prstGeom>
          <a:noFill/>
          <a:ln>
            <a:noFill/>
          </a:ln>
        </p:spPr>
        <p:txBody>
          <a:bodyPr wrap="square" lIns="91440" tIns="45720" rIns="91440" bIns="45720" rtlCol="0" anchor="t"/>
          <a:lstStyle/>
          <a:p>
            <a:pPr marL="0" indent="0" algn="l">
              <a:buNone/>
            </a:pPr>
            <a:r>
              <a:rPr lang="en-US" sz="1300" i="1" dirty="0">
                <a:solidFill>
                  <a:srgbClr val="595959"/>
                </a:solidFill>
                <a:latin typeface="Arial"/>
                <a:cs typeface="Arial"/>
              </a:rPr>
              <a:t>Not sure which it is? Ask the ethics committee before you start. Journals ask for approval or a waiver.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Research asks what is best. Audit asks if we do it. QI makes it better.</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PICO for other kinds of question</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61706"/>
            <a:ext cx="3625866" cy="640000"/>
          </a:xfrm>
          <a:prstGeom prst="rect">
            <a:avLst/>
          </a:prstGeom>
          <a:solidFill>
            <a:srgbClr val="0D737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Diagnosis</a:t>
            </a:r>
          </a:p>
        </p:txBody>
      </p:sp>
      <p:sp>
        <p:nvSpPr>
          <p:cNvPr id="71" name="CardBody"/>
          <p:cNvSpPr/>
          <p:nvPr/>
        </p:nvSpPr>
        <p:spPr>
          <a:xfrm>
            <a:off x="457200" y="2201706"/>
            <a:ext cx="3625866" cy="23648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P: patients tested</a:t>
            </a:r>
          </a:p>
          <a:p>
            <a:pPr marL="0" indent="0" algn="l">
              <a:lnSpc>
                <a:spcPct val="104000"/>
              </a:lnSpc>
              <a:spcBef>
                <a:spcPts val="400"/>
              </a:spcBef>
              <a:buNone/>
            </a:pPr>
            <a:r>
              <a:rPr lang="en-US" sz="1400" dirty="0">
                <a:solidFill>
                  <a:srgbClr val="000000"/>
                </a:solidFill>
                <a:latin typeface="Arial"/>
                <a:cs typeface="Arial"/>
              </a:rPr>
              <a:t>I: the new test</a:t>
            </a:r>
          </a:p>
          <a:p>
            <a:pPr marL="0" indent="0" algn="l">
              <a:lnSpc>
                <a:spcPct val="104000"/>
              </a:lnSpc>
              <a:spcBef>
                <a:spcPts val="400"/>
              </a:spcBef>
              <a:buNone/>
            </a:pPr>
            <a:r>
              <a:rPr lang="en-US" sz="1400" dirty="0">
                <a:solidFill>
                  <a:srgbClr val="000000"/>
                </a:solidFill>
                <a:latin typeface="Arial"/>
                <a:cs typeface="Arial"/>
              </a:rPr>
              <a:t>C: the reference standard</a:t>
            </a:r>
          </a:p>
          <a:p>
            <a:pPr marL="0" indent="0" algn="l">
              <a:lnSpc>
                <a:spcPct val="104000"/>
              </a:lnSpc>
              <a:spcBef>
                <a:spcPts val="400"/>
              </a:spcBef>
              <a:buNone/>
            </a:pPr>
            <a:r>
              <a:rPr lang="en-US" sz="1400" dirty="0">
                <a:solidFill>
                  <a:srgbClr val="000000"/>
                </a:solidFill>
                <a:latin typeface="Arial"/>
                <a:cs typeface="Arial"/>
              </a:rPr>
              <a:t>O: accuracy</a:t>
            </a:r>
          </a:p>
          <a:p>
            <a:pPr marL="0" indent="0" algn="l">
              <a:lnSpc>
                <a:spcPct val="104000"/>
              </a:lnSpc>
              <a:spcBef>
                <a:spcPts val="400"/>
              </a:spcBef>
              <a:buNone/>
            </a:pPr>
            <a:r>
              <a:rPr lang="en-US" sz="1400" i="1" dirty="0">
                <a:solidFill>
                  <a:srgbClr val="000000"/>
                </a:solidFill>
                <a:latin typeface="Arial"/>
                <a:cs typeface="Arial"/>
              </a:rPr>
              <a:t>Example: in adults with suspected sepsis in the emergency department, how accurate is qSOFA compared with the full Sepsis-3 criteria?</a:t>
            </a:r>
          </a:p>
        </p:txBody>
      </p:sp>
      <p:sp>
        <p:nvSpPr>
          <p:cNvPr id="72" name="CardHead"/>
          <p:cNvSpPr/>
          <p:nvPr/>
        </p:nvSpPr>
        <p:spPr>
          <a:xfrm>
            <a:off x="4283066" y="1561706"/>
            <a:ext cx="3625866" cy="640000"/>
          </a:xfrm>
          <a:prstGeom prst="rect">
            <a:avLst/>
          </a:prstGeom>
          <a:solidFill>
            <a:srgbClr val="0B376C"/>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Prognosis</a:t>
            </a:r>
          </a:p>
        </p:txBody>
      </p:sp>
      <p:sp>
        <p:nvSpPr>
          <p:cNvPr id="73" name="CardBody"/>
          <p:cNvSpPr/>
          <p:nvPr/>
        </p:nvSpPr>
        <p:spPr>
          <a:xfrm>
            <a:off x="4283066" y="2201706"/>
            <a:ext cx="3625866" cy="23648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P: patients with a condition</a:t>
            </a:r>
          </a:p>
          <a:p>
            <a:pPr marL="0" indent="0" algn="l">
              <a:lnSpc>
                <a:spcPct val="104000"/>
              </a:lnSpc>
              <a:spcBef>
                <a:spcPts val="400"/>
              </a:spcBef>
              <a:buNone/>
            </a:pPr>
            <a:r>
              <a:rPr lang="en-US" sz="1400" dirty="0">
                <a:solidFill>
                  <a:srgbClr val="000000"/>
                </a:solidFill>
                <a:latin typeface="Arial"/>
                <a:cs typeface="Arial"/>
              </a:rPr>
              <a:t>E: a risk factor (Exposure)</a:t>
            </a:r>
          </a:p>
          <a:p>
            <a:pPr marL="0" indent="0" algn="l">
              <a:lnSpc>
                <a:spcPct val="104000"/>
              </a:lnSpc>
              <a:spcBef>
                <a:spcPts val="400"/>
              </a:spcBef>
              <a:buNone/>
            </a:pPr>
            <a:r>
              <a:rPr lang="en-US" sz="1400" dirty="0">
                <a:solidFill>
                  <a:srgbClr val="000000"/>
                </a:solidFill>
                <a:latin typeface="Arial"/>
                <a:cs typeface="Arial"/>
              </a:rPr>
              <a:t>O: what happens</a:t>
            </a:r>
          </a:p>
          <a:p>
            <a:pPr marL="0" indent="0" algn="l">
              <a:lnSpc>
                <a:spcPct val="104000"/>
              </a:lnSpc>
              <a:spcBef>
                <a:spcPts val="400"/>
              </a:spcBef>
              <a:buNone/>
            </a:pPr>
            <a:r>
              <a:rPr lang="en-US" sz="1400" dirty="0">
                <a:solidFill>
                  <a:srgbClr val="000000"/>
                </a:solidFill>
                <a:latin typeface="Arial"/>
                <a:cs typeface="Arial"/>
              </a:rPr>
              <a:t>T: by when</a:t>
            </a:r>
          </a:p>
          <a:p>
            <a:pPr marL="0" indent="0" algn="l">
              <a:lnSpc>
                <a:spcPct val="104000"/>
              </a:lnSpc>
              <a:spcBef>
                <a:spcPts val="400"/>
              </a:spcBef>
              <a:buNone/>
            </a:pPr>
            <a:r>
              <a:rPr lang="en-US" sz="1400" i="1" dirty="0">
                <a:solidFill>
                  <a:srgbClr val="000000"/>
                </a:solidFill>
                <a:latin typeface="Arial"/>
                <a:cs typeface="Arial"/>
              </a:rPr>
              <a:t>Example: in adults with septic shock, is a lactate above 4 mmol/L on admission linked to death by day 28?</a:t>
            </a:r>
          </a:p>
        </p:txBody>
      </p:sp>
      <p:sp>
        <p:nvSpPr>
          <p:cNvPr id="74" name="CardHead"/>
          <p:cNvSpPr/>
          <p:nvPr/>
        </p:nvSpPr>
        <p:spPr>
          <a:xfrm>
            <a:off x="8108932" y="1561706"/>
            <a:ext cx="3625866" cy="640000"/>
          </a:xfrm>
          <a:prstGeom prst="rect">
            <a:avLst/>
          </a:prstGeom>
          <a:solidFill>
            <a:srgbClr val="5FA39B"/>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Qualitative (SPIDER)</a:t>
            </a:r>
          </a:p>
        </p:txBody>
      </p:sp>
      <p:sp>
        <p:nvSpPr>
          <p:cNvPr id="75" name="CardBody"/>
          <p:cNvSpPr/>
          <p:nvPr/>
        </p:nvSpPr>
        <p:spPr>
          <a:xfrm>
            <a:off x="8108932" y="2201706"/>
            <a:ext cx="3625866" cy="2364880"/>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400" dirty="0">
                <a:solidFill>
                  <a:srgbClr val="000000"/>
                </a:solidFill>
                <a:latin typeface="Arial"/>
                <a:cs typeface="Arial"/>
              </a:rPr>
              <a:t>S: Sample</a:t>
            </a:r>
          </a:p>
          <a:p>
            <a:pPr marL="0" indent="0" algn="l">
              <a:lnSpc>
                <a:spcPct val="104000"/>
              </a:lnSpc>
              <a:spcBef>
                <a:spcPts val="400"/>
              </a:spcBef>
              <a:buNone/>
            </a:pPr>
            <a:r>
              <a:rPr lang="en-US" sz="1400" dirty="0">
                <a:solidFill>
                  <a:srgbClr val="000000"/>
                </a:solidFill>
                <a:latin typeface="Arial"/>
                <a:cs typeface="Arial"/>
              </a:rPr>
              <a:t>PI: Phenomenon of Interest</a:t>
            </a:r>
          </a:p>
          <a:p>
            <a:pPr marL="0" indent="0" algn="l">
              <a:lnSpc>
                <a:spcPct val="104000"/>
              </a:lnSpc>
              <a:spcBef>
                <a:spcPts val="400"/>
              </a:spcBef>
              <a:buNone/>
            </a:pPr>
            <a:r>
              <a:rPr lang="en-US" sz="1400" dirty="0">
                <a:solidFill>
                  <a:srgbClr val="000000"/>
                </a:solidFill>
                <a:latin typeface="Arial"/>
                <a:cs typeface="Arial"/>
              </a:rPr>
              <a:t>D: Design</a:t>
            </a:r>
          </a:p>
          <a:p>
            <a:pPr marL="0" indent="0" algn="l">
              <a:lnSpc>
                <a:spcPct val="104000"/>
              </a:lnSpc>
              <a:spcBef>
                <a:spcPts val="400"/>
              </a:spcBef>
              <a:buNone/>
            </a:pPr>
            <a:r>
              <a:rPr lang="en-US" sz="1400" dirty="0">
                <a:solidFill>
                  <a:srgbClr val="000000"/>
                </a:solidFill>
                <a:latin typeface="Arial"/>
                <a:cs typeface="Arial"/>
              </a:rPr>
              <a:t>E: Evaluation, R: Research type</a:t>
            </a:r>
          </a:p>
          <a:p>
            <a:pPr marL="0" indent="0" algn="l">
              <a:lnSpc>
                <a:spcPct val="104000"/>
              </a:lnSpc>
              <a:spcBef>
                <a:spcPts val="400"/>
              </a:spcBef>
              <a:buNone/>
            </a:pPr>
            <a:r>
              <a:rPr lang="en-US" sz="1400" i="1" dirty="0">
                <a:solidFill>
                  <a:srgbClr val="000000"/>
                </a:solidFill>
                <a:latin typeface="Arial"/>
                <a:cs typeface="Arial"/>
              </a:rPr>
              <a:t>Example: how do ICU nurses (S) experience stopping IV fluids (PI), in interviews (D), in terms of barriers (E), in a qualitative study (R)?</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The letters change, but the idea stays the same: be explicit.</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More practice: which FINER letter fails?</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50" name="Banner"/>
          <p:cNvSpPr/>
          <p:nvPr/>
        </p:nvSpPr>
        <p:spPr>
          <a:xfrm>
            <a:off x="457200" y="1120000"/>
            <a:ext cx="11277600" cy="470000"/>
          </a:xfrm>
          <a:prstGeom prst="rect">
            <a:avLst/>
          </a:prstGeom>
          <a:solidFill>
            <a:srgbClr val="6C3483"/>
          </a:solidFill>
          <a:ln>
            <a:noFill/>
          </a:ln>
        </p:spPr>
        <p:txBody>
          <a:bodyPr wrap="square" lIns="182880" tIns="45720" rIns="182880" bIns="45720" rtlCol="0" anchor="ctr">
            <a:normAutofit/>
          </a:bodyPr>
          <a:lstStyle/>
          <a:p>
            <a:pPr marL="0" indent="0" algn="l">
              <a:buNone/>
            </a:pPr>
            <a:r>
              <a:rPr lang="en-US" sz="1500" b="1" dirty="0">
                <a:solidFill>
                  <a:srgbClr val="FFFFFF"/>
                </a:solidFill>
                <a:latin typeface="Arial"/>
                <a:cs typeface="Arial"/>
              </a:rPr>
              <a:t>QUICK QUIZ   |   4 min</a:t>
            </a:r>
          </a:p>
        </p:txBody>
      </p:sp>
      <p:sp>
        <p:nvSpPr>
          <p:cNvPr id="51" name="Steps"/>
          <p:cNvSpPr txBox="1"/>
          <p:nvPr/>
        </p:nvSpPr>
        <p:spPr>
          <a:xfrm>
            <a:off x="457200" y="1720000"/>
            <a:ext cx="11277600" cy="3510000"/>
          </a:xfrm>
          <a:prstGeom prst="rect">
            <a:avLst/>
          </a:prstGeom>
          <a:noFill/>
          <a:ln>
            <a:noFill/>
          </a:ln>
        </p:spPr>
        <p:txBody>
          <a:bodyPr wrap="square" lIns="91440" tIns="45720" rIns="91440" bIns="45720" rtlCol="0" anchor="t"/>
          <a:lstStyle/>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All hospitalised adults in the country: does vitamin D reduce mortality over 10 years?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Septic shock: does withholding antibiotics for 24 h reduce resistance?</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Do our ICU nurses wash their hands? (already audited monthly for 5 years)</a:t>
            </a:r>
          </a:p>
          <a:p>
            <a:pPr marL="380000" indent="-380000" algn="l">
              <a:lnSpc>
                <a:spcPct val="104000"/>
              </a:lnSpc>
              <a:spcBef>
                <a:spcPts val="450"/>
              </a:spcBef>
              <a:buClr>
                <a:srgbClr val="6C3483"/>
              </a:buClr>
              <a:buFont typeface="Arial"/>
              <a:buChar char="•"/>
            </a:pPr>
            <a:r>
              <a:rPr lang="en-US" sz="1650" dirty="0">
                <a:solidFill>
                  <a:srgbClr val="000000"/>
                </a:solidFill>
                <a:latin typeface="Arial"/>
                <a:cs typeface="Arial"/>
              </a:rPr>
              <a:t>Pneumonia: does the colour of the drug chart affect 28-day mortality?</a:t>
            </a:r>
          </a:p>
        </p:txBody>
      </p:sp>
      <p:sp>
        <p:nvSpPr>
          <p:cNvPr id="53" name="Deliverable"/>
          <p:cNvSpPr/>
          <p:nvPr/>
        </p:nvSpPr>
        <p:spPr>
          <a:xfrm>
            <a:off x="457200" y="5350000"/>
            <a:ext cx="11277600" cy="600000"/>
          </a:xfrm>
          <a:prstGeom prst="roundRect">
            <a:avLst>
              <a:gd name="adj" fmla="val 12000"/>
            </a:avLst>
          </a:prstGeom>
          <a:solidFill>
            <a:srgbClr val="FFFFFF"/>
          </a:solidFill>
          <a:ln w="15875">
            <a:solidFill>
              <a:srgbClr val="6C3483"/>
            </a:solidFill>
          </a:ln>
        </p:spPr>
        <p:txBody>
          <a:bodyPr wrap="square" lIns="182880" tIns="45720" rIns="182880" bIns="45720" rtlCol="0" anchor="ctr">
            <a:normAutofit/>
          </a:bodyPr>
          <a:lstStyle/>
          <a:p>
            <a:pPr marL="0" indent="0" algn="ctr">
              <a:buNone/>
            </a:pPr>
            <a:r>
              <a:rPr lang="en-US" sz="1300" b="1" dirty="0">
                <a:solidFill>
                  <a:srgbClr val="6C3483"/>
                </a:solidFill>
                <a:latin typeface="Arial"/>
                <a:cs typeface="Arial"/>
              </a:rPr>
              <a:t>OUTPUT   </a:t>
            </a:r>
            <a:r>
              <a:rPr lang="en-US" sz="1500" dirty="0">
                <a:solidFill>
                  <a:srgbClr val="000000"/>
                </a:solidFill>
                <a:latin typeface="Arial"/>
                <a:cs typeface="Arial"/>
              </a:rPr>
              <a:t>One letter per question, in the poll</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p:cNvSpPr txBox="1"/>
          <p:nvPr/>
        </p:nvSpPr>
        <p:spPr>
          <a:xfrm>
            <a:off x="457200" y="160000"/>
            <a:ext cx="11277600" cy="750000"/>
          </a:xfrm>
          <a:prstGeom prst="rect">
            <a:avLst/>
          </a:prstGeom>
          <a:noFill/>
          <a:ln>
            <a:noFill/>
          </a:ln>
        </p:spPr>
        <p:txBody>
          <a:bodyPr wrap="square" lIns="91440" tIns="45720" rIns="91440" bIns="45720" rtlCol="0" anchor="ctr"/>
          <a:lstStyle/>
          <a:p>
            <a:pPr marL="0" indent="0" algn="l">
              <a:buNone/>
            </a:pPr>
            <a:r>
              <a:rPr lang="en-US" sz="2800" b="1" dirty="0">
                <a:solidFill>
                  <a:srgbClr val="0D7377"/>
                </a:solidFill>
                <a:latin typeface="Arial"/>
                <a:cs typeface="Arial"/>
              </a:rPr>
              <a:t>Vague vs answerable: another example from the ward</a:t>
            </a:r>
          </a:p>
        </p:txBody>
      </p:sp>
      <p:sp>
        <p:nvSpPr>
          <p:cNvPr id="11" name="Rule"/>
          <p:cNvSpPr/>
          <p:nvPr/>
        </p:nvSpPr>
        <p:spPr>
          <a:xfrm>
            <a:off x="457200" y="940000"/>
            <a:ext cx="11277600" cy="0"/>
          </a:xfrm>
          <a:prstGeom prst="line">
            <a:avLst/>
          </a:prstGeom>
          <a:ln w="19050">
            <a:solidFill>
              <a:srgbClr val="0D7377"/>
            </a:solidFill>
          </a:ln>
        </p:spPr>
        <p:txBody>
          <a:bodyPr/>
          <a:lstStyle/>
          <a:p>
            <a:endParaRPr/>
          </a:p>
        </p:txBody>
      </p:sp>
      <p:sp>
        <p:nvSpPr>
          <p:cNvPr id="70" name="CardHead"/>
          <p:cNvSpPr/>
          <p:nvPr/>
        </p:nvSpPr>
        <p:spPr>
          <a:xfrm>
            <a:off x="457200" y="1535249"/>
            <a:ext cx="5538800" cy="640000"/>
          </a:xfrm>
          <a:prstGeom prst="rect">
            <a:avLst/>
          </a:prstGeom>
          <a:solidFill>
            <a:srgbClr val="B23B2E"/>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Vague</a:t>
            </a:r>
          </a:p>
        </p:txBody>
      </p:sp>
      <p:sp>
        <p:nvSpPr>
          <p:cNvPr id="71" name="CardBody"/>
          <p:cNvSpPr/>
          <p:nvPr/>
        </p:nvSpPr>
        <p:spPr>
          <a:xfrm>
            <a:off x="4572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b="1" dirty="0">
                <a:solidFill>
                  <a:srgbClr val="000000"/>
                </a:solidFill>
                <a:latin typeface="Arial"/>
                <a:cs typeface="Arial"/>
              </a:rPr>
              <a:t>"Are fluids bad for ICU patients?"</a:t>
            </a:r>
          </a:p>
          <a:p>
            <a:pPr marL="0" indent="0" algn="l">
              <a:lnSpc>
                <a:spcPct val="104000"/>
              </a:lnSpc>
              <a:spcBef>
                <a:spcPts val="400"/>
              </a:spcBef>
              <a:buNone/>
            </a:pPr>
            <a:r>
              <a:rPr lang="en-US" sz="1950" dirty="0">
                <a:solidFill>
                  <a:srgbClr val="000000"/>
                </a:solidFill>
                <a:latin typeface="Arial"/>
                <a:cs typeface="Arial"/>
              </a:rPr>
              <a:t>Which patients?</a:t>
            </a:r>
          </a:p>
          <a:p>
            <a:pPr marL="0" indent="0" algn="l">
              <a:lnSpc>
                <a:spcPct val="104000"/>
              </a:lnSpc>
              <a:spcBef>
                <a:spcPts val="400"/>
              </a:spcBef>
              <a:buNone/>
            </a:pPr>
            <a:r>
              <a:rPr lang="en-US" sz="1950" dirty="0">
                <a:solidFill>
                  <a:srgbClr val="000000"/>
                </a:solidFill>
                <a:latin typeface="Arial"/>
                <a:cs typeface="Arial"/>
              </a:rPr>
              <a:t>Which fluid, how much?</a:t>
            </a:r>
          </a:p>
          <a:p>
            <a:pPr marL="0" indent="0" algn="l">
              <a:lnSpc>
                <a:spcPct val="104000"/>
              </a:lnSpc>
              <a:spcBef>
                <a:spcPts val="400"/>
              </a:spcBef>
              <a:buNone/>
            </a:pPr>
            <a:r>
              <a:rPr lang="en-US" sz="1950" dirty="0">
                <a:solidFill>
                  <a:srgbClr val="000000"/>
                </a:solidFill>
                <a:latin typeface="Arial"/>
                <a:cs typeface="Arial"/>
              </a:rPr>
              <a:t>Bad compared with what?</a:t>
            </a:r>
          </a:p>
          <a:p>
            <a:pPr marL="0" indent="0" algn="l">
              <a:lnSpc>
                <a:spcPct val="104000"/>
              </a:lnSpc>
              <a:spcBef>
                <a:spcPts val="400"/>
              </a:spcBef>
              <a:buNone/>
            </a:pPr>
            <a:r>
              <a:rPr lang="en-US" sz="1950" dirty="0">
                <a:solidFill>
                  <a:srgbClr val="000000"/>
                </a:solidFill>
                <a:latin typeface="Arial"/>
                <a:cs typeface="Arial"/>
              </a:rPr>
              <a:t>Bad how? By when?</a:t>
            </a:r>
          </a:p>
        </p:txBody>
      </p:sp>
      <p:sp>
        <p:nvSpPr>
          <p:cNvPr id="72" name="CardHead"/>
          <p:cNvSpPr/>
          <p:nvPr/>
        </p:nvSpPr>
        <p:spPr>
          <a:xfrm>
            <a:off x="6196000" y="1535249"/>
            <a:ext cx="5538800" cy="640000"/>
          </a:xfrm>
          <a:prstGeom prst="rect">
            <a:avLst/>
          </a:prstGeom>
          <a:solidFill>
            <a:srgbClr val="2E8B57"/>
          </a:solidFill>
          <a:ln>
            <a:noFill/>
          </a:ln>
        </p:spPr>
        <p:txBody>
          <a:bodyPr wrap="square" lIns="91440" tIns="45720" rIns="91440" bIns="45720" rtlCol="0" anchor="ctr">
            <a:normAutofit/>
          </a:bodyPr>
          <a:lstStyle/>
          <a:p>
            <a:pPr marL="0" indent="0" algn="ctr">
              <a:buNone/>
            </a:pPr>
            <a:r>
              <a:rPr lang="en-US" sz="1900" b="1" dirty="0">
                <a:solidFill>
                  <a:srgbClr val="FFFFFF"/>
                </a:solidFill>
                <a:latin typeface="Arial"/>
                <a:cs typeface="Arial"/>
              </a:rPr>
              <a:t>Answerable, with PICO</a:t>
            </a:r>
          </a:p>
        </p:txBody>
      </p:sp>
      <p:sp>
        <p:nvSpPr>
          <p:cNvPr id="73" name="CardBody"/>
          <p:cNvSpPr/>
          <p:nvPr/>
        </p:nvSpPr>
        <p:spPr>
          <a:xfrm>
            <a:off x="6196000" y="2175249"/>
            <a:ext cx="5538800" cy="2444253"/>
          </a:xfrm>
          <a:prstGeom prst="rect">
            <a:avLst/>
          </a:prstGeom>
          <a:solidFill>
            <a:srgbClr val="EAF2F5"/>
          </a:solidFill>
          <a:ln>
            <a:noFill/>
          </a:ln>
        </p:spPr>
        <p:txBody>
          <a:bodyPr wrap="square" lIns="137160" tIns="91440" rIns="137160" bIns="91440" rtlCol="0" anchor="t">
            <a:normAutofit/>
          </a:bodyPr>
          <a:lstStyle/>
          <a:p>
            <a:pPr marL="0" indent="0" algn="l">
              <a:lnSpc>
                <a:spcPct val="104000"/>
              </a:lnSpc>
              <a:spcBef>
                <a:spcPts val="400"/>
              </a:spcBef>
              <a:buNone/>
            </a:pPr>
            <a:r>
              <a:rPr lang="en-US" sz="1950" dirty="0">
                <a:solidFill>
                  <a:srgbClr val="000000"/>
                </a:solidFill>
                <a:latin typeface="Arial"/>
                <a:cs typeface="Arial"/>
              </a:rPr>
              <a:t>P: In adults with septic shock in the ICU,</a:t>
            </a:r>
          </a:p>
          <a:p>
            <a:pPr marL="0" indent="0" algn="l">
              <a:lnSpc>
                <a:spcPct val="104000"/>
              </a:lnSpc>
              <a:spcBef>
                <a:spcPts val="400"/>
              </a:spcBef>
              <a:buNone/>
            </a:pPr>
            <a:r>
              <a:rPr lang="en-US" sz="1950" dirty="0">
                <a:solidFill>
                  <a:srgbClr val="000000"/>
                </a:solidFill>
                <a:latin typeface="Arial"/>
                <a:cs typeface="Arial"/>
              </a:rPr>
              <a:t>I: does a restrictive fluid strategy,</a:t>
            </a:r>
          </a:p>
          <a:p>
            <a:pPr marL="0" indent="0" algn="l">
              <a:lnSpc>
                <a:spcPct val="104000"/>
              </a:lnSpc>
              <a:spcBef>
                <a:spcPts val="400"/>
              </a:spcBef>
              <a:buNone/>
            </a:pPr>
            <a:r>
              <a:rPr lang="en-US" sz="1950" dirty="0">
                <a:solidFill>
                  <a:srgbClr val="000000"/>
                </a:solidFill>
                <a:latin typeface="Arial"/>
                <a:cs typeface="Arial"/>
              </a:rPr>
              <a:t>C: compared with usual care,</a:t>
            </a:r>
          </a:p>
          <a:p>
            <a:pPr marL="0" indent="0" algn="l">
              <a:lnSpc>
                <a:spcPct val="104000"/>
              </a:lnSpc>
              <a:spcBef>
                <a:spcPts val="400"/>
              </a:spcBef>
              <a:buNone/>
            </a:pPr>
            <a:r>
              <a:rPr lang="en-US" sz="1950" dirty="0">
                <a:solidFill>
                  <a:srgbClr val="000000"/>
                </a:solidFill>
                <a:latin typeface="Arial"/>
                <a:cs typeface="Arial"/>
              </a:rPr>
              <a:t>O: reduce mortality</a:t>
            </a:r>
          </a:p>
          <a:p>
            <a:pPr marL="0" indent="0" algn="l">
              <a:lnSpc>
                <a:spcPct val="104000"/>
              </a:lnSpc>
              <a:spcBef>
                <a:spcPts val="400"/>
              </a:spcBef>
              <a:buNone/>
            </a:pPr>
            <a:r>
              <a:rPr lang="en-US" sz="1950" dirty="0">
                <a:solidFill>
                  <a:srgbClr val="000000"/>
                </a:solidFill>
                <a:latin typeface="Arial"/>
                <a:cs typeface="Arial"/>
              </a:rPr>
              <a:t>T: at 28 days?</a:t>
            </a:r>
          </a:p>
        </p:txBody>
      </p:sp>
      <p:sp>
        <p:nvSpPr>
          <p:cNvPr id="60" name="Takeaway"/>
          <p:cNvSpPr/>
          <p:nvPr/>
        </p:nvSpPr>
        <p:spPr>
          <a:xfrm>
            <a:off x="457200" y="5390000"/>
            <a:ext cx="11277600" cy="560000"/>
          </a:xfrm>
          <a:prstGeom prst="roundRect">
            <a:avLst>
              <a:gd name="adj" fmla="val 12000"/>
            </a:avLst>
          </a:prstGeom>
          <a:solidFill>
            <a:srgbClr val="0D7377"/>
          </a:solidFill>
          <a:ln>
            <a:noFill/>
          </a:ln>
        </p:spPr>
        <p:txBody>
          <a:bodyPr wrap="square" lIns="182880" tIns="45720" rIns="182880" bIns="45720" rtlCol="0" anchor="ctr">
            <a:normAutofit/>
          </a:bodyPr>
          <a:lstStyle/>
          <a:p>
            <a:pPr marL="0" indent="0" algn="ctr">
              <a:buNone/>
            </a:pPr>
            <a:r>
              <a:rPr lang="en-US" sz="1300" b="1" dirty="0">
                <a:solidFill>
                  <a:srgbClr val="FFFFFF"/>
                </a:solidFill>
                <a:latin typeface="Arial"/>
                <a:cs typeface="Arial"/>
              </a:rPr>
              <a:t>KEY MESSAGE   </a:t>
            </a:r>
            <a:r>
              <a:rPr lang="en-US" sz="1550" dirty="0">
                <a:solidFill>
                  <a:srgbClr val="FFFFFF"/>
                </a:solidFill>
                <a:latin typeface="Arial"/>
                <a:cs typeface="Arial"/>
              </a:rPr>
              <a:t>Practise on your own ward: take a corridor question and fill the PICO boxes.</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pic>
        <p:nvPicPr>
          <p:cNvPr id="902" name="Logo"/>
          <p:cNvPicPr>
            <a:picLocks noChangeAspect="1"/>
          </p:cNvPicPr>
          <p:nvPr/>
        </p:nvPicPr>
        <p:blipFill>
          <a:blip r:embed="rId3"/>
          <a:stretch>
            <a:fillRect/>
          </a:stretch>
        </p:blipFill>
        <p:spPr>
          <a:xfrm>
            <a:off x="138853" y="6122125"/>
            <a:ext cx="716763" cy="683623"/>
          </a:xfrm>
          <a:prstGeom prst="rect">
            <a:avLst/>
          </a:prstGeom>
        </p:spPr>
      </p:pic>
      <p:sp>
        <p:nvSpPr>
          <p:cNvPr id="903"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Logo"/>
          <p:cNvPicPr>
            <a:picLocks noChangeAspect="1"/>
          </p:cNvPicPr>
          <p:nvPr/>
        </p:nvPicPr>
        <p:blipFill>
          <a:blip r:embed="rId3"/>
          <a:stretch>
            <a:fillRect/>
          </a:stretch>
        </p:blipFill>
        <p:spPr>
          <a:xfrm>
            <a:off x="4438553" y="723719"/>
            <a:ext cx="3314894" cy="2906250"/>
          </a:xfrm>
          <a:prstGeom prst="rect">
            <a:avLst/>
          </a:prstGeom>
        </p:spPr>
      </p:pic>
      <p:sp>
        <p:nvSpPr>
          <p:cNvPr id="3" name="CopyHead"/>
          <p:cNvSpPr txBox="1"/>
          <p:nvPr/>
        </p:nvSpPr>
        <p:spPr>
          <a:xfrm>
            <a:off x="1100000" y="3650000"/>
            <a:ext cx="9000000" cy="500000"/>
          </a:xfrm>
          <a:prstGeom prst="rect">
            <a:avLst/>
          </a:prstGeom>
          <a:noFill/>
          <a:ln>
            <a:noFill/>
          </a:ln>
        </p:spPr>
        <p:txBody>
          <a:bodyPr wrap="square" lIns="0" tIns="45720" rIns="0" bIns="45720" rtlCol="0" anchor="t"/>
          <a:lstStyle/>
          <a:p>
            <a:pPr marL="0" indent="0" algn="l">
              <a:buNone/>
            </a:pPr>
            <a:r>
              <a:rPr lang="en-US" sz="2400" b="1" dirty="0">
                <a:solidFill>
                  <a:srgbClr val="4472C4"/>
                </a:solidFill>
                <a:latin typeface="Arial"/>
                <a:cs typeface="Arial"/>
              </a:rPr>
              <a:t>Copyright © Neudata, 2026</a:t>
            </a:r>
          </a:p>
        </p:txBody>
      </p:sp>
      <p:sp>
        <p:nvSpPr>
          <p:cNvPr id="4" name="CopyBody"/>
          <p:cNvSpPr txBox="1"/>
          <p:nvPr/>
        </p:nvSpPr>
        <p:spPr>
          <a:xfrm>
            <a:off x="1100000" y="4200000"/>
            <a:ext cx="9991440" cy="2200000"/>
          </a:xfrm>
          <a:prstGeom prst="rect">
            <a:avLst/>
          </a:prstGeom>
          <a:noFill/>
          <a:ln>
            <a:noFill/>
          </a:ln>
        </p:spPr>
        <p:txBody>
          <a:bodyPr wrap="square" lIns="0" tIns="45720" rIns="0" bIns="45720" rtlCol="0" anchor="t"/>
          <a:lstStyle/>
          <a:p>
            <a:pPr marL="0" indent="0" algn="l">
              <a:spcBef>
                <a:spcPts val="100"/>
              </a:spcBef>
              <a:buNone/>
            </a:pPr>
            <a:r>
              <a:rPr lang="en-US" sz="1200" dirty="0">
                <a:solidFill>
                  <a:srgbClr val="000000"/>
                </a:solidFill>
                <a:latin typeface="Courier New"/>
                <a:cs typeface="Courier New"/>
              </a:rPr>
              <a:t>All property rights and copyright are reserved.</a:t>
            </a:r>
          </a:p>
          <a:p>
            <a:pPr>
              <a:buNone/>
            </a:pPr>
            <a:endParaRPr sz="800"/>
          </a:p>
          <a:p>
            <a:pPr marL="0" indent="0" algn="l">
              <a:spcBef>
                <a:spcPts val="100"/>
              </a:spcBef>
              <a:buNone/>
            </a:pPr>
            <a:r>
              <a:rPr lang="en-US" sz="1200" dirty="0">
                <a:solidFill>
                  <a:srgbClr val="000000"/>
                </a:solidFill>
                <a:latin typeface="Courier New"/>
                <a:cs typeface="Courier New"/>
              </a:rPr>
              <a:t>This presentation contains proprietary data, information, and materials developed by Neudata for dedicated use only and may not be communicated, copied, reproduced, distributed, published, or cited, in whole or in part, without the prior written consent of Neudata.</a:t>
            </a:r>
          </a:p>
          <a:p>
            <a:pPr marL="0" indent="0" algn="l">
              <a:spcBef>
                <a:spcPts val="100"/>
              </a:spcBef>
              <a:buNone/>
            </a:pPr>
            <a:r>
              <a:rPr lang="en-US" sz="1200" dirty="0">
                <a:solidFill>
                  <a:srgbClr val="000000"/>
                </a:solidFill>
                <a:latin typeface="Courier New"/>
                <a:cs typeface="Courier New"/>
              </a:rPr>
              <a:t>Where explicit written permission has been granted, appropriate attribution must be included, followed by “by courtesy of Neudata”.</a:t>
            </a:r>
          </a:p>
          <a:p>
            <a:pPr>
              <a:buNone/>
            </a:pPr>
            <a:endParaRPr sz="800"/>
          </a:p>
          <a:p>
            <a:pPr marL="0" indent="0" algn="l">
              <a:spcBef>
                <a:spcPts val="100"/>
              </a:spcBef>
              <a:buNone/>
            </a:pPr>
            <a:r>
              <a:rPr lang="en-US" sz="1200" dirty="0">
                <a:solidFill>
                  <a:srgbClr val="000000"/>
                </a:solidFill>
                <a:latin typeface="Courier New"/>
                <a:cs typeface="Courier New"/>
              </a:rPr>
              <a:t>Any unauthorized use or infringement of these materials may give rise to legal action and claims for damages, without prejudice to any other rights of Neudata, including rights relating to patents, trademarks, or other forms of intellectual property protection.</a:t>
            </a:r>
          </a:p>
        </p:txBody>
      </p:sp>
      <p:sp>
        <p:nvSpPr>
          <p:cNvPr id="901" name="Footer"/>
          <p:cNvSpPr txBox="1"/>
          <p:nvPr/>
        </p:nvSpPr>
        <p:spPr>
          <a:xfrm>
            <a:off x="4599946" y="6458701"/>
            <a:ext cx="2845651" cy="276999"/>
          </a:xfrm>
          <a:prstGeom prst="rect">
            <a:avLst/>
          </a:prstGeom>
          <a:noFill/>
          <a:ln>
            <a:noFill/>
          </a:ln>
        </p:spPr>
        <p:txBody>
          <a:bodyPr wrap="none" lIns="91440" tIns="45720" rIns="91440" bIns="45720" rtlCol="0" anchor="t"/>
          <a:lstStyle/>
          <a:p>
            <a:r>
              <a:rPr lang="en-US" sz="1200" dirty="0">
                <a:solidFill>
                  <a:schemeClr val="accent5">
                    <a:lumMod val="50000"/>
                  </a:schemeClr>
                </a:solidFill>
                <a:latin typeface="Arial"/>
              </a:rPr>
              <a:t>Neudata | #ClearDataClearImpact</a:t>
            </a:r>
          </a:p>
        </p:txBody>
      </p:sp>
      <p:sp>
        <p:nvSpPr>
          <p:cNvPr id="905" name="Slide Number"/>
          <p:cNvSpPr>
            <a:spLocks noGrp="1"/>
          </p:cNvSpPr>
          <p:nvPr>
            <p:ph type="sldNum" sz="quarter" idx="12"/>
          </p:nvPr>
        </p:nvSpPr>
        <p:spPr>
          <a:xfrm>
            <a:off x="11330000" y="6470000"/>
            <a:ext cx="620000" cy="320000"/>
          </a:xfrm>
        </p:spPr>
        <p:txBody>
          <a:bodyPr/>
          <a:lstStyle/>
          <a:p>
            <a:pPr algn="r"/>
            <a:fld id="{C1FF6DA9-008F-8B48-92A6-B652298478BF}" type="slidenum">
              <a:rPr lang="en-US" sz="1050" smtClean="0">
                <a:solidFill>
                  <a:schemeClr val="accent5">
                    <a:lumMod val="50000"/>
                  </a:schemeClr>
                </a:solidFill>
              </a:rPr>
              <a:t>x</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658d648-6ffc-4f30-955e-342d2c65b5c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54D7B907B5DFD428D1C0297734363F0" ma:contentTypeVersion="15" ma:contentTypeDescription="Een nieuw document maken." ma:contentTypeScope="" ma:versionID="26c99ba727eaa891493a7fa95ff6c725">
  <xsd:schema xmlns:xsd="http://www.w3.org/2001/XMLSchema" xmlns:xs="http://www.w3.org/2001/XMLSchema" xmlns:p="http://schemas.microsoft.com/office/2006/metadata/properties" xmlns:ns3="e658d648-6ffc-4f30-955e-342d2c65b5cc" xmlns:ns4="ab59a5c7-b96d-406d-bbef-f0a1b42de2f3" targetNamespace="http://schemas.microsoft.com/office/2006/metadata/properties" ma:root="true" ma:fieldsID="786a918a36af2f8db8f60bc36475a9d3" ns3:_="" ns4:_="">
    <xsd:import namespace="e658d648-6ffc-4f30-955e-342d2c65b5cc"/>
    <xsd:import namespace="ab59a5c7-b96d-406d-bbef-f0a1b42de2f3"/>
    <xsd:element name="properties">
      <xsd:complexType>
        <xsd:sequence>
          <xsd:element name="documentManagement">
            <xsd:complexType>
              <xsd:all>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ObjectDetectorVersions" minOccurs="0"/>
                <xsd:element ref="ns3:MediaServiceDateTaken" minOccurs="0"/>
                <xsd:element ref="ns3:MediaServiceAutoTags" minOccurs="0"/>
                <xsd:element ref="ns3:MediaLengthInSeconds" minOccurs="0"/>
                <xsd:element ref="ns3:MediaServiceSearchProperties" minOccurs="0"/>
                <xsd:element ref="ns3:MediaServiceSystem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58d648-6ffc-4f30-955e-342d2c65b5cc" elementFormDefault="qualified">
    <xsd:import namespace="http://schemas.microsoft.com/office/2006/documentManagement/types"/>
    <xsd:import namespace="http://schemas.microsoft.com/office/infopath/2007/PartnerControls"/>
    <xsd:element name="_activity" ma:index="8" nillable="true" ma:displayName="_activity" ma:hidden="true" ma:internalName="_activity">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SystemTags" ma:index="19" nillable="true" ma:displayName="MediaServiceSystemTags" ma:hidden="true" ma:internalName="MediaServiceSystemTag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b59a5c7-b96d-406d-bbef-f0a1b42de2f3" elementFormDefault="qualified">
    <xsd:import namespace="http://schemas.microsoft.com/office/2006/documentManagement/types"/>
    <xsd:import namespace="http://schemas.microsoft.com/office/infopath/2007/PartnerControls"/>
    <xsd:element name="SharedWithUsers" ma:index="9"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Gedeeld met details" ma:internalName="SharedWithDetails" ma:readOnly="true">
      <xsd:simpleType>
        <xsd:restriction base="dms:Note">
          <xsd:maxLength value="255"/>
        </xsd:restriction>
      </xsd:simpleType>
    </xsd:element>
    <xsd:element name="SharingHintHash" ma:index="11"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0B55F9-5C8D-46ED-979A-F6455BC92B05}">
  <ds:schemaRefs>
    <ds:schemaRef ds:uri="e658d648-6ffc-4f30-955e-342d2c65b5cc"/>
    <ds:schemaRef ds:uri="ab59a5c7-b96d-406d-bbef-f0a1b42de2f3"/>
    <ds:schemaRef ds:uri="http://purl.org/dc/elements/1.1/"/>
    <ds:schemaRef ds:uri="http://schemas.microsoft.com/office/2006/metadata/properties"/>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183C2C74-28C0-461B-998D-91BCFE0ECC1C}">
  <ds:schemaRefs>
    <ds:schemaRef ds:uri="http://schemas.microsoft.com/sharepoint/v3/contenttype/forms"/>
  </ds:schemaRefs>
</ds:datastoreItem>
</file>

<file path=customXml/itemProps3.xml><?xml version="1.0" encoding="utf-8"?>
<ds:datastoreItem xmlns:ds="http://schemas.openxmlformats.org/officeDocument/2006/customXml" ds:itemID="{A73EACF0-A77F-4E50-B4B4-74F98872DC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658d648-6ffc-4f30-955e-342d2c65b5cc"/>
    <ds:schemaRef ds:uri="ab59a5c7-b96d-406d-bbef-f0a1b42de2f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2181</TotalTime>
  <Words>443</Words>
  <Application>Microsoft Office PowerPoint</Application>
  <PresentationFormat>Widescreen</PresentationFormat>
  <Paragraphs>58</Paragraphs>
  <Slides>4</Slides>
  <Notes>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vt:i4>
      </vt:variant>
    </vt:vector>
  </HeadingPairs>
  <TitlesOfParts>
    <vt:vector size="12" baseType="lpstr">
      <vt:lpstr>Arial</vt:lpstr>
      <vt:lpstr>Calibri</vt:lpstr>
      <vt:lpstr>Century Gothic</vt:lpstr>
      <vt:lpstr>Consolas</vt:lpstr>
      <vt:lpstr>Segoe UI</vt:lpstr>
      <vt:lpstr>Segoe UI (Body)</vt:lpstr>
      <vt:lpstr>Verdana</vt:lpstr>
      <vt:lpstr>Office Theme</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Osangir Bernard</dc:creator>
  <cp:keywords/>
  <dc:description>generated using python-pptx</dc:description>
  <cp:lastModifiedBy>Bernard OSANG'IR</cp:lastModifiedBy>
  <cp:revision>75</cp:revision>
  <dcterms:created xsi:type="dcterms:W3CDTF">2013-01-27T09:14:16Z</dcterms:created>
  <dcterms:modified xsi:type="dcterms:W3CDTF">2026-06-28T14:46:43Z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0x010100F54D7B907B5DFD428D1C0297734363F0</vt:lpwstr>
  </property>
</Properties>
</file>